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2"/>
  </p:notesMasterIdLst>
  <p:sldIdLst>
    <p:sldId id="264" r:id="rId3"/>
    <p:sldId id="259" r:id="rId4"/>
    <p:sldId id="260" r:id="rId5"/>
    <p:sldId id="276" r:id="rId6"/>
    <p:sldId id="256" r:id="rId7"/>
    <p:sldId id="278" r:id="rId8"/>
    <p:sldId id="262" r:id="rId9"/>
    <p:sldId id="269" r:id="rId10"/>
    <p:sldId id="271"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63" d="100"/>
          <a:sy n="163" d="100"/>
        </p:scale>
        <p:origin x="1656"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05FAB43-08B5-41A5-A13B-E0DA96F95B06}" type="datetimeFigureOut">
              <a:rPr lang="en-GB" smtClean="0"/>
              <a:t>10/06/2024</a:t>
            </a:fld>
            <a:endParaRPr lang="en-GB"/>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442B974-529B-4B0B-B3AE-BAA75A3AA9CC}" type="slidenum">
              <a:rPr lang="en-GB" smtClean="0"/>
              <a:t>‹#›</a:t>
            </a:fld>
            <a:endParaRPr lang="en-GB"/>
          </a:p>
        </p:txBody>
      </p:sp>
    </p:spTree>
    <p:extLst>
      <p:ext uri="{BB962C8B-B14F-4D97-AF65-F5344CB8AC3E}">
        <p14:creationId xmlns:p14="http://schemas.microsoft.com/office/powerpoint/2010/main" val="302315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9"/>
        <p:cNvGrpSpPr/>
        <p:nvPr/>
      </p:nvGrpSpPr>
      <p:grpSpPr>
        <a:xfrm>
          <a:off x="0" y="0"/>
          <a:ext cx="0" cy="0"/>
          <a:chOff x="0" y="0"/>
          <a:chExt cx="0" cy="0"/>
        </a:xfrm>
      </p:grpSpPr>
      <p:sp>
        <p:nvSpPr>
          <p:cNvPr id="480" name="Google Shape;480;p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81" name="Google Shape;481;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42023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
        <p:cNvGrpSpPr/>
        <p:nvPr/>
      </p:nvGrpSpPr>
      <p:grpSpPr>
        <a:xfrm>
          <a:off x="0" y="0"/>
          <a:ext cx="0" cy="0"/>
          <a:chOff x="0" y="0"/>
          <a:chExt cx="0" cy="0"/>
        </a:xfrm>
      </p:grpSpPr>
      <p:sp>
        <p:nvSpPr>
          <p:cNvPr id="509" name="Google Shape;509;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10" name="Google Shape;510;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95101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65CD13A-DCBC-4F02-8EFF-5EBCCFDA7087}"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1190676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5CD13A-DCBC-4F02-8EFF-5EBCCFDA7087}"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248565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5CD13A-DCBC-4F02-8EFF-5EBCCFDA7087}"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2596214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1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95" name="Google Shape;95;p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195575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8"/>
        <p:cNvGrpSpPr/>
        <p:nvPr/>
      </p:nvGrpSpPr>
      <p:grpSpPr>
        <a:xfrm>
          <a:off x="0" y="0"/>
          <a:ext cx="0" cy="0"/>
          <a:chOff x="0" y="0"/>
          <a:chExt cx="0" cy="0"/>
        </a:xfrm>
      </p:grpSpPr>
      <p:sp>
        <p:nvSpPr>
          <p:cNvPr id="99" name="Google Shape;99;p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1" name="Google Shape;101;p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4718143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2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342900" lvl="0" indent="-171450" algn="l">
              <a:lnSpc>
                <a:spcPct val="90000"/>
              </a:lnSpc>
              <a:spcBef>
                <a:spcPts val="750"/>
              </a:spcBef>
              <a:spcAft>
                <a:spcPts val="0"/>
              </a:spcAft>
              <a:buClr>
                <a:srgbClr val="888888"/>
              </a:buClr>
              <a:buSzPts val="2400"/>
              <a:buNone/>
              <a:defRPr sz="1800">
                <a:solidFill>
                  <a:srgbClr val="888888"/>
                </a:solidFill>
              </a:defRPr>
            </a:lvl1pPr>
            <a:lvl2pPr marL="685800" lvl="1" indent="-171450" algn="l">
              <a:lnSpc>
                <a:spcPct val="90000"/>
              </a:lnSpc>
              <a:spcBef>
                <a:spcPts val="375"/>
              </a:spcBef>
              <a:spcAft>
                <a:spcPts val="0"/>
              </a:spcAft>
              <a:buClr>
                <a:srgbClr val="888888"/>
              </a:buClr>
              <a:buSzPts val="2000"/>
              <a:buNone/>
              <a:defRPr sz="1500">
                <a:solidFill>
                  <a:srgbClr val="888888"/>
                </a:solidFill>
              </a:defRPr>
            </a:lvl2pPr>
            <a:lvl3pPr marL="1028700" lvl="2" indent="-171450" algn="l">
              <a:lnSpc>
                <a:spcPct val="90000"/>
              </a:lnSpc>
              <a:spcBef>
                <a:spcPts val="375"/>
              </a:spcBef>
              <a:spcAft>
                <a:spcPts val="0"/>
              </a:spcAft>
              <a:buClr>
                <a:srgbClr val="888888"/>
              </a:buClr>
              <a:buSzPts val="1800"/>
              <a:buNone/>
              <a:defRPr sz="1350">
                <a:solidFill>
                  <a:srgbClr val="888888"/>
                </a:solidFill>
              </a:defRPr>
            </a:lvl3pPr>
            <a:lvl4pPr marL="1371600" lvl="3" indent="-171450" algn="l">
              <a:lnSpc>
                <a:spcPct val="90000"/>
              </a:lnSpc>
              <a:spcBef>
                <a:spcPts val="375"/>
              </a:spcBef>
              <a:spcAft>
                <a:spcPts val="0"/>
              </a:spcAft>
              <a:buClr>
                <a:srgbClr val="888888"/>
              </a:buClr>
              <a:buSzPts val="1600"/>
              <a:buNone/>
              <a:defRPr sz="1200">
                <a:solidFill>
                  <a:srgbClr val="888888"/>
                </a:solidFill>
              </a:defRPr>
            </a:lvl4pPr>
            <a:lvl5pPr marL="1714500" lvl="4" indent="-171450" algn="l">
              <a:lnSpc>
                <a:spcPct val="90000"/>
              </a:lnSpc>
              <a:spcBef>
                <a:spcPts val="375"/>
              </a:spcBef>
              <a:spcAft>
                <a:spcPts val="0"/>
              </a:spcAft>
              <a:buClr>
                <a:srgbClr val="888888"/>
              </a:buClr>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endParaRPr/>
          </a:p>
        </p:txBody>
      </p:sp>
      <p:sp>
        <p:nvSpPr>
          <p:cNvPr id="105" name="Google Shape;105;p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6" name="Google Shape;106;p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7" name="Google Shape;107;p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034378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22"/>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111" name="Google Shape;111;p22"/>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112" name="Google Shape;112;p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3" name="Google Shape;113;p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476356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23"/>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342900" lvl="0" indent="-171450" algn="l">
              <a:lnSpc>
                <a:spcPct val="90000"/>
              </a:lnSpc>
              <a:spcBef>
                <a:spcPts val="750"/>
              </a:spcBef>
              <a:spcAft>
                <a:spcPts val="0"/>
              </a:spcAft>
              <a:buClr>
                <a:schemeClr val="dk1"/>
              </a:buClr>
              <a:buSzPts val="2400"/>
              <a:buNone/>
              <a:defRPr sz="1800" b="1"/>
            </a:lvl1pPr>
            <a:lvl2pPr marL="685800" lvl="1" indent="-171450" algn="l">
              <a:lnSpc>
                <a:spcPct val="90000"/>
              </a:lnSpc>
              <a:spcBef>
                <a:spcPts val="375"/>
              </a:spcBef>
              <a:spcAft>
                <a:spcPts val="0"/>
              </a:spcAft>
              <a:buClr>
                <a:schemeClr val="dk1"/>
              </a:buClr>
              <a:buSzPts val="2000"/>
              <a:buNone/>
              <a:defRPr sz="1500" b="1"/>
            </a:lvl2pPr>
            <a:lvl3pPr marL="1028700" lvl="2" indent="-171450" algn="l">
              <a:lnSpc>
                <a:spcPct val="90000"/>
              </a:lnSpc>
              <a:spcBef>
                <a:spcPts val="375"/>
              </a:spcBef>
              <a:spcAft>
                <a:spcPts val="0"/>
              </a:spcAft>
              <a:buClr>
                <a:schemeClr val="dk1"/>
              </a:buClr>
              <a:buSzPts val="1800"/>
              <a:buNone/>
              <a:defRPr sz="1350" b="1"/>
            </a:lvl3pPr>
            <a:lvl4pPr marL="1371600" lvl="3" indent="-171450" algn="l">
              <a:lnSpc>
                <a:spcPct val="90000"/>
              </a:lnSpc>
              <a:spcBef>
                <a:spcPts val="375"/>
              </a:spcBef>
              <a:spcAft>
                <a:spcPts val="0"/>
              </a:spcAft>
              <a:buClr>
                <a:schemeClr val="dk1"/>
              </a:buClr>
              <a:buSzPts val="1600"/>
              <a:buNone/>
              <a:defRPr sz="1200" b="1"/>
            </a:lvl4pPr>
            <a:lvl5pPr marL="1714500" lvl="4" indent="-171450" algn="l">
              <a:lnSpc>
                <a:spcPct val="90000"/>
              </a:lnSpc>
              <a:spcBef>
                <a:spcPts val="375"/>
              </a:spcBef>
              <a:spcAft>
                <a:spcPts val="0"/>
              </a:spcAft>
              <a:buClr>
                <a:schemeClr val="dk1"/>
              </a:buClr>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endParaRPr/>
          </a:p>
        </p:txBody>
      </p:sp>
      <p:sp>
        <p:nvSpPr>
          <p:cNvPr id="118" name="Google Shape;118;p23"/>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119" name="Google Shape;119;p23"/>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342900" lvl="0" indent="-171450" algn="l">
              <a:lnSpc>
                <a:spcPct val="90000"/>
              </a:lnSpc>
              <a:spcBef>
                <a:spcPts val="750"/>
              </a:spcBef>
              <a:spcAft>
                <a:spcPts val="0"/>
              </a:spcAft>
              <a:buClr>
                <a:schemeClr val="dk1"/>
              </a:buClr>
              <a:buSzPts val="2400"/>
              <a:buNone/>
              <a:defRPr sz="1800" b="1"/>
            </a:lvl1pPr>
            <a:lvl2pPr marL="685800" lvl="1" indent="-171450" algn="l">
              <a:lnSpc>
                <a:spcPct val="90000"/>
              </a:lnSpc>
              <a:spcBef>
                <a:spcPts val="375"/>
              </a:spcBef>
              <a:spcAft>
                <a:spcPts val="0"/>
              </a:spcAft>
              <a:buClr>
                <a:schemeClr val="dk1"/>
              </a:buClr>
              <a:buSzPts val="2000"/>
              <a:buNone/>
              <a:defRPr sz="1500" b="1"/>
            </a:lvl2pPr>
            <a:lvl3pPr marL="1028700" lvl="2" indent="-171450" algn="l">
              <a:lnSpc>
                <a:spcPct val="90000"/>
              </a:lnSpc>
              <a:spcBef>
                <a:spcPts val="375"/>
              </a:spcBef>
              <a:spcAft>
                <a:spcPts val="0"/>
              </a:spcAft>
              <a:buClr>
                <a:schemeClr val="dk1"/>
              </a:buClr>
              <a:buSzPts val="1800"/>
              <a:buNone/>
              <a:defRPr sz="1350" b="1"/>
            </a:lvl3pPr>
            <a:lvl4pPr marL="1371600" lvl="3" indent="-171450" algn="l">
              <a:lnSpc>
                <a:spcPct val="90000"/>
              </a:lnSpc>
              <a:spcBef>
                <a:spcPts val="375"/>
              </a:spcBef>
              <a:spcAft>
                <a:spcPts val="0"/>
              </a:spcAft>
              <a:buClr>
                <a:schemeClr val="dk1"/>
              </a:buClr>
              <a:buSzPts val="1600"/>
              <a:buNone/>
              <a:defRPr sz="1200" b="1"/>
            </a:lvl4pPr>
            <a:lvl5pPr marL="1714500" lvl="4" indent="-171450" algn="l">
              <a:lnSpc>
                <a:spcPct val="90000"/>
              </a:lnSpc>
              <a:spcBef>
                <a:spcPts val="375"/>
              </a:spcBef>
              <a:spcAft>
                <a:spcPts val="0"/>
              </a:spcAft>
              <a:buClr>
                <a:schemeClr val="dk1"/>
              </a:buClr>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endParaRPr/>
          </a:p>
        </p:txBody>
      </p:sp>
      <p:sp>
        <p:nvSpPr>
          <p:cNvPr id="120" name="Google Shape;120;p23"/>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121" name="Google Shape;121;p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2" name="Google Shape;122;p2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3" name="Google Shape;123;p2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4911789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124"/>
        <p:cNvGrpSpPr/>
        <p:nvPr/>
      </p:nvGrpSpPr>
      <p:grpSpPr>
        <a:xfrm>
          <a:off x="0" y="0"/>
          <a:ext cx="0" cy="0"/>
          <a:chOff x="0" y="0"/>
          <a:chExt cx="0" cy="0"/>
        </a:xfrm>
      </p:grpSpPr>
      <p:sp>
        <p:nvSpPr>
          <p:cNvPr id="125" name="Google Shape;125;p2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6" name="Google Shape;126;p2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7" name="Google Shape;127;p2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8" name="Google Shape;128;p2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20147691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129"/>
        <p:cNvGrpSpPr/>
        <p:nvPr/>
      </p:nvGrpSpPr>
      <p:grpSpPr>
        <a:xfrm>
          <a:off x="0" y="0"/>
          <a:ext cx="0" cy="0"/>
          <a:chOff x="0" y="0"/>
          <a:chExt cx="0" cy="0"/>
        </a:xfrm>
      </p:grpSpPr>
      <p:sp>
        <p:nvSpPr>
          <p:cNvPr id="130" name="Google Shape;130;p2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1" name="Google Shape;131;p2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342900" lvl="0" indent="-323850" algn="l">
              <a:lnSpc>
                <a:spcPct val="90000"/>
              </a:lnSpc>
              <a:spcBef>
                <a:spcPts val="750"/>
              </a:spcBef>
              <a:spcAft>
                <a:spcPts val="0"/>
              </a:spcAft>
              <a:buClr>
                <a:schemeClr val="dk1"/>
              </a:buClr>
              <a:buSzPts val="3200"/>
              <a:buChar char="•"/>
              <a:defRPr sz="2400"/>
            </a:lvl1pPr>
            <a:lvl2pPr marL="685800" lvl="1" indent="-304800" algn="l">
              <a:lnSpc>
                <a:spcPct val="90000"/>
              </a:lnSpc>
              <a:spcBef>
                <a:spcPts val="375"/>
              </a:spcBef>
              <a:spcAft>
                <a:spcPts val="0"/>
              </a:spcAft>
              <a:buClr>
                <a:schemeClr val="dk1"/>
              </a:buClr>
              <a:buSzPts val="2800"/>
              <a:buChar char="•"/>
              <a:defRPr sz="2100"/>
            </a:lvl2pPr>
            <a:lvl3pPr marL="1028700" lvl="2" indent="-285750" algn="l">
              <a:lnSpc>
                <a:spcPct val="90000"/>
              </a:lnSpc>
              <a:spcBef>
                <a:spcPts val="375"/>
              </a:spcBef>
              <a:spcAft>
                <a:spcPts val="0"/>
              </a:spcAft>
              <a:buClr>
                <a:schemeClr val="dk1"/>
              </a:buClr>
              <a:buSzPts val="2400"/>
              <a:buChar char="•"/>
              <a:defRPr sz="1800"/>
            </a:lvl3pPr>
            <a:lvl4pPr marL="1371600" lvl="3" indent="-266700" algn="l">
              <a:lnSpc>
                <a:spcPct val="90000"/>
              </a:lnSpc>
              <a:spcBef>
                <a:spcPts val="375"/>
              </a:spcBef>
              <a:spcAft>
                <a:spcPts val="0"/>
              </a:spcAft>
              <a:buClr>
                <a:schemeClr val="dk1"/>
              </a:buClr>
              <a:buSzPts val="2000"/>
              <a:buChar char="•"/>
              <a:defRPr sz="1500"/>
            </a:lvl4pPr>
            <a:lvl5pPr marL="1714500" lvl="4" indent="-266700" algn="l">
              <a:lnSpc>
                <a:spcPct val="90000"/>
              </a:lnSpc>
              <a:spcBef>
                <a:spcPts val="375"/>
              </a:spcBef>
              <a:spcAft>
                <a:spcPts val="0"/>
              </a:spcAft>
              <a:buClr>
                <a:schemeClr val="dk1"/>
              </a:buClr>
              <a:buSzPts val="2000"/>
              <a:buChar char="•"/>
              <a:defRPr sz="1500"/>
            </a:lvl5pPr>
            <a:lvl6pPr marL="2057400" lvl="5" indent="-266700" algn="l">
              <a:lnSpc>
                <a:spcPct val="90000"/>
              </a:lnSpc>
              <a:spcBef>
                <a:spcPts val="375"/>
              </a:spcBef>
              <a:spcAft>
                <a:spcPts val="0"/>
              </a:spcAft>
              <a:buClr>
                <a:schemeClr val="dk1"/>
              </a:buClr>
              <a:buSzPts val="2000"/>
              <a:buChar char="•"/>
              <a:defRPr sz="1500"/>
            </a:lvl6pPr>
            <a:lvl7pPr marL="2400300" lvl="6" indent="-266700" algn="l">
              <a:lnSpc>
                <a:spcPct val="90000"/>
              </a:lnSpc>
              <a:spcBef>
                <a:spcPts val="375"/>
              </a:spcBef>
              <a:spcAft>
                <a:spcPts val="0"/>
              </a:spcAft>
              <a:buClr>
                <a:schemeClr val="dk1"/>
              </a:buClr>
              <a:buSzPts val="2000"/>
              <a:buChar char="•"/>
              <a:defRPr sz="1500"/>
            </a:lvl7pPr>
            <a:lvl8pPr marL="2743200" lvl="7" indent="-266700" algn="l">
              <a:lnSpc>
                <a:spcPct val="90000"/>
              </a:lnSpc>
              <a:spcBef>
                <a:spcPts val="375"/>
              </a:spcBef>
              <a:spcAft>
                <a:spcPts val="0"/>
              </a:spcAft>
              <a:buClr>
                <a:schemeClr val="dk1"/>
              </a:buClr>
              <a:buSzPts val="2000"/>
              <a:buChar char="•"/>
              <a:defRPr sz="1500"/>
            </a:lvl8pPr>
            <a:lvl9pPr marL="3086100" lvl="8" indent="-266700" algn="l">
              <a:lnSpc>
                <a:spcPct val="90000"/>
              </a:lnSpc>
              <a:spcBef>
                <a:spcPts val="375"/>
              </a:spcBef>
              <a:spcAft>
                <a:spcPts val="0"/>
              </a:spcAft>
              <a:buClr>
                <a:schemeClr val="dk1"/>
              </a:buClr>
              <a:buSzPts val="2000"/>
              <a:buChar char="•"/>
              <a:defRPr sz="1500"/>
            </a:lvl9pPr>
          </a:lstStyle>
          <a:p>
            <a:endParaRPr/>
          </a:p>
        </p:txBody>
      </p:sp>
      <p:sp>
        <p:nvSpPr>
          <p:cNvPr id="132" name="Google Shape;132;p2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342900" lvl="0" indent="-171450" algn="l">
              <a:lnSpc>
                <a:spcPct val="90000"/>
              </a:lnSpc>
              <a:spcBef>
                <a:spcPts val="750"/>
              </a:spcBef>
              <a:spcAft>
                <a:spcPts val="0"/>
              </a:spcAft>
              <a:buClr>
                <a:schemeClr val="dk1"/>
              </a:buClr>
              <a:buSzPts val="1600"/>
              <a:buNone/>
              <a:defRPr sz="1200"/>
            </a:lvl1pPr>
            <a:lvl2pPr marL="685800" lvl="1" indent="-171450" algn="l">
              <a:lnSpc>
                <a:spcPct val="90000"/>
              </a:lnSpc>
              <a:spcBef>
                <a:spcPts val="375"/>
              </a:spcBef>
              <a:spcAft>
                <a:spcPts val="0"/>
              </a:spcAft>
              <a:buClr>
                <a:schemeClr val="dk1"/>
              </a:buClr>
              <a:buSzPts val="1400"/>
              <a:buNone/>
              <a:defRPr sz="1050"/>
            </a:lvl2pPr>
            <a:lvl3pPr marL="1028700" lvl="2" indent="-171450" algn="l">
              <a:lnSpc>
                <a:spcPct val="90000"/>
              </a:lnSpc>
              <a:spcBef>
                <a:spcPts val="375"/>
              </a:spcBef>
              <a:spcAft>
                <a:spcPts val="0"/>
              </a:spcAft>
              <a:buClr>
                <a:schemeClr val="dk1"/>
              </a:buClr>
              <a:buSzPts val="1200"/>
              <a:buNone/>
              <a:defRPr sz="900"/>
            </a:lvl3pPr>
            <a:lvl4pPr marL="1371600" lvl="3" indent="-171450" algn="l">
              <a:lnSpc>
                <a:spcPct val="90000"/>
              </a:lnSpc>
              <a:spcBef>
                <a:spcPts val="375"/>
              </a:spcBef>
              <a:spcAft>
                <a:spcPts val="0"/>
              </a:spcAft>
              <a:buClr>
                <a:schemeClr val="dk1"/>
              </a:buClr>
              <a:buSzPts val="1000"/>
              <a:buNone/>
              <a:defRPr sz="750"/>
            </a:lvl4pPr>
            <a:lvl5pPr marL="1714500" lvl="4" indent="-171450" algn="l">
              <a:lnSpc>
                <a:spcPct val="90000"/>
              </a:lnSpc>
              <a:spcBef>
                <a:spcPts val="375"/>
              </a:spcBef>
              <a:spcAft>
                <a:spcPts val="0"/>
              </a:spcAft>
              <a:buClr>
                <a:schemeClr val="dk1"/>
              </a:buClr>
              <a:buSzPts val="1000"/>
              <a:buNone/>
              <a:defRPr sz="750"/>
            </a:lvl5pPr>
            <a:lvl6pPr marL="2057400" lvl="5" indent="-171450" algn="l">
              <a:lnSpc>
                <a:spcPct val="90000"/>
              </a:lnSpc>
              <a:spcBef>
                <a:spcPts val="375"/>
              </a:spcBef>
              <a:spcAft>
                <a:spcPts val="0"/>
              </a:spcAft>
              <a:buClr>
                <a:schemeClr val="dk1"/>
              </a:buClr>
              <a:buSzPts val="1000"/>
              <a:buNone/>
              <a:defRPr sz="750"/>
            </a:lvl6pPr>
            <a:lvl7pPr marL="2400300" lvl="6" indent="-171450" algn="l">
              <a:lnSpc>
                <a:spcPct val="90000"/>
              </a:lnSpc>
              <a:spcBef>
                <a:spcPts val="375"/>
              </a:spcBef>
              <a:spcAft>
                <a:spcPts val="0"/>
              </a:spcAft>
              <a:buClr>
                <a:schemeClr val="dk1"/>
              </a:buClr>
              <a:buSzPts val="1000"/>
              <a:buNone/>
              <a:defRPr sz="750"/>
            </a:lvl7pPr>
            <a:lvl8pPr marL="2743200" lvl="7" indent="-171450" algn="l">
              <a:lnSpc>
                <a:spcPct val="90000"/>
              </a:lnSpc>
              <a:spcBef>
                <a:spcPts val="375"/>
              </a:spcBef>
              <a:spcAft>
                <a:spcPts val="0"/>
              </a:spcAft>
              <a:buClr>
                <a:schemeClr val="dk1"/>
              </a:buClr>
              <a:buSzPts val="1000"/>
              <a:buNone/>
              <a:defRPr sz="750"/>
            </a:lvl8pPr>
            <a:lvl9pPr marL="3086100" lvl="8" indent="-171450" algn="l">
              <a:lnSpc>
                <a:spcPct val="90000"/>
              </a:lnSpc>
              <a:spcBef>
                <a:spcPts val="375"/>
              </a:spcBef>
              <a:spcAft>
                <a:spcPts val="0"/>
              </a:spcAft>
              <a:buClr>
                <a:schemeClr val="dk1"/>
              </a:buClr>
              <a:buSzPts val="1000"/>
              <a:buNone/>
              <a:defRPr sz="750"/>
            </a:lvl9pPr>
          </a:lstStyle>
          <a:p>
            <a:endParaRPr/>
          </a:p>
        </p:txBody>
      </p:sp>
      <p:sp>
        <p:nvSpPr>
          <p:cNvPr id="133" name="Google Shape;133;p2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4" name="Google Shape;134;p2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5" name="Google Shape;135;p2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074881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136"/>
        <p:cNvGrpSpPr/>
        <p:nvPr/>
      </p:nvGrpSpPr>
      <p:grpSpPr>
        <a:xfrm>
          <a:off x="0" y="0"/>
          <a:ext cx="0" cy="0"/>
          <a:chOff x="0" y="0"/>
          <a:chExt cx="0" cy="0"/>
        </a:xfrm>
      </p:grpSpPr>
      <p:sp>
        <p:nvSpPr>
          <p:cNvPr id="137" name="Google Shape;137;p2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26"/>
          <p:cNvSpPr>
            <a:spLocks noGrp="1"/>
          </p:cNvSpPr>
          <p:nvPr>
            <p:ph type="pic" idx="2"/>
          </p:nvPr>
        </p:nvSpPr>
        <p:spPr>
          <a:xfrm>
            <a:off x="3887391" y="987426"/>
            <a:ext cx="4629150" cy="4873625"/>
          </a:xfrm>
          <a:prstGeom prst="rect">
            <a:avLst/>
          </a:prstGeom>
          <a:noFill/>
          <a:ln>
            <a:noFill/>
          </a:ln>
        </p:spPr>
      </p:sp>
      <p:sp>
        <p:nvSpPr>
          <p:cNvPr id="139" name="Google Shape;139;p26"/>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342900" lvl="0" indent="-171450" algn="l">
              <a:lnSpc>
                <a:spcPct val="90000"/>
              </a:lnSpc>
              <a:spcBef>
                <a:spcPts val="750"/>
              </a:spcBef>
              <a:spcAft>
                <a:spcPts val="0"/>
              </a:spcAft>
              <a:buClr>
                <a:schemeClr val="dk1"/>
              </a:buClr>
              <a:buSzPts val="1600"/>
              <a:buNone/>
              <a:defRPr sz="1200"/>
            </a:lvl1pPr>
            <a:lvl2pPr marL="685800" lvl="1" indent="-171450" algn="l">
              <a:lnSpc>
                <a:spcPct val="90000"/>
              </a:lnSpc>
              <a:spcBef>
                <a:spcPts val="375"/>
              </a:spcBef>
              <a:spcAft>
                <a:spcPts val="0"/>
              </a:spcAft>
              <a:buClr>
                <a:schemeClr val="dk1"/>
              </a:buClr>
              <a:buSzPts val="1400"/>
              <a:buNone/>
              <a:defRPr sz="1050"/>
            </a:lvl2pPr>
            <a:lvl3pPr marL="1028700" lvl="2" indent="-171450" algn="l">
              <a:lnSpc>
                <a:spcPct val="90000"/>
              </a:lnSpc>
              <a:spcBef>
                <a:spcPts val="375"/>
              </a:spcBef>
              <a:spcAft>
                <a:spcPts val="0"/>
              </a:spcAft>
              <a:buClr>
                <a:schemeClr val="dk1"/>
              </a:buClr>
              <a:buSzPts val="1200"/>
              <a:buNone/>
              <a:defRPr sz="900"/>
            </a:lvl3pPr>
            <a:lvl4pPr marL="1371600" lvl="3" indent="-171450" algn="l">
              <a:lnSpc>
                <a:spcPct val="90000"/>
              </a:lnSpc>
              <a:spcBef>
                <a:spcPts val="375"/>
              </a:spcBef>
              <a:spcAft>
                <a:spcPts val="0"/>
              </a:spcAft>
              <a:buClr>
                <a:schemeClr val="dk1"/>
              </a:buClr>
              <a:buSzPts val="1000"/>
              <a:buNone/>
              <a:defRPr sz="750"/>
            </a:lvl4pPr>
            <a:lvl5pPr marL="1714500" lvl="4" indent="-171450" algn="l">
              <a:lnSpc>
                <a:spcPct val="90000"/>
              </a:lnSpc>
              <a:spcBef>
                <a:spcPts val="375"/>
              </a:spcBef>
              <a:spcAft>
                <a:spcPts val="0"/>
              </a:spcAft>
              <a:buClr>
                <a:schemeClr val="dk1"/>
              </a:buClr>
              <a:buSzPts val="1000"/>
              <a:buNone/>
              <a:defRPr sz="750"/>
            </a:lvl5pPr>
            <a:lvl6pPr marL="2057400" lvl="5" indent="-171450" algn="l">
              <a:lnSpc>
                <a:spcPct val="90000"/>
              </a:lnSpc>
              <a:spcBef>
                <a:spcPts val="375"/>
              </a:spcBef>
              <a:spcAft>
                <a:spcPts val="0"/>
              </a:spcAft>
              <a:buClr>
                <a:schemeClr val="dk1"/>
              </a:buClr>
              <a:buSzPts val="1000"/>
              <a:buNone/>
              <a:defRPr sz="750"/>
            </a:lvl6pPr>
            <a:lvl7pPr marL="2400300" lvl="6" indent="-171450" algn="l">
              <a:lnSpc>
                <a:spcPct val="90000"/>
              </a:lnSpc>
              <a:spcBef>
                <a:spcPts val="375"/>
              </a:spcBef>
              <a:spcAft>
                <a:spcPts val="0"/>
              </a:spcAft>
              <a:buClr>
                <a:schemeClr val="dk1"/>
              </a:buClr>
              <a:buSzPts val="1000"/>
              <a:buNone/>
              <a:defRPr sz="750"/>
            </a:lvl7pPr>
            <a:lvl8pPr marL="2743200" lvl="7" indent="-171450" algn="l">
              <a:lnSpc>
                <a:spcPct val="90000"/>
              </a:lnSpc>
              <a:spcBef>
                <a:spcPts val="375"/>
              </a:spcBef>
              <a:spcAft>
                <a:spcPts val="0"/>
              </a:spcAft>
              <a:buClr>
                <a:schemeClr val="dk1"/>
              </a:buClr>
              <a:buSzPts val="1000"/>
              <a:buNone/>
              <a:defRPr sz="750"/>
            </a:lvl8pPr>
            <a:lvl9pPr marL="3086100" lvl="8" indent="-171450" algn="l">
              <a:lnSpc>
                <a:spcPct val="90000"/>
              </a:lnSpc>
              <a:spcBef>
                <a:spcPts val="375"/>
              </a:spcBef>
              <a:spcAft>
                <a:spcPts val="0"/>
              </a:spcAft>
              <a:buClr>
                <a:schemeClr val="dk1"/>
              </a:buClr>
              <a:buSzPts val="1000"/>
              <a:buNone/>
              <a:defRPr sz="750"/>
            </a:lvl9pPr>
          </a:lstStyle>
          <a:p>
            <a:endParaRPr/>
          </a:p>
        </p:txBody>
      </p:sp>
      <p:sp>
        <p:nvSpPr>
          <p:cNvPr id="140" name="Google Shape;140;p2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1" name="Google Shape;141;p2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2" name="Google Shape;142;p2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497251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5CD13A-DCBC-4F02-8EFF-5EBCCFDA7087}"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31534357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143"/>
        <p:cNvGrpSpPr/>
        <p:nvPr/>
      </p:nvGrpSpPr>
      <p:grpSpPr>
        <a:xfrm>
          <a:off x="0" y="0"/>
          <a:ext cx="0" cy="0"/>
          <a:chOff x="0" y="0"/>
          <a:chExt cx="0" cy="0"/>
        </a:xfrm>
      </p:grpSpPr>
      <p:sp>
        <p:nvSpPr>
          <p:cNvPr id="144" name="Google Shape;144;p2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5" name="Google Shape;145;p27"/>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146" name="Google Shape;146;p2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7" name="Google Shape;147;p2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8" name="Google Shape;148;p2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0527558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149"/>
        <p:cNvGrpSpPr/>
        <p:nvPr/>
      </p:nvGrpSpPr>
      <p:grpSpPr>
        <a:xfrm>
          <a:off x="0" y="0"/>
          <a:ext cx="0" cy="0"/>
          <a:chOff x="0" y="0"/>
          <a:chExt cx="0" cy="0"/>
        </a:xfrm>
      </p:grpSpPr>
      <p:sp>
        <p:nvSpPr>
          <p:cNvPr id="150" name="Google Shape;150;p28"/>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1" name="Google Shape;151;p28"/>
          <p:cNvSpPr txBox="1">
            <a:spLocks noGrp="1"/>
          </p:cNvSpPr>
          <p:nvPr>
            <p:ph type="body" idx="1"/>
          </p:nvPr>
        </p:nvSpPr>
        <p:spPr>
          <a:xfrm rot="5400000">
            <a:off x="623094" y="370682"/>
            <a:ext cx="5811838" cy="5800725"/>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152" name="Google Shape;152;p2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3" name="Google Shape;153;p2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4" name="Google Shape;154;p2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980561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65CD13A-DCBC-4F02-8EFF-5EBCCFDA7087}"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3388860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65CD13A-DCBC-4F02-8EFF-5EBCCFDA7087}" type="datetimeFigureOut">
              <a:rPr lang="en-GB" smtClean="0"/>
              <a:t>10/06/2024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1843635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65CD13A-DCBC-4F02-8EFF-5EBCCFDA7087}" type="datetimeFigureOut">
              <a:rPr lang="en-GB" smtClean="0"/>
              <a:t>10/06/2024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3761129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65CD13A-DCBC-4F02-8EFF-5EBCCFDA7087}" type="datetimeFigureOut">
              <a:rPr lang="en-GB" smtClean="0"/>
              <a:t>10/06/2024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4057933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CD13A-DCBC-4F02-8EFF-5EBCCFDA7087}" type="datetimeFigureOut">
              <a:rPr lang="en-GB" smtClean="0"/>
              <a:t>10/06/2024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536866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65CD13A-DCBC-4F02-8EFF-5EBCCFDA7087}" type="datetimeFigureOut">
              <a:rPr lang="en-GB" smtClean="0"/>
              <a:t>10/06/2024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3140833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65CD13A-DCBC-4F02-8EFF-5EBCCFDA7087}" type="datetimeFigureOut">
              <a:rPr lang="en-GB" smtClean="0"/>
              <a:t>10/06/2024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2F7B6E-BCCE-41A7-981D-CEED9A973A03}" type="slidenum">
              <a:rPr lang="en-GB" smtClean="0"/>
              <a:t>‹#›</a:t>
            </a:fld>
            <a:endParaRPr lang="en-GB"/>
          </a:p>
        </p:txBody>
      </p:sp>
    </p:spTree>
    <p:extLst>
      <p:ext uri="{BB962C8B-B14F-4D97-AF65-F5344CB8AC3E}">
        <p14:creationId xmlns:p14="http://schemas.microsoft.com/office/powerpoint/2010/main" val="3912747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5CD13A-DCBC-4F02-8EFF-5EBCCFDA7087}" type="datetimeFigureOut">
              <a:rPr lang="en-GB" smtClean="0"/>
              <a:t>10/06/2024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2F7B6E-BCCE-41A7-981D-CEED9A973A03}" type="slidenum">
              <a:rPr lang="en-GB" smtClean="0"/>
              <a:t>‹#›</a:t>
            </a:fld>
            <a:endParaRPr lang="en-GB"/>
          </a:p>
        </p:txBody>
      </p:sp>
    </p:spTree>
    <p:extLst>
      <p:ext uri="{BB962C8B-B14F-4D97-AF65-F5344CB8AC3E}">
        <p14:creationId xmlns:p14="http://schemas.microsoft.com/office/powerpoint/2010/main" val="2655436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0"/>
        <p:cNvGrpSpPr/>
        <p:nvPr/>
      </p:nvGrpSpPr>
      <p:grpSpPr>
        <a:xfrm>
          <a:off x="0" y="0"/>
          <a:ext cx="0" cy="0"/>
          <a:chOff x="0" y="0"/>
          <a:chExt cx="0" cy="0"/>
        </a:xfrm>
      </p:grpSpPr>
      <p:sp>
        <p:nvSpPr>
          <p:cNvPr id="81" name="Google Shape;81;p1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2" name="Google Shape;82;p1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3" name="Google Shape;83;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84" name="Google Shape;84;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Calibri"/>
                <a:ea typeface="Calibri"/>
                <a:cs typeface="Calibri"/>
                <a:sym typeface="Calibri"/>
              </a:defRPr>
            </a:lvl9pPr>
          </a:lstStyle>
          <a:p>
            <a:endParaRPr/>
          </a:p>
        </p:txBody>
      </p:sp>
      <p:sp>
        <p:nvSpPr>
          <p:cNvPr id="85" name="Google Shape;85;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3924242919"/>
      </p:ext>
    </p:extLst>
  </p:cSld>
  <p:clrMap bg1="lt1" tx1="dk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250;p3"/>
          <p:cNvPicPr preferRelativeResize="0"/>
          <p:nvPr/>
        </p:nvPicPr>
        <p:blipFill rotWithShape="1">
          <a:blip r:embed="rId2">
            <a:alphaModFix/>
          </a:blip>
          <a:srcRect t="9307"/>
          <a:stretch/>
        </p:blipFill>
        <p:spPr>
          <a:xfrm>
            <a:off x="7962899" y="0"/>
            <a:ext cx="1181101" cy="895351"/>
          </a:xfrm>
          <a:prstGeom prst="rect">
            <a:avLst/>
          </a:prstGeom>
          <a:noFill/>
          <a:ln>
            <a:noFill/>
          </a:ln>
        </p:spPr>
      </p:pic>
      <p:sp>
        <p:nvSpPr>
          <p:cNvPr id="3" name="Google Shape;249;p3"/>
          <p:cNvSpPr txBox="1"/>
          <p:nvPr/>
        </p:nvSpPr>
        <p:spPr>
          <a:xfrm>
            <a:off x="550013" y="181932"/>
            <a:ext cx="7303500" cy="1808794"/>
          </a:xfrm>
          <a:prstGeom prst="rect">
            <a:avLst/>
          </a:prstGeom>
          <a:solidFill>
            <a:srgbClr val="0070C0"/>
          </a:solidFill>
          <a:ln>
            <a:noFill/>
          </a:ln>
        </p:spPr>
        <p:txBody>
          <a:bodyPr spcFirstLastPara="1" wrap="square" lIns="68569" tIns="34275" rIns="68569" bIns="34275" anchor="ctr" anchorCtr="0">
            <a:noAutofit/>
          </a:bodyPr>
          <a:lstStyle/>
          <a:p>
            <a:pPr algn="ctr" defTabSz="685800">
              <a:lnSpc>
                <a:spcPct val="90000"/>
              </a:lnSpc>
              <a:buClr>
                <a:srgbClr val="F2F2F2"/>
              </a:buClr>
              <a:buSzPts val="5400"/>
            </a:pPr>
            <a:endParaRPr lang="en-GB" sz="4050" b="1" kern="0" dirty="0" smtClean="0">
              <a:solidFill>
                <a:srgbClr val="F2F2F2"/>
              </a:solidFill>
              <a:ea typeface="Arial"/>
              <a:cs typeface="Calibri"/>
              <a:sym typeface="Calibri"/>
            </a:endParaRPr>
          </a:p>
          <a:p>
            <a:pPr algn="ctr" defTabSz="685800">
              <a:lnSpc>
                <a:spcPct val="90000"/>
              </a:lnSpc>
              <a:buClr>
                <a:srgbClr val="F2F2F2"/>
              </a:buClr>
              <a:buSzPts val="5400"/>
            </a:pPr>
            <a:r>
              <a:rPr lang="en-US" sz="4050" b="1" kern="0" dirty="0" smtClean="0">
                <a:solidFill>
                  <a:srgbClr val="F2F2F2"/>
                </a:solidFill>
                <a:ea typeface="Arial"/>
                <a:cs typeface="Calibri"/>
                <a:sym typeface="Calibri"/>
              </a:rPr>
              <a:t>SIXTH FORM CODE OF CONDUCT</a:t>
            </a:r>
            <a:endParaRPr lang="en-GB" sz="4050" b="1" kern="0" dirty="0" smtClean="0">
              <a:solidFill>
                <a:srgbClr val="F2F2F2"/>
              </a:solidFill>
              <a:ea typeface="Arial"/>
              <a:cs typeface="Calibri"/>
              <a:sym typeface="Calibri"/>
            </a:endParaRPr>
          </a:p>
          <a:p>
            <a:pPr algn="ctr" defTabSz="685800">
              <a:lnSpc>
                <a:spcPct val="90000"/>
              </a:lnSpc>
              <a:buClr>
                <a:srgbClr val="F2F2F2"/>
              </a:buClr>
              <a:buSzPts val="5400"/>
            </a:pPr>
            <a:endParaRPr lang="en-GB" sz="4050" b="1" kern="0" dirty="0">
              <a:solidFill>
                <a:srgbClr val="F2F2F2"/>
              </a:solidFill>
              <a:latin typeface="Arial"/>
              <a:ea typeface="Arial"/>
              <a:cs typeface="Calibri"/>
              <a:sym typeface="Calibri"/>
            </a:endParaRPr>
          </a:p>
          <a:p>
            <a:pPr algn="ctr" defTabSz="685800">
              <a:lnSpc>
                <a:spcPct val="90000"/>
              </a:lnSpc>
              <a:buClr>
                <a:srgbClr val="F2F2F2"/>
              </a:buClr>
              <a:buSzPts val="5400"/>
            </a:pPr>
            <a:endParaRPr sz="1050" kern="0" dirty="0">
              <a:solidFill>
                <a:srgbClr val="000000"/>
              </a:solidFill>
              <a:latin typeface="Arial"/>
              <a:ea typeface="Arial"/>
              <a:cs typeface="Arial"/>
              <a:sym typeface="Arial"/>
            </a:endParaRPr>
          </a:p>
        </p:txBody>
      </p:sp>
      <p:sp>
        <p:nvSpPr>
          <p:cNvPr id="4" name="TextBox 3"/>
          <p:cNvSpPr txBox="1"/>
          <p:nvPr/>
        </p:nvSpPr>
        <p:spPr>
          <a:xfrm>
            <a:off x="401288" y="2295525"/>
            <a:ext cx="7600950" cy="3785652"/>
          </a:xfrm>
          <a:prstGeom prst="rect">
            <a:avLst/>
          </a:prstGeom>
          <a:noFill/>
        </p:spPr>
        <p:txBody>
          <a:bodyPr wrap="square" rtlCol="0">
            <a:spAutoFit/>
          </a:bodyPr>
          <a:lstStyle/>
          <a:p>
            <a:r>
              <a:rPr lang="en-US" sz="1600" b="1" dirty="0" smtClean="0"/>
              <a:t>All students in the Sixth Form have chosen to continue in full time education beyond the age of 16 and as such are expected to behave as young adults, showing consideration for others and displaying a high level of commitment in everything that is undertaken.</a:t>
            </a:r>
          </a:p>
          <a:p>
            <a:endParaRPr lang="en-US" sz="1600" b="1" dirty="0"/>
          </a:p>
          <a:p>
            <a:r>
              <a:rPr lang="en-US" sz="1600" b="1" dirty="0" smtClean="0"/>
              <a:t>As a member of the Sixth Form community, you will be expected to uphold the Sixth form rules: in the event of transgression you will be subject to the disciplinary procedures agreed by the Governing Body which is outlined in this </a:t>
            </a:r>
            <a:r>
              <a:rPr lang="en-US" sz="1600" b="1" dirty="0"/>
              <a:t>document. </a:t>
            </a:r>
            <a:endParaRPr lang="en-US" sz="1600" b="1" dirty="0" smtClean="0"/>
          </a:p>
          <a:p>
            <a:endParaRPr lang="en-US" sz="1600" b="1" dirty="0" smtClean="0"/>
          </a:p>
          <a:p>
            <a:r>
              <a:rPr lang="en-US" sz="1600" b="1" dirty="0" smtClean="0"/>
              <a:t>All Sixth Form </a:t>
            </a:r>
            <a:r>
              <a:rPr lang="en-US" sz="1600" b="1" dirty="0"/>
              <a:t>students </a:t>
            </a:r>
            <a:r>
              <a:rPr lang="en-US" sz="1600" b="1" dirty="0" smtClean="0"/>
              <a:t>are expected to take </a:t>
            </a:r>
            <a:r>
              <a:rPr lang="en-US" sz="1600" b="1" dirty="0"/>
              <a:t>part in a range of enrichment opportunities that support them in developing their non-academic learning and skills in preparation for university or higher level work related learning. This includes, but is not limited to, the Personal Development </a:t>
            </a:r>
            <a:r>
              <a:rPr lang="en-US" sz="1600" b="1" dirty="0" err="1"/>
              <a:t>Programme</a:t>
            </a:r>
            <a:r>
              <a:rPr lang="en-US" sz="1600" b="1" dirty="0"/>
              <a:t>, the SASS Champions </a:t>
            </a:r>
            <a:r>
              <a:rPr lang="en-US" sz="1600" b="1" dirty="0" err="1"/>
              <a:t>Programme</a:t>
            </a:r>
            <a:r>
              <a:rPr lang="en-US" sz="1600" b="1" dirty="0"/>
              <a:t> and the SASS Futures </a:t>
            </a:r>
            <a:r>
              <a:rPr lang="en-US" sz="1600" b="1" dirty="0" err="1"/>
              <a:t>Programme</a:t>
            </a:r>
            <a:r>
              <a:rPr lang="en-US" sz="1600" b="1" dirty="0"/>
              <a:t> as well as the Career Ready </a:t>
            </a:r>
            <a:r>
              <a:rPr lang="en-US" sz="1600" b="1" dirty="0" err="1"/>
              <a:t>Programme</a:t>
            </a:r>
            <a:r>
              <a:rPr lang="en-US" sz="1600" b="1" dirty="0"/>
              <a:t>. This supports their development of leadership, teamwork, communication and interpersonal skills.</a:t>
            </a:r>
            <a:endParaRPr lang="en-GB" sz="1600" b="1" dirty="0"/>
          </a:p>
        </p:txBody>
      </p:sp>
    </p:spTree>
    <p:extLst>
      <p:ext uri="{BB962C8B-B14F-4D97-AF65-F5344CB8AC3E}">
        <p14:creationId xmlns:p14="http://schemas.microsoft.com/office/powerpoint/2010/main" val="1957305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348" y="1324657"/>
            <a:ext cx="4067175" cy="5185074"/>
          </a:xfrm>
          <a:prstGeom prst="rect">
            <a:avLst/>
          </a:prstGeom>
          <a:ln w="12700">
            <a:solidFill>
              <a:schemeClr val="tx1"/>
            </a:solidFill>
          </a:ln>
        </p:spPr>
        <p:txBody>
          <a:bodyPr wrap="square">
            <a:spAutoFit/>
          </a:bodyPr>
          <a:lstStyle/>
          <a:p>
            <a:pPr>
              <a:lnSpc>
                <a:spcPct val="107000"/>
              </a:lnSpc>
              <a:spcBef>
                <a:spcPts val="1200"/>
              </a:spcBef>
              <a:spcAft>
                <a:spcPts val="0"/>
              </a:spcAft>
            </a:pPr>
            <a:r>
              <a:rPr lang="en-GB" sz="1100" b="1" dirty="0" smtClean="0">
                <a:solidFill>
                  <a:srgbClr val="272F32"/>
                </a:solidFill>
                <a:latin typeface="Arial" panose="020B0604020202020204" pitchFamily="34" charset="0"/>
                <a:ea typeface="Times New Roman" panose="02020603050405020304" pitchFamily="18" charset="0"/>
                <a:cs typeface="Times New Roman" panose="02020603050405020304" pitchFamily="18" charset="0"/>
              </a:rPr>
              <a:t>Stepney </a:t>
            </a: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All Saints School will aim to provide</a:t>
            </a:r>
            <a:r>
              <a:rPr lang="en-GB" sz="1100" b="1" dirty="0" smtClean="0">
                <a:solidFill>
                  <a:srgbClr val="272F32"/>
                </a:solidFill>
                <a:latin typeface="Arial" panose="020B0604020202020204" pitchFamily="34" charset="0"/>
                <a:ea typeface="Times New Roman" panose="02020603050405020304" pitchFamily="18" charset="0"/>
                <a:cs typeface="Times New Roman" panose="02020603050405020304" pitchFamily="18" charset="0"/>
              </a:rPr>
              <a:t>:</a:t>
            </a:r>
          </a:p>
          <a:p>
            <a:pPr>
              <a:lnSpc>
                <a:spcPct val="107000"/>
              </a:lnSpc>
              <a:spcBef>
                <a:spcPts val="1200"/>
              </a:spcBef>
              <a:spcAft>
                <a:spcPts val="0"/>
              </a:spcAft>
            </a:pP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A safe and secure learning environment for all</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The highest standards of care and discipline to promote respect for all</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A learning environment, including equipment, resources and facilities to promote confidence and independence in our student as learners</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Academic guidance and assistance to pupils throughout their school career; regular reports, information and consultations about progress</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A dedicated Form Tutor and regular assemblies with opportunities for collective worship and reflection time</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A comprehensive induction and PSHE programme enabling personal and social development</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Financial support to those who need it and access to numerous university scholarship opportunities</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A CIEAG (Careers Information, Education, Advice and Guidance) programme designed to prepare students for life in modern Britain by providing the knowledge, understanding, confidence and skills that they need to make informed choices and plans for their future learning and career</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75"/>
              </a:spcAft>
            </a:pPr>
            <a:r>
              <a:rPr lang="en-GB" sz="1100" dirty="0">
                <a:latin typeface="Arial" panose="020B0604020202020204" pitchFamily="34" charset="0"/>
                <a:ea typeface="Times New Roman" panose="02020603050405020304" pitchFamily="18" charset="0"/>
                <a:cs typeface="Times New Roman" panose="02020603050405020304" pitchFamily="18" charset="0"/>
              </a:rPr>
              <a:t> </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4259503" y="125426"/>
            <a:ext cx="4713047" cy="6582892"/>
          </a:xfrm>
          <a:prstGeom prst="rect">
            <a:avLst/>
          </a:prstGeom>
          <a:ln w="12700">
            <a:solidFill>
              <a:schemeClr val="tx1"/>
            </a:solidFill>
          </a:ln>
        </p:spPr>
        <p:txBody>
          <a:bodyPr wrap="square">
            <a:spAutoFit/>
          </a:bodyPr>
          <a:lstStyle/>
          <a:p>
            <a:pPr lvl="0">
              <a:lnSpc>
                <a:spcPct val="107000"/>
              </a:lnSpc>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Stepney All Saints School expects of students</a:t>
            </a:r>
            <a:r>
              <a:rPr lang="en-GB" sz="1100" b="1" dirty="0" smtClean="0">
                <a:solidFill>
                  <a:srgbClr val="272F32"/>
                </a:solidFill>
                <a:latin typeface="Arial" panose="020B0604020202020204" pitchFamily="34" charset="0"/>
                <a:ea typeface="Times New Roman" panose="02020603050405020304" pitchFamily="18" charset="0"/>
                <a:cs typeface="Times New Roman" panose="02020603050405020304" pitchFamily="18" charset="0"/>
              </a:rPr>
              <a:t>:</a:t>
            </a:r>
          </a:p>
          <a:p>
            <a:pPr lvl="0">
              <a:lnSpc>
                <a:spcPct val="107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wear identity passes at all times while on school premises and understand that entrance will be refused without it. Lost or damaged passes will need to be replaced and will incur a cost</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tap in/out when entering/ leaving the Sixth Form Premises, in the interests of safety and security</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aim for 100% attendance and punctuality to all lessons, registration and assemblies, and to ensure that their parent or guardian contacts the school’s attendance officer to inform them of the reason for absences. Failure to do this will effect a student’s eligibility for the 16-19 </a:t>
            </a:r>
            <a:r>
              <a:rPr lang="en-GB" sz="1100" b="1" dirty="0" smtClean="0">
                <a:latin typeface="Arial" panose="020B0604020202020204" pitchFamily="34" charset="0"/>
                <a:ea typeface="Times New Roman" panose="02020603050405020304" pitchFamily="18" charset="0"/>
                <a:cs typeface="Times New Roman" panose="02020603050405020304" pitchFamily="18" charset="0"/>
              </a:rPr>
              <a:t>Bursary and could lead to </a:t>
            </a:r>
            <a:r>
              <a:rPr lang="en-GB" sz="1100" b="1" dirty="0">
                <a:latin typeface="Arial" panose="020B0604020202020204" pitchFamily="34" charset="0"/>
                <a:ea typeface="Times New Roman" panose="02020603050405020304" pitchFamily="18" charset="0"/>
                <a:cs typeface="Times New Roman" panose="02020603050405020304" pitchFamily="18" charset="0"/>
              </a:rPr>
              <a:t>Formal Warnings and loss of their </a:t>
            </a:r>
            <a:r>
              <a:rPr lang="en-GB" sz="1100" b="1" dirty="0" smtClean="0">
                <a:latin typeface="Arial" panose="020B0604020202020204" pitchFamily="34" charset="0"/>
                <a:ea typeface="Times New Roman" panose="02020603050405020304" pitchFamily="18" charset="0"/>
                <a:cs typeface="Times New Roman" panose="02020603050405020304" pitchFamily="18" charset="0"/>
              </a:rPr>
              <a:t>place in the 6</a:t>
            </a:r>
            <a:r>
              <a:rPr lang="en-GB" sz="1100" b="1" baseline="30000" dirty="0" smtClean="0">
                <a:latin typeface="Arial" panose="020B0604020202020204" pitchFamily="34" charset="0"/>
                <a:ea typeface="Times New Roman" panose="02020603050405020304" pitchFamily="18" charset="0"/>
                <a:cs typeface="Times New Roman" panose="02020603050405020304" pitchFamily="18" charset="0"/>
              </a:rPr>
              <a:t>th</a:t>
            </a:r>
            <a:r>
              <a:rPr lang="en-GB" sz="1100" b="1" dirty="0" smtClean="0">
                <a:latin typeface="Arial" panose="020B0604020202020204" pitchFamily="34" charset="0"/>
                <a:ea typeface="Times New Roman" panose="02020603050405020304" pitchFamily="18" charset="0"/>
                <a:cs typeface="Times New Roman" panose="02020603050405020304" pitchFamily="18" charset="0"/>
              </a:rPr>
              <a:t> Form</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work to the best of their ability, completing all work set by teachers and meeting all deadlines</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respect all members of the school community</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take responsibility for their own work and behaviour</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adhere to modern British values of democracy, the rule of law, individual liberty, and mutual respect and tolerance of those with different faiths and beliefs.</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adhere to the dress code, follow the code of conduct and online acceptable user policy (AUP); to be mindful of the reputation of the school at all times. This includes behaviour outside of and in the near vicinity of the school and not to use mobile devices and equipment on school </a:t>
            </a:r>
            <a:r>
              <a:rPr lang="en-GB" sz="1100" b="1" dirty="0" smtClean="0">
                <a:latin typeface="Arial" panose="020B0604020202020204" pitchFamily="34" charset="0"/>
                <a:ea typeface="Times New Roman" panose="02020603050405020304" pitchFamily="18" charset="0"/>
                <a:cs typeface="Times New Roman" panose="02020603050405020304" pitchFamily="18" charset="0"/>
              </a:rPr>
              <a:t>premises</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Never to use the school’s name/ logo without prior consent or authorisation</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care for all school equipment, the buildings and respect the school environment</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latin typeface="Arial" panose="020B0604020202020204" pitchFamily="34" charset="0"/>
                <a:ea typeface="Times New Roman" panose="02020603050405020304" pitchFamily="18" charset="0"/>
                <a:cs typeface="Times New Roman" panose="02020603050405020304" pitchFamily="18" charset="0"/>
              </a:rPr>
              <a:t>To never bring items into school which are unsafe, for example, weapons or any illegal substances, and to understand that students who do this will lose their place at school</a:t>
            </a:r>
            <a:r>
              <a:rPr lang="en-GB" sz="1100" b="1" dirty="0" smtClean="0">
                <a:latin typeface="Arial" panose="020B0604020202020204" pitchFamily="34" charset="0"/>
                <a:ea typeface="Times New Roman" panose="02020603050405020304" pitchFamily="18" charset="0"/>
                <a:cs typeface="Times New Roman" panose="02020603050405020304" pitchFamily="18" charset="0"/>
              </a:rPr>
              <a:t>.</a:t>
            </a:r>
            <a:endParaRPr lang="en-GB" sz="1100" b="1"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95348" y="125426"/>
            <a:ext cx="883997" cy="963251"/>
          </a:xfrm>
          <a:prstGeom prst="rect">
            <a:avLst/>
          </a:prstGeom>
        </p:spPr>
      </p:pic>
      <p:sp>
        <p:nvSpPr>
          <p:cNvPr id="5" name="TextBox 4"/>
          <p:cNvSpPr txBox="1"/>
          <p:nvPr/>
        </p:nvSpPr>
        <p:spPr>
          <a:xfrm>
            <a:off x="1076325" y="323850"/>
            <a:ext cx="2914650" cy="646331"/>
          </a:xfrm>
          <a:prstGeom prst="rect">
            <a:avLst/>
          </a:prstGeom>
          <a:solidFill>
            <a:srgbClr val="0070C0"/>
          </a:solidFill>
        </p:spPr>
        <p:txBody>
          <a:bodyPr wrap="square" rtlCol="0">
            <a:spAutoFit/>
          </a:bodyPr>
          <a:lstStyle/>
          <a:p>
            <a:r>
              <a:rPr lang="en-GB" b="1" dirty="0" smtClean="0">
                <a:solidFill>
                  <a:schemeClr val="bg1"/>
                </a:solidFill>
              </a:rPr>
              <a:t>Post-16 Home School Agreement</a:t>
            </a:r>
            <a:endParaRPr lang="en-GB" b="1" dirty="0">
              <a:solidFill>
                <a:schemeClr val="bg1"/>
              </a:solidFill>
            </a:endParaRPr>
          </a:p>
        </p:txBody>
      </p:sp>
    </p:spTree>
    <p:extLst>
      <p:ext uri="{BB962C8B-B14F-4D97-AF65-F5344CB8AC3E}">
        <p14:creationId xmlns:p14="http://schemas.microsoft.com/office/powerpoint/2010/main" val="394214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4813" y="240302"/>
            <a:ext cx="3632462" cy="5882380"/>
          </a:xfrm>
          <a:prstGeom prst="rect">
            <a:avLst/>
          </a:prstGeom>
          <a:ln w="12700">
            <a:solidFill>
              <a:schemeClr val="tx1"/>
            </a:solidFill>
          </a:ln>
        </p:spPr>
        <p:txBody>
          <a:bodyPr wrap="square">
            <a:spAutoFit/>
          </a:bodyPr>
          <a:lstStyle/>
          <a:p>
            <a:pPr lvl="0">
              <a:lnSpc>
                <a:spcPct val="107000"/>
              </a:lnSpc>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 </a:t>
            </a:r>
            <a:r>
              <a:rPr lang="en-GB" sz="1100" b="1" dirty="0" smtClean="0">
                <a:solidFill>
                  <a:srgbClr val="272F32"/>
                </a:solidFill>
                <a:latin typeface="Arial" panose="020B0604020202020204" pitchFamily="34" charset="0"/>
                <a:ea typeface="Times New Roman" panose="02020603050405020304" pitchFamily="18" charset="0"/>
                <a:cs typeface="Times New Roman" panose="02020603050405020304" pitchFamily="18" charset="0"/>
              </a:rPr>
              <a:t>Parents </a:t>
            </a: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and/or </a:t>
            </a:r>
            <a:r>
              <a:rPr lang="en-GB" sz="1100" b="1" dirty="0" smtClean="0">
                <a:solidFill>
                  <a:srgbClr val="272F32"/>
                </a:solidFill>
                <a:latin typeface="Arial" panose="020B0604020202020204" pitchFamily="34" charset="0"/>
                <a:ea typeface="Times New Roman" panose="02020603050405020304" pitchFamily="18" charset="0"/>
                <a:cs typeface="Times New Roman" panose="02020603050405020304" pitchFamily="18" charset="0"/>
              </a:rPr>
              <a:t>Guardians:</a:t>
            </a:r>
          </a:p>
          <a:p>
            <a:pPr lvl="0">
              <a:lnSpc>
                <a:spcPct val="107000"/>
              </a:lnSpc>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support the school and the ethos and values</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work in partnership with the staff</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inform the school promptly of any concerns</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respond to concerns raised by members of staff</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ensure regular and punctual attendance of their child/children to school.</a:t>
            </a:r>
            <a:r>
              <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 </a:t>
            </a:r>
            <a:endParaRPr lang="en-GB" sz="11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smtClean="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a:t>
            </a: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understand that taking your child/ children on holiday during term time will not be authorised by the school and may affect your child’s ability to progress to university and further education.</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support the high standards of discipline, behaviour and security in the school</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acknowledge the part that good discipline, behaviour and security play in high attainment</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support the school in upholding modern British values</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attend all Parents’ Evenings and Academic Review Days</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375"/>
              </a:spcAft>
              <a:buSzPts val="1000"/>
              <a:buFont typeface="Symbol" panose="05050102010706020507" pitchFamily="18" charset="2"/>
              <a:buChar char=""/>
              <a:tabLst>
                <a:tab pos="457200" algn="l"/>
              </a:tabLst>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To give consent to the school to use images of their child for publicity and promotion</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pPr>
            <a:r>
              <a:rPr lang="en-GB" sz="1100" b="1" dirty="0">
                <a:solidFill>
                  <a:srgbClr val="272F32"/>
                </a:solidFill>
                <a:latin typeface="Arial" panose="020B0604020202020204" pitchFamily="34" charset="0"/>
                <a:ea typeface="Times New Roman" panose="02020603050405020304" pitchFamily="18" charset="0"/>
                <a:cs typeface="Times New Roman" panose="02020603050405020304" pitchFamily="18" charset="0"/>
              </a:rPr>
              <a:t> </a:t>
            </a:r>
            <a:endParaRPr lang="en-GB" sz="11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Bef>
                <a:spcPts val="1200"/>
              </a:spcBef>
            </a:pPr>
            <a:endParaRPr lang="en-GB"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3" name="Google Shape;159;ge42b7fd025_0_0"/>
          <p:cNvPicPr preferRelativeResize="0"/>
          <p:nvPr/>
        </p:nvPicPr>
        <p:blipFill rotWithShape="1">
          <a:blip r:embed="rId2">
            <a:alphaModFix/>
          </a:blip>
          <a:srcRect t="9305"/>
          <a:stretch/>
        </p:blipFill>
        <p:spPr>
          <a:xfrm>
            <a:off x="280987" y="215401"/>
            <a:ext cx="885825" cy="958872"/>
          </a:xfrm>
          <a:prstGeom prst="rect">
            <a:avLst/>
          </a:prstGeom>
          <a:noFill/>
          <a:ln>
            <a:noFill/>
          </a:ln>
        </p:spPr>
      </p:pic>
      <p:sp>
        <p:nvSpPr>
          <p:cNvPr id="4" name="Rectangle 3"/>
          <p:cNvSpPr/>
          <p:nvPr/>
        </p:nvSpPr>
        <p:spPr>
          <a:xfrm>
            <a:off x="5238750" y="726151"/>
            <a:ext cx="3419475" cy="5078313"/>
          </a:xfrm>
          <a:prstGeom prst="rect">
            <a:avLst/>
          </a:prstGeom>
          <a:solidFill>
            <a:schemeClr val="bg1">
              <a:lumMod val="75000"/>
            </a:schemeClr>
          </a:solidFill>
          <a:ln w="12700">
            <a:solidFill>
              <a:schemeClr val="tx1"/>
            </a:solidFill>
          </a:ln>
        </p:spPr>
        <p:txBody>
          <a:bodyPr wrap="square">
            <a:spAutoFit/>
          </a:bodyPr>
          <a:lstStyle/>
          <a:p>
            <a:r>
              <a:rPr lang="en-US" b="1" u="sng" dirty="0" smtClean="0"/>
              <a:t>Important:</a:t>
            </a:r>
          </a:p>
          <a:p>
            <a:endParaRPr lang="en-US" dirty="0"/>
          </a:p>
          <a:p>
            <a:r>
              <a:rPr lang="en-US" b="1" dirty="0" smtClean="0"/>
              <a:t>Students </a:t>
            </a:r>
            <a:r>
              <a:rPr lang="en-US" b="1" dirty="0"/>
              <a:t>will have their pathway reviewed at the end of Year 12. Hard and soft data will be used to decide which pathway students pursue in Year 13. </a:t>
            </a:r>
            <a:endParaRPr lang="en-US" b="1" dirty="0" smtClean="0"/>
          </a:p>
          <a:p>
            <a:endParaRPr lang="en-US" b="1" dirty="0"/>
          </a:p>
          <a:p>
            <a:r>
              <a:rPr lang="en-US" b="1" dirty="0" smtClean="0"/>
              <a:t>This </a:t>
            </a:r>
            <a:r>
              <a:rPr lang="en-US" b="1" dirty="0"/>
              <a:t>includes: mock exam grades, intervention </a:t>
            </a:r>
            <a:r>
              <a:rPr lang="en-US" b="1" dirty="0" err="1"/>
              <a:t>programmes</a:t>
            </a:r>
            <a:r>
              <a:rPr lang="en-US" b="1" dirty="0"/>
              <a:t> and re-assessments, tracking and class data, </a:t>
            </a:r>
            <a:r>
              <a:rPr lang="en-US" b="1" dirty="0" err="1"/>
              <a:t>behaviour</a:t>
            </a:r>
            <a:r>
              <a:rPr lang="en-US" b="1" dirty="0"/>
              <a:t> and reward points, engagement in the SASS Futures </a:t>
            </a:r>
            <a:r>
              <a:rPr lang="en-US" b="1" dirty="0" err="1"/>
              <a:t>Programme</a:t>
            </a:r>
            <a:r>
              <a:rPr lang="en-US" b="1" dirty="0"/>
              <a:t>, SASS Champions </a:t>
            </a:r>
            <a:r>
              <a:rPr lang="en-US" b="1" dirty="0" err="1"/>
              <a:t>Programme</a:t>
            </a:r>
            <a:r>
              <a:rPr lang="en-US" b="1" dirty="0"/>
              <a:t> and The Personal Development </a:t>
            </a:r>
            <a:r>
              <a:rPr lang="en-US" b="1" dirty="0" err="1"/>
              <a:t>Programme</a:t>
            </a:r>
            <a:r>
              <a:rPr lang="en-US" b="1" dirty="0" smtClean="0"/>
              <a:t>.</a:t>
            </a:r>
          </a:p>
          <a:p>
            <a:endParaRPr lang="en-US" dirty="0"/>
          </a:p>
        </p:txBody>
      </p:sp>
    </p:spTree>
    <p:extLst>
      <p:ext uri="{BB962C8B-B14F-4D97-AF65-F5344CB8AC3E}">
        <p14:creationId xmlns:p14="http://schemas.microsoft.com/office/powerpoint/2010/main" val="193709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63659" y="431056"/>
            <a:ext cx="7060349" cy="646331"/>
          </a:xfrm>
          <a:prstGeom prst="rect">
            <a:avLst/>
          </a:prstGeom>
          <a:solidFill>
            <a:srgbClr val="0070C0"/>
          </a:solidFill>
          <a:ln w="12700">
            <a:solidFill>
              <a:schemeClr val="bg1"/>
            </a:solidFill>
          </a:ln>
        </p:spPr>
        <p:txBody>
          <a:bodyPr wrap="square" rtlCol="0">
            <a:spAutoFit/>
          </a:bodyPr>
          <a:lstStyle/>
          <a:p>
            <a:r>
              <a:rPr lang="en-GB" sz="3600" b="1" dirty="0">
                <a:solidFill>
                  <a:schemeClr val="bg1"/>
                </a:solidFill>
              </a:rPr>
              <a:t>Sixth Form Formal Warning </a:t>
            </a:r>
            <a:r>
              <a:rPr lang="en-GB" sz="3600" b="1" dirty="0" smtClean="0">
                <a:solidFill>
                  <a:schemeClr val="bg1"/>
                </a:solidFill>
              </a:rPr>
              <a:t>System</a:t>
            </a:r>
            <a:endParaRPr lang="en-GB" sz="3600" b="1" dirty="0">
              <a:solidFill>
                <a:schemeClr val="bg1"/>
              </a:solidFill>
            </a:endParaRPr>
          </a:p>
        </p:txBody>
      </p:sp>
      <p:sp>
        <p:nvSpPr>
          <p:cNvPr id="5" name="TextBox 4"/>
          <p:cNvSpPr txBox="1"/>
          <p:nvPr/>
        </p:nvSpPr>
        <p:spPr>
          <a:xfrm>
            <a:off x="798109" y="1464047"/>
            <a:ext cx="7791450" cy="4708981"/>
          </a:xfrm>
          <a:prstGeom prst="rect">
            <a:avLst/>
          </a:prstGeom>
          <a:noFill/>
        </p:spPr>
        <p:txBody>
          <a:bodyPr wrap="square" rtlCol="0">
            <a:spAutoFit/>
          </a:bodyPr>
          <a:lstStyle/>
          <a:p>
            <a:r>
              <a:rPr lang="en-GB" sz="2000" b="1" u="sng" dirty="0"/>
              <a:t>How do students trigger a Formal </a:t>
            </a:r>
            <a:r>
              <a:rPr lang="en-GB" sz="2000" b="1" u="sng" dirty="0" smtClean="0"/>
              <a:t>Warning? </a:t>
            </a:r>
          </a:p>
          <a:p>
            <a:endParaRPr lang="en-GB" sz="2000" b="1" dirty="0"/>
          </a:p>
          <a:p>
            <a:pPr algn="just"/>
            <a:r>
              <a:rPr lang="en-GB" sz="2000" b="1" dirty="0"/>
              <a:t>1.) Students will be issued a Formal Warning for repeated Level 1 and Level 2 behaviours (50 behaviour points increments trigger a formal warning). </a:t>
            </a:r>
            <a:r>
              <a:rPr lang="en-GB" sz="2000" b="1" dirty="0" smtClean="0"/>
              <a:t>Progress </a:t>
            </a:r>
            <a:r>
              <a:rPr lang="en-GB" sz="2000" b="1" dirty="0"/>
              <a:t>warnings will be communicated with the student and </a:t>
            </a:r>
            <a:r>
              <a:rPr lang="en-GB" sz="2000" b="1" dirty="0" smtClean="0"/>
              <a:t>their parent</a:t>
            </a:r>
            <a:r>
              <a:rPr lang="en-GB" sz="2000" b="1" dirty="0"/>
              <a:t>/ carer in advance.</a:t>
            </a:r>
          </a:p>
          <a:p>
            <a:pPr algn="just"/>
            <a:endParaRPr lang="en-GB" sz="2000" b="1" dirty="0" smtClean="0"/>
          </a:p>
          <a:p>
            <a:pPr algn="just"/>
            <a:endParaRPr lang="en-GB" sz="2000" b="1" dirty="0"/>
          </a:p>
          <a:p>
            <a:pPr algn="just"/>
            <a:r>
              <a:rPr lang="en-GB" sz="2000" b="1" dirty="0"/>
              <a:t>2.) Students will be issued a Formal Warning for not meeting course requirements due to </a:t>
            </a:r>
            <a:r>
              <a:rPr lang="en-GB" sz="2000" b="1" dirty="0" smtClean="0"/>
              <a:t>attendance. Attendance warnings will be communicated with the student and their parent/ carer in advance.</a:t>
            </a:r>
          </a:p>
          <a:p>
            <a:pPr algn="just"/>
            <a:endParaRPr lang="en-GB" sz="2000" b="1" dirty="0" smtClean="0"/>
          </a:p>
          <a:p>
            <a:pPr algn="just"/>
            <a:endParaRPr lang="en-GB" sz="2000" b="1" dirty="0"/>
          </a:p>
          <a:p>
            <a:pPr algn="just"/>
            <a:r>
              <a:rPr lang="en-GB" sz="2000" b="1" dirty="0"/>
              <a:t>3.) Students will be issued a Formal warning for Level 3, 4 or 5 behaviours</a:t>
            </a:r>
          </a:p>
        </p:txBody>
      </p:sp>
      <p:pic>
        <p:nvPicPr>
          <p:cNvPr id="6" name="Google Shape;159;ge42b7fd025_0_0"/>
          <p:cNvPicPr preferRelativeResize="0"/>
          <p:nvPr/>
        </p:nvPicPr>
        <p:blipFill rotWithShape="1">
          <a:blip r:embed="rId2">
            <a:alphaModFix/>
          </a:blip>
          <a:srcRect t="9305"/>
          <a:stretch/>
        </p:blipFill>
        <p:spPr>
          <a:xfrm>
            <a:off x="240530" y="274786"/>
            <a:ext cx="885825" cy="958872"/>
          </a:xfrm>
          <a:prstGeom prst="rect">
            <a:avLst/>
          </a:prstGeom>
          <a:noFill/>
          <a:ln>
            <a:noFill/>
          </a:ln>
        </p:spPr>
      </p:pic>
    </p:spTree>
    <p:extLst>
      <p:ext uri="{BB962C8B-B14F-4D97-AF65-F5344CB8AC3E}">
        <p14:creationId xmlns:p14="http://schemas.microsoft.com/office/powerpoint/2010/main" val="18108906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04420" y="180477"/>
            <a:ext cx="7865906" cy="461665"/>
          </a:xfrm>
          <a:prstGeom prst="rect">
            <a:avLst/>
          </a:prstGeom>
          <a:solidFill>
            <a:srgbClr val="0070C0"/>
          </a:solidFill>
          <a:ln w="12700">
            <a:solidFill>
              <a:schemeClr val="tx1"/>
            </a:solidFill>
          </a:ln>
        </p:spPr>
        <p:txBody>
          <a:bodyPr wrap="square" rtlCol="0">
            <a:spAutoFit/>
          </a:bodyPr>
          <a:lstStyle/>
          <a:p>
            <a:r>
              <a:rPr lang="en-GB" sz="2400" b="1" dirty="0">
                <a:solidFill>
                  <a:schemeClr val="bg1"/>
                </a:solidFill>
              </a:rPr>
              <a:t>Sixth Form Formal Warning </a:t>
            </a:r>
            <a:r>
              <a:rPr lang="en-GB" sz="2400" b="1" dirty="0" smtClean="0">
                <a:solidFill>
                  <a:schemeClr val="bg1"/>
                </a:solidFill>
              </a:rPr>
              <a:t>System</a:t>
            </a:r>
            <a:endParaRPr lang="en-GB" sz="2400" b="1" dirty="0">
              <a:solidFill>
                <a:schemeClr val="bg1"/>
              </a:solidFill>
            </a:endParaRPr>
          </a:p>
        </p:txBody>
      </p:sp>
      <p:pic>
        <p:nvPicPr>
          <p:cNvPr id="6" name="Google Shape;159;ge42b7fd025_0_0"/>
          <p:cNvPicPr preferRelativeResize="0"/>
          <p:nvPr/>
        </p:nvPicPr>
        <p:blipFill rotWithShape="1">
          <a:blip r:embed="rId2">
            <a:alphaModFix/>
          </a:blip>
          <a:srcRect t="9305"/>
          <a:stretch/>
        </p:blipFill>
        <p:spPr>
          <a:xfrm>
            <a:off x="240530" y="-706"/>
            <a:ext cx="885825" cy="958872"/>
          </a:xfrm>
          <a:prstGeom prst="rect">
            <a:avLst/>
          </a:prstGeom>
          <a:noFill/>
          <a:ln>
            <a:noFill/>
          </a:ln>
        </p:spPr>
      </p:pic>
      <p:graphicFrame>
        <p:nvGraphicFramePr>
          <p:cNvPr id="8" name="Table 7"/>
          <p:cNvGraphicFramePr>
            <a:graphicFrameLocks noGrp="1"/>
          </p:cNvGraphicFramePr>
          <p:nvPr>
            <p:extLst>
              <p:ext uri="{D42A27DB-BD31-4B8C-83A1-F6EECF244321}">
                <p14:modId xmlns:p14="http://schemas.microsoft.com/office/powerpoint/2010/main" val="273870518"/>
              </p:ext>
            </p:extLst>
          </p:nvPr>
        </p:nvGraphicFramePr>
        <p:xfrm>
          <a:off x="140677" y="958165"/>
          <a:ext cx="8929649" cy="5589421"/>
        </p:xfrm>
        <a:graphic>
          <a:graphicData uri="http://schemas.openxmlformats.org/drawingml/2006/table">
            <a:tbl>
              <a:tblPr firstRow="1" bandRow="1">
                <a:tableStyleId>{5C22544A-7EE6-4342-B048-85BDC9FD1C3A}</a:tableStyleId>
              </a:tblPr>
              <a:tblGrid>
                <a:gridCol w="1134251">
                  <a:extLst>
                    <a:ext uri="{9D8B030D-6E8A-4147-A177-3AD203B41FA5}">
                      <a16:colId xmlns:a16="http://schemas.microsoft.com/office/drawing/2014/main" val="3209866605"/>
                    </a:ext>
                  </a:extLst>
                </a:gridCol>
                <a:gridCol w="1639508">
                  <a:extLst>
                    <a:ext uri="{9D8B030D-6E8A-4147-A177-3AD203B41FA5}">
                      <a16:colId xmlns:a16="http://schemas.microsoft.com/office/drawing/2014/main" val="1170543785"/>
                    </a:ext>
                  </a:extLst>
                </a:gridCol>
                <a:gridCol w="2122218">
                  <a:extLst>
                    <a:ext uri="{9D8B030D-6E8A-4147-A177-3AD203B41FA5}">
                      <a16:colId xmlns:a16="http://schemas.microsoft.com/office/drawing/2014/main" val="664531508"/>
                    </a:ext>
                  </a:extLst>
                </a:gridCol>
                <a:gridCol w="4033672">
                  <a:extLst>
                    <a:ext uri="{9D8B030D-6E8A-4147-A177-3AD203B41FA5}">
                      <a16:colId xmlns:a16="http://schemas.microsoft.com/office/drawing/2014/main" val="3470563159"/>
                    </a:ext>
                  </a:extLst>
                </a:gridCol>
              </a:tblGrid>
              <a:tr h="243992">
                <a:tc>
                  <a:txBody>
                    <a:bodyPr/>
                    <a:lstStyle/>
                    <a:p>
                      <a:endParaRPr lang="en-GB"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r>
                        <a:rPr lang="en-GB" sz="1200" dirty="0" smtClean="0"/>
                        <a:t>Staff</a:t>
                      </a:r>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r>
                        <a:rPr lang="en-GB" sz="1200" dirty="0" smtClean="0"/>
                        <a:t>Compulsory</a:t>
                      </a:r>
                      <a:r>
                        <a:rPr lang="en-GB" sz="1200" baseline="0" dirty="0" smtClean="0"/>
                        <a:t> Actions</a:t>
                      </a:r>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r>
                        <a:rPr lang="en-GB" sz="1200" dirty="0" smtClean="0"/>
                        <a:t>Possible Actions</a:t>
                      </a:r>
                      <a:endParaRPr lang="en-GB" sz="12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2006314755"/>
                  </a:ext>
                </a:extLst>
              </a:tr>
              <a:tr h="1389675">
                <a:tc>
                  <a:txBody>
                    <a:bodyPr/>
                    <a:lstStyle/>
                    <a:p>
                      <a:endParaRPr lang="en-GB" sz="1000" b="1" dirty="0" smtClean="0">
                        <a:solidFill>
                          <a:schemeClr val="bg1"/>
                        </a:solidFill>
                      </a:endParaRPr>
                    </a:p>
                    <a:p>
                      <a:r>
                        <a:rPr lang="en-GB" sz="1000" b="1" dirty="0" smtClean="0">
                          <a:solidFill>
                            <a:schemeClr val="bg1"/>
                          </a:solidFill>
                        </a:rPr>
                        <a:t>First Formal Warning</a:t>
                      </a:r>
                    </a:p>
                    <a:p>
                      <a:endParaRPr lang="en-GB" sz="1000" b="1" dirty="0">
                        <a:solidFill>
                          <a:schemeClr val="bg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endParaRPr lang="en-GB" sz="1200" b="1" dirty="0" smtClean="0"/>
                    </a:p>
                    <a:p>
                      <a:r>
                        <a:rPr lang="en-GB" sz="1200" b="1" dirty="0" smtClean="0"/>
                        <a:t>KS5 PS/</a:t>
                      </a:r>
                      <a:r>
                        <a:rPr lang="en-GB" sz="1200" b="1" dirty="0" err="1" smtClean="0"/>
                        <a:t>HoY</a:t>
                      </a:r>
                      <a:endParaRPr lang="en-GB" sz="1200" b="1"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200" b="1" dirty="0" smtClean="0"/>
                    </a:p>
                    <a:p>
                      <a:r>
                        <a:rPr lang="en-GB" sz="1200" b="1" dirty="0" smtClean="0"/>
                        <a:t>Formal warning</a:t>
                      </a:r>
                      <a:r>
                        <a:rPr lang="en-GB" sz="1200" b="1" baseline="0" dirty="0" smtClean="0"/>
                        <a:t> letter to warn Parent/Carer/Student that they are in danger permanent exclusion.</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indent="-285750">
                        <a:buFont typeface="Arial" panose="020B0604020202020204" pitchFamily="34" charset="0"/>
                        <a:buChar char="•"/>
                      </a:pPr>
                      <a:r>
                        <a:rPr lang="en-GB" sz="1200" b="1" dirty="0" smtClean="0"/>
                        <a:t>Fixed term suspension (5 days minimum)</a:t>
                      </a:r>
                    </a:p>
                    <a:p>
                      <a:pPr marL="285750" indent="-285750">
                        <a:buFont typeface="Arial" panose="020B0604020202020204" pitchFamily="34" charset="0"/>
                        <a:buChar char="•"/>
                      </a:pPr>
                      <a:r>
                        <a:rPr lang="en-GB" sz="1200" b="1" dirty="0" smtClean="0"/>
                        <a:t>Placement</a:t>
                      </a:r>
                      <a:r>
                        <a:rPr lang="en-GB" sz="1200" b="1" baseline="0" dirty="0" smtClean="0"/>
                        <a:t> in SLC</a:t>
                      </a:r>
                    </a:p>
                    <a:p>
                      <a:pPr marL="285750" indent="-285750">
                        <a:buFont typeface="Arial" panose="020B0604020202020204" pitchFamily="34" charset="0"/>
                        <a:buChar char="•"/>
                      </a:pPr>
                      <a:r>
                        <a:rPr lang="en-GB" sz="1200" b="1" baseline="0" dirty="0" smtClean="0"/>
                        <a:t>Progress/attendance report</a:t>
                      </a:r>
                    </a:p>
                    <a:p>
                      <a:pPr marL="285750" indent="-285750">
                        <a:buFont typeface="Arial" panose="020B0604020202020204" pitchFamily="34" charset="0"/>
                        <a:buChar char="•"/>
                      </a:pPr>
                      <a:r>
                        <a:rPr lang="en-GB" sz="1200" b="1" baseline="0" dirty="0" smtClean="0"/>
                        <a:t>PAP</a:t>
                      </a:r>
                    </a:p>
                    <a:p>
                      <a:pPr marL="285750" indent="-285750">
                        <a:buFont typeface="Arial" panose="020B0604020202020204" pitchFamily="34" charset="0"/>
                        <a:buChar char="•"/>
                      </a:pPr>
                      <a:r>
                        <a:rPr lang="en-GB" sz="1200" b="1" baseline="0" dirty="0" smtClean="0"/>
                        <a:t>Detentions (loss of break and lunch time privileges)</a:t>
                      </a:r>
                    </a:p>
                    <a:p>
                      <a:pPr marL="285750" indent="-285750">
                        <a:buFont typeface="Arial" panose="020B0604020202020204" pitchFamily="34" charset="0"/>
                        <a:buChar char="•"/>
                      </a:pPr>
                      <a:r>
                        <a:rPr lang="en-GB" sz="1200" b="1" baseline="0" dirty="0" smtClean="0"/>
                        <a:t>Referral to agencies </a:t>
                      </a:r>
                    </a:p>
                    <a:p>
                      <a:pPr marL="285750" indent="-285750">
                        <a:buFont typeface="Arial" panose="020B0604020202020204" pitchFamily="34" charset="0"/>
                        <a:buChar char="•"/>
                      </a:pPr>
                      <a:r>
                        <a:rPr lang="en-GB" sz="1200" b="1" baseline="0" dirty="0" smtClean="0"/>
                        <a:t>Counselling/mentoring referral</a:t>
                      </a:r>
                      <a:endParaRPr lang="en-GB" sz="1200" b="1"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3054198"/>
                  </a:ext>
                </a:extLst>
              </a:tr>
              <a:tr h="1663582">
                <a:tc>
                  <a:txBody>
                    <a:bodyPr/>
                    <a:lstStyle/>
                    <a:p>
                      <a:endParaRPr lang="en-GB" sz="1000" b="1" dirty="0" smtClean="0">
                        <a:solidFill>
                          <a:schemeClr val="bg1"/>
                        </a:solidFill>
                      </a:endParaRPr>
                    </a:p>
                    <a:p>
                      <a:r>
                        <a:rPr lang="en-GB" sz="1000" b="1" dirty="0" smtClean="0">
                          <a:solidFill>
                            <a:schemeClr val="bg1"/>
                          </a:solidFill>
                        </a:rPr>
                        <a:t>Second Formal Warning</a:t>
                      </a:r>
                      <a:endParaRPr lang="en-GB" sz="1000" b="1" dirty="0">
                        <a:solidFill>
                          <a:schemeClr val="bg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endParaRPr lang="en-GB" sz="1200" b="1" dirty="0" smtClean="0"/>
                    </a:p>
                    <a:p>
                      <a:r>
                        <a:rPr lang="en-GB" sz="1200" b="1" dirty="0" smtClean="0"/>
                        <a:t>KS5 PS/</a:t>
                      </a:r>
                      <a:r>
                        <a:rPr lang="en-GB" sz="1200" b="1" dirty="0" err="1" smtClean="0"/>
                        <a:t>HoY</a:t>
                      </a:r>
                      <a:r>
                        <a:rPr lang="en-GB" sz="1200" b="1" dirty="0" smtClean="0"/>
                        <a:t>/AST</a:t>
                      </a:r>
                    </a:p>
                    <a:p>
                      <a:endParaRPr lang="en-GB" sz="1200" b="1"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200" b="1" dirty="0" smtClean="0"/>
                    </a:p>
                    <a:p>
                      <a:r>
                        <a:rPr lang="en-US" sz="1200" b="1" dirty="0" smtClean="0"/>
                        <a:t>Formal warning letter to warn Parent/</a:t>
                      </a:r>
                      <a:r>
                        <a:rPr lang="en-US" sz="1200" b="1" dirty="0" err="1" smtClean="0"/>
                        <a:t>Carer</a:t>
                      </a:r>
                      <a:r>
                        <a:rPr lang="en-US" sz="1200" b="1" dirty="0" smtClean="0"/>
                        <a:t>/Student that they are in danger of permanent exclusion.</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Fixed term suspension (10 days minimum)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Placement in SLC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Progress/attendance report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PAP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Detentions (loss of break and lunch time privileges)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Referral to agencies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Counselling/mentoring referral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Support from Careers Manager</a:t>
                      </a:r>
                    </a:p>
                    <a:p>
                      <a:pPr marL="171450" indent="-171450">
                        <a:buFont typeface="Arial" panose="020B0604020202020204" pitchFamily="34" charset="0"/>
                        <a:buChar char="•"/>
                      </a:pPr>
                      <a:endParaRPr lang="en-US" sz="1200" b="1" dirty="0" smtClean="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54878965"/>
                  </a:ext>
                </a:extLst>
              </a:tr>
              <a:tr h="1555606">
                <a:tc>
                  <a:txBody>
                    <a:bodyPr/>
                    <a:lstStyle/>
                    <a:p>
                      <a:endParaRPr lang="en-GB" sz="1000" b="1" dirty="0" smtClean="0">
                        <a:solidFill>
                          <a:schemeClr val="bg1"/>
                        </a:solidFill>
                      </a:endParaRPr>
                    </a:p>
                    <a:p>
                      <a:r>
                        <a:rPr lang="en-GB" sz="1000" b="1" dirty="0" smtClean="0">
                          <a:solidFill>
                            <a:schemeClr val="bg1"/>
                          </a:solidFill>
                        </a:rPr>
                        <a:t>Third Formal Warning</a:t>
                      </a:r>
                    </a:p>
                    <a:p>
                      <a:endParaRPr lang="en-GB" sz="1000" b="1" dirty="0">
                        <a:solidFill>
                          <a:schemeClr val="bg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endParaRPr lang="en-GB" sz="1200" b="1" dirty="0" smtClean="0"/>
                    </a:p>
                    <a:p>
                      <a:r>
                        <a:rPr lang="en-GB" sz="1200" b="1" dirty="0" smtClean="0"/>
                        <a:t>AST/DH</a:t>
                      </a:r>
                      <a:endParaRPr lang="en-GB" sz="1200" b="1"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200" b="1" dirty="0" smtClean="0"/>
                    </a:p>
                    <a:p>
                      <a:r>
                        <a:rPr lang="en-GB" sz="1200" b="1" dirty="0" smtClean="0"/>
                        <a:t>Head</a:t>
                      </a:r>
                      <a:r>
                        <a:rPr lang="en-GB" sz="1200" b="1" baseline="0" dirty="0" smtClean="0"/>
                        <a:t> Teacher’s Letter</a:t>
                      </a:r>
                      <a:endParaRPr lang="en-GB" sz="1200" b="1"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indent="-285750">
                        <a:buFont typeface="Arial" panose="020B0604020202020204" pitchFamily="34" charset="0"/>
                        <a:buChar char="•"/>
                      </a:pPr>
                      <a:r>
                        <a:rPr lang="en-US" sz="1200" b="1" dirty="0" smtClean="0"/>
                        <a:t>Fixed term suspension (15 days minimum)</a:t>
                      </a:r>
                    </a:p>
                    <a:p>
                      <a:pPr marL="285750" indent="-285750">
                        <a:buFont typeface="Arial" panose="020B0604020202020204" pitchFamily="34" charset="0"/>
                        <a:buChar char="•"/>
                      </a:pPr>
                      <a:r>
                        <a:rPr lang="en-US" sz="1200" b="1" dirty="0" smtClean="0"/>
                        <a:t>Placement in SLC</a:t>
                      </a:r>
                    </a:p>
                    <a:p>
                      <a:pPr marL="285750" indent="-285750">
                        <a:buFont typeface="Arial" panose="020B0604020202020204" pitchFamily="34" charset="0"/>
                        <a:buChar char="•"/>
                      </a:pPr>
                      <a:r>
                        <a:rPr lang="en-US" sz="1200" b="1" dirty="0" smtClean="0"/>
                        <a:t>Progress/attendance report</a:t>
                      </a:r>
                    </a:p>
                    <a:p>
                      <a:pPr marL="285750" indent="-285750">
                        <a:buFont typeface="Arial" panose="020B0604020202020204" pitchFamily="34" charset="0"/>
                        <a:buChar char="•"/>
                      </a:pPr>
                      <a:r>
                        <a:rPr lang="en-US" sz="1200" b="1" dirty="0" smtClean="0"/>
                        <a:t>PAP</a:t>
                      </a:r>
                    </a:p>
                    <a:p>
                      <a:pPr marL="285750" indent="-285750">
                        <a:buFont typeface="Arial" panose="020B0604020202020204" pitchFamily="34" charset="0"/>
                        <a:buChar char="•"/>
                      </a:pPr>
                      <a:r>
                        <a:rPr lang="en-US" sz="1200" b="1" dirty="0" smtClean="0"/>
                        <a:t>Detentions (loss of break and lunch time privileges)</a:t>
                      </a:r>
                    </a:p>
                    <a:p>
                      <a:pPr marL="285750" indent="-285750">
                        <a:buFont typeface="Arial" panose="020B0604020202020204" pitchFamily="34" charset="0"/>
                        <a:buChar char="•"/>
                      </a:pPr>
                      <a:r>
                        <a:rPr lang="en-US" sz="1200" b="1" dirty="0" smtClean="0"/>
                        <a:t>Referral to agencies</a:t>
                      </a:r>
                    </a:p>
                    <a:p>
                      <a:pPr marL="285750" indent="-285750">
                        <a:buFont typeface="Arial" panose="020B0604020202020204" pitchFamily="34" charset="0"/>
                        <a:buChar char="•"/>
                      </a:pPr>
                      <a:r>
                        <a:rPr lang="en-US" sz="1200" b="1" dirty="0" smtClean="0"/>
                        <a:t>Counselling/mentoring</a:t>
                      </a:r>
                      <a:r>
                        <a:rPr lang="en-US" sz="1200" b="1" baseline="0" dirty="0" smtClean="0"/>
                        <a:t> referral</a:t>
                      </a:r>
                    </a:p>
                    <a:p>
                      <a:pPr marL="285750" indent="-285750">
                        <a:buFont typeface="Arial" panose="020B0604020202020204" pitchFamily="34" charset="0"/>
                        <a:buChar char="•"/>
                      </a:pPr>
                      <a:r>
                        <a:rPr lang="en-US" sz="1200" b="1" baseline="0" dirty="0" smtClean="0"/>
                        <a:t>Support from Careers Manager</a:t>
                      </a:r>
                      <a:endParaRPr lang="en-GB" sz="1200" b="1"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5078407"/>
                  </a:ext>
                </a:extLst>
              </a:tr>
              <a:tr h="658039">
                <a:tc>
                  <a:txBody>
                    <a:bodyPr/>
                    <a:lstStyle/>
                    <a:p>
                      <a:endParaRPr lang="en-GB" sz="1000" b="1" dirty="0" smtClean="0">
                        <a:solidFill>
                          <a:schemeClr val="bg1"/>
                        </a:solidFill>
                      </a:endParaRPr>
                    </a:p>
                    <a:p>
                      <a:r>
                        <a:rPr lang="en-GB" sz="1000" b="1" dirty="0" smtClean="0">
                          <a:solidFill>
                            <a:schemeClr val="bg1"/>
                          </a:solidFill>
                        </a:rPr>
                        <a:t>Fourth Formal Warning</a:t>
                      </a:r>
                    </a:p>
                    <a:p>
                      <a:endParaRPr lang="en-GB" sz="1000" b="1" dirty="0">
                        <a:solidFill>
                          <a:schemeClr val="bg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endParaRPr lang="en-GB" sz="1200" b="1" dirty="0" smtClean="0"/>
                    </a:p>
                    <a:p>
                      <a:r>
                        <a:rPr lang="en-GB" sz="1200" b="1" dirty="0" smtClean="0"/>
                        <a:t>Head Teacher</a:t>
                      </a:r>
                      <a:endParaRPr lang="en-GB" sz="1200" b="1"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200" b="1" dirty="0" smtClean="0"/>
                    </a:p>
                    <a:p>
                      <a:r>
                        <a:rPr lang="en-GB" sz="1200" b="1" dirty="0" smtClean="0"/>
                        <a:t>Head</a:t>
                      </a:r>
                      <a:r>
                        <a:rPr lang="en-GB" sz="1200" b="1" baseline="0" dirty="0" smtClean="0"/>
                        <a:t> Teacher’s Letter</a:t>
                      </a:r>
                    </a:p>
                    <a:p>
                      <a:endParaRPr lang="en-GB" sz="1200" b="1"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indent="-285750">
                        <a:buFont typeface="Arial" panose="020B0604020202020204" pitchFamily="34" charset="0"/>
                        <a:buChar char="•"/>
                      </a:pPr>
                      <a:r>
                        <a:rPr lang="en-GB" sz="1200" b="1" dirty="0" smtClean="0"/>
                        <a:t>Permanent Exclusion</a:t>
                      </a:r>
                    </a:p>
                    <a:p>
                      <a:pPr marL="285750" indent="-285750">
                        <a:buFont typeface="Arial" panose="020B0604020202020204" pitchFamily="34" charset="0"/>
                        <a:buChar char="•"/>
                      </a:pPr>
                      <a:r>
                        <a:rPr lang="en-GB" sz="1200" b="1" dirty="0" smtClean="0"/>
                        <a:t>Referral</a:t>
                      </a:r>
                      <a:r>
                        <a:rPr lang="en-GB" sz="1200" b="1" baseline="0" dirty="0" smtClean="0"/>
                        <a:t> to Youth </a:t>
                      </a:r>
                      <a:r>
                        <a:rPr lang="en-GB" sz="1200" b="1" baseline="0" dirty="0" err="1" smtClean="0"/>
                        <a:t>Workpath</a:t>
                      </a:r>
                      <a:endParaRPr lang="en-GB" sz="1200" b="1" baseline="0" dirty="0" smtClean="0"/>
                    </a:p>
                    <a:p>
                      <a:pPr marL="285750" indent="-285750">
                        <a:buFont typeface="Arial" panose="020B0604020202020204" pitchFamily="34" charset="0"/>
                        <a:buChar char="•"/>
                      </a:pPr>
                      <a:r>
                        <a:rPr lang="en-GB" sz="1200" b="1" baseline="0" dirty="0" smtClean="0"/>
                        <a:t>Support from Careers Manager</a:t>
                      </a:r>
                      <a:endParaRPr lang="en-GB" sz="1200" b="1"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5526589"/>
                  </a:ext>
                </a:extLst>
              </a:tr>
            </a:tbl>
          </a:graphicData>
        </a:graphic>
      </p:graphicFrame>
    </p:spTree>
    <p:extLst>
      <p:ext uri="{BB962C8B-B14F-4D97-AF65-F5344CB8AC3E}">
        <p14:creationId xmlns:p14="http://schemas.microsoft.com/office/powerpoint/2010/main" val="22010235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dirty="0"/>
          </a:p>
        </p:txBody>
      </p:sp>
      <p:pic>
        <p:nvPicPr>
          <p:cNvPr id="5" name="Picture 4"/>
          <p:cNvPicPr>
            <a:picLocks noChangeAspect="1"/>
          </p:cNvPicPr>
          <p:nvPr/>
        </p:nvPicPr>
        <p:blipFill rotWithShape="1">
          <a:blip r:embed="rId2"/>
          <a:srcRect l="5550" t="16233" r="10468" b="10351"/>
          <a:stretch/>
        </p:blipFill>
        <p:spPr>
          <a:xfrm>
            <a:off x="-1041129" y="0"/>
            <a:ext cx="10369955" cy="7252213"/>
          </a:xfrm>
          <a:prstGeom prst="rect">
            <a:avLst/>
          </a:prstGeom>
        </p:spPr>
      </p:pic>
    </p:spTree>
    <p:extLst>
      <p:ext uri="{BB962C8B-B14F-4D97-AF65-F5344CB8AC3E}">
        <p14:creationId xmlns:p14="http://schemas.microsoft.com/office/powerpoint/2010/main" val="118994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oogle Shape;159;ge42b7fd025_0_0"/>
          <p:cNvPicPr preferRelativeResize="0"/>
          <p:nvPr/>
        </p:nvPicPr>
        <p:blipFill rotWithShape="1">
          <a:blip r:embed="rId2">
            <a:alphaModFix/>
          </a:blip>
          <a:srcRect t="9305"/>
          <a:stretch/>
        </p:blipFill>
        <p:spPr>
          <a:xfrm>
            <a:off x="280987" y="215401"/>
            <a:ext cx="885825" cy="958872"/>
          </a:xfrm>
          <a:prstGeom prst="rect">
            <a:avLst/>
          </a:prstGeom>
          <a:noFill/>
          <a:ln>
            <a:noFill/>
          </a:ln>
        </p:spPr>
      </p:pic>
      <p:pic>
        <p:nvPicPr>
          <p:cNvPr id="8" name="Picture 7"/>
          <p:cNvPicPr>
            <a:picLocks noChangeAspect="1"/>
          </p:cNvPicPr>
          <p:nvPr/>
        </p:nvPicPr>
        <p:blipFill>
          <a:blip r:embed="rId3"/>
          <a:stretch>
            <a:fillRect/>
          </a:stretch>
        </p:blipFill>
        <p:spPr>
          <a:xfrm>
            <a:off x="-1524000" y="-1447800"/>
            <a:ext cx="12192000" cy="9753600"/>
          </a:xfrm>
          <a:prstGeom prst="rect">
            <a:avLst/>
          </a:prstGeom>
        </p:spPr>
      </p:pic>
    </p:spTree>
    <p:extLst>
      <p:ext uri="{BB962C8B-B14F-4D97-AF65-F5344CB8AC3E}">
        <p14:creationId xmlns:p14="http://schemas.microsoft.com/office/powerpoint/2010/main" val="529874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82"/>
        <p:cNvGrpSpPr/>
        <p:nvPr/>
      </p:nvGrpSpPr>
      <p:grpSpPr>
        <a:xfrm>
          <a:off x="0" y="0"/>
          <a:ext cx="0" cy="0"/>
          <a:chOff x="0" y="0"/>
          <a:chExt cx="0" cy="0"/>
        </a:xfrm>
      </p:grpSpPr>
      <p:pic>
        <p:nvPicPr>
          <p:cNvPr id="483" name="Google Shape;483;p41"/>
          <p:cNvPicPr preferRelativeResize="0"/>
          <p:nvPr/>
        </p:nvPicPr>
        <p:blipFill rotWithShape="1">
          <a:blip r:embed="rId3">
            <a:alphaModFix/>
          </a:blip>
          <a:srcRect l="30999" t="17848" r="31652" b="9212"/>
          <a:stretch/>
        </p:blipFill>
        <p:spPr>
          <a:xfrm>
            <a:off x="162599" y="228600"/>
            <a:ext cx="4723725" cy="6429375"/>
          </a:xfrm>
          <a:prstGeom prst="rect">
            <a:avLst/>
          </a:prstGeom>
          <a:noFill/>
          <a:ln w="76200" cap="flat" cmpd="sng">
            <a:solidFill>
              <a:srgbClr val="2E75B5"/>
            </a:solidFill>
            <a:prstDash val="solid"/>
            <a:round/>
            <a:headEnd type="none" w="sm" len="sm"/>
            <a:tailEnd type="none" w="sm" len="sm"/>
          </a:ln>
        </p:spPr>
      </p:pic>
      <p:sp>
        <p:nvSpPr>
          <p:cNvPr id="484" name="Google Shape;484;p41"/>
          <p:cNvSpPr/>
          <p:nvPr/>
        </p:nvSpPr>
        <p:spPr>
          <a:xfrm>
            <a:off x="5105400" y="2191654"/>
            <a:ext cx="3801806" cy="4466321"/>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68569" tIns="34275" rIns="68569" bIns="34275" anchor="t" anchorCtr="0">
            <a:spAutoFit/>
          </a:bodyPr>
          <a:lstStyle/>
          <a:p>
            <a:pPr algn="ctr" defTabSz="685800">
              <a:lnSpc>
                <a:spcPct val="107000"/>
              </a:lnSpc>
              <a:buClr>
                <a:srgbClr val="000000"/>
              </a:buClr>
              <a:buSzPts val="2000"/>
            </a:pPr>
            <a:r>
              <a:rPr lang="en-GB" sz="1500" b="1" kern="0" dirty="0">
                <a:solidFill>
                  <a:srgbClr val="C00000"/>
                </a:solidFill>
                <a:latin typeface="Calibri"/>
                <a:ea typeface="Calibri"/>
                <a:cs typeface="Calibri"/>
                <a:sym typeface="Calibri"/>
              </a:rPr>
              <a:t>Items that are not allowed:</a:t>
            </a:r>
            <a:endParaRPr sz="1500" b="1" kern="0" dirty="0">
              <a:solidFill>
                <a:srgbClr val="C00000"/>
              </a:solidFill>
              <a:latin typeface="Calibri"/>
              <a:ea typeface="Calibri"/>
              <a:cs typeface="Calibri"/>
              <a:sym typeface="Calibri"/>
            </a:endParaRPr>
          </a:p>
          <a:p>
            <a:pPr algn="ctr" defTabSz="685800">
              <a:lnSpc>
                <a:spcPct val="107000"/>
              </a:lnSpc>
              <a:buClr>
                <a:srgbClr val="000000"/>
              </a:buClr>
              <a:buSzPts val="2000"/>
            </a:pPr>
            <a:endParaRPr sz="1500" b="1" kern="0" dirty="0">
              <a:solidFill>
                <a:srgbClr val="000000"/>
              </a:solidFill>
              <a:latin typeface="Calibri"/>
              <a:ea typeface="Calibri"/>
              <a:cs typeface="Calibri"/>
              <a:sym typeface="Calibri"/>
            </a:endParaRPr>
          </a:p>
          <a:p>
            <a:pPr marL="257175" indent="-295275" defTabSz="685800">
              <a:lnSpc>
                <a:spcPct val="107000"/>
              </a:lnSpc>
              <a:buClr>
                <a:srgbClr val="000000"/>
              </a:buClr>
              <a:buSzPts val="1800"/>
              <a:buFont typeface="Noto Sans Symbols"/>
              <a:buChar char="∙"/>
            </a:pPr>
            <a:r>
              <a:rPr lang="en-GB" sz="1350" b="1" kern="0" dirty="0">
                <a:solidFill>
                  <a:srgbClr val="000000"/>
                </a:solidFill>
                <a:latin typeface="Calibri"/>
                <a:ea typeface="Calibri"/>
                <a:cs typeface="Calibri"/>
                <a:sym typeface="Calibri"/>
              </a:rPr>
              <a:t>Hats/baseball caps</a:t>
            </a:r>
            <a:endParaRPr sz="1350" b="1" kern="0" dirty="0">
              <a:solidFill>
                <a:srgbClr val="000000"/>
              </a:solidFill>
              <a:latin typeface="Calibri"/>
              <a:ea typeface="Calibri"/>
              <a:cs typeface="Calibri"/>
              <a:sym typeface="Calibri"/>
            </a:endParaRPr>
          </a:p>
          <a:p>
            <a:pPr marL="257175" indent="-295275" defTabSz="685800">
              <a:lnSpc>
                <a:spcPct val="107000"/>
              </a:lnSpc>
              <a:spcBef>
                <a:spcPts val="281"/>
              </a:spcBef>
              <a:buClr>
                <a:srgbClr val="000000"/>
              </a:buClr>
              <a:buSzPts val="1800"/>
              <a:buFont typeface="Noto Sans Symbols"/>
              <a:buChar char="∙"/>
            </a:pPr>
            <a:r>
              <a:rPr lang="en-GB" sz="1350" b="1" kern="0" dirty="0">
                <a:solidFill>
                  <a:srgbClr val="000000"/>
                </a:solidFill>
                <a:latin typeface="Calibri"/>
                <a:ea typeface="Calibri"/>
                <a:cs typeface="Calibri"/>
                <a:sym typeface="Calibri"/>
              </a:rPr>
              <a:t>T-shirts and polo shirts, vest tops or crop tops, t shirt style tops</a:t>
            </a:r>
            <a:endParaRPr sz="1350" b="1" kern="0" dirty="0">
              <a:solidFill>
                <a:srgbClr val="000000"/>
              </a:solidFill>
              <a:latin typeface="Calibri"/>
              <a:ea typeface="Calibri"/>
              <a:cs typeface="Calibri"/>
              <a:sym typeface="Calibri"/>
            </a:endParaRPr>
          </a:p>
          <a:p>
            <a:pPr marL="257175" indent="-295275" defTabSz="685800">
              <a:lnSpc>
                <a:spcPct val="107000"/>
              </a:lnSpc>
              <a:spcBef>
                <a:spcPts val="281"/>
              </a:spcBef>
              <a:buClr>
                <a:srgbClr val="000000"/>
              </a:buClr>
              <a:buSzPts val="1800"/>
              <a:buFont typeface="Noto Sans Symbols"/>
              <a:buChar char="∙"/>
            </a:pPr>
            <a:r>
              <a:rPr lang="en-GB" sz="1350" b="1" kern="0" dirty="0">
                <a:solidFill>
                  <a:srgbClr val="000000"/>
                </a:solidFill>
                <a:latin typeface="Calibri"/>
                <a:ea typeface="Calibri"/>
                <a:cs typeface="Calibri"/>
                <a:sym typeface="Calibri"/>
              </a:rPr>
              <a:t>Jeans, leggings, jeggings or tracksuit bottoms (even if the jeans are black)</a:t>
            </a:r>
            <a:endParaRPr sz="1350" b="1" kern="0" dirty="0">
              <a:solidFill>
                <a:srgbClr val="000000"/>
              </a:solidFill>
              <a:latin typeface="Calibri"/>
              <a:ea typeface="Calibri"/>
              <a:cs typeface="Calibri"/>
              <a:sym typeface="Calibri"/>
            </a:endParaRPr>
          </a:p>
          <a:p>
            <a:pPr marL="257175" indent="-295275" defTabSz="685800">
              <a:lnSpc>
                <a:spcPct val="107000"/>
              </a:lnSpc>
              <a:spcBef>
                <a:spcPts val="281"/>
              </a:spcBef>
              <a:buClr>
                <a:srgbClr val="000000"/>
              </a:buClr>
              <a:buSzPts val="1800"/>
              <a:buFont typeface="Noto Sans Symbols"/>
              <a:buChar char="∙"/>
            </a:pPr>
            <a:r>
              <a:rPr lang="en-GB" sz="1350" b="1" kern="0" dirty="0">
                <a:solidFill>
                  <a:srgbClr val="000000"/>
                </a:solidFill>
                <a:latin typeface="Calibri"/>
                <a:ea typeface="Calibri"/>
                <a:cs typeface="Calibri"/>
                <a:sym typeface="Calibri"/>
              </a:rPr>
              <a:t>Denim jackets</a:t>
            </a:r>
            <a:endParaRPr sz="1350" b="1" kern="0" dirty="0">
              <a:solidFill>
                <a:srgbClr val="000000"/>
              </a:solidFill>
              <a:latin typeface="Calibri"/>
              <a:ea typeface="Calibri"/>
              <a:cs typeface="Calibri"/>
              <a:sym typeface="Calibri"/>
            </a:endParaRPr>
          </a:p>
          <a:p>
            <a:pPr marL="257175" indent="-295275" defTabSz="685800">
              <a:lnSpc>
                <a:spcPct val="107000"/>
              </a:lnSpc>
              <a:spcBef>
                <a:spcPts val="281"/>
              </a:spcBef>
              <a:buClr>
                <a:srgbClr val="000000"/>
              </a:buClr>
              <a:buSzPts val="1800"/>
              <a:buFont typeface="Noto Sans Symbols"/>
              <a:buChar char="∙"/>
            </a:pPr>
            <a:r>
              <a:rPr lang="en-GB" sz="1350" b="1" kern="0" dirty="0">
                <a:solidFill>
                  <a:srgbClr val="000000"/>
                </a:solidFill>
                <a:latin typeface="Calibri"/>
                <a:ea typeface="Calibri"/>
                <a:cs typeface="Calibri"/>
                <a:sym typeface="Calibri"/>
              </a:rPr>
              <a:t>Hoodies or sweatshirts or long cardigans</a:t>
            </a:r>
            <a:endParaRPr sz="1350" b="1" kern="0" dirty="0">
              <a:solidFill>
                <a:srgbClr val="000000"/>
              </a:solidFill>
              <a:latin typeface="Calibri"/>
              <a:ea typeface="Calibri"/>
              <a:cs typeface="Calibri"/>
              <a:sym typeface="Calibri"/>
            </a:endParaRPr>
          </a:p>
          <a:p>
            <a:pPr marL="257175" indent="-295275" defTabSz="685800">
              <a:lnSpc>
                <a:spcPct val="107000"/>
              </a:lnSpc>
              <a:spcBef>
                <a:spcPts val="281"/>
              </a:spcBef>
              <a:buClr>
                <a:srgbClr val="000000"/>
              </a:buClr>
              <a:buSzPts val="1800"/>
              <a:buFont typeface="Noto Sans Symbols"/>
              <a:buChar char="∙"/>
            </a:pPr>
            <a:r>
              <a:rPr lang="en-GB" sz="1350" b="1" kern="0" dirty="0">
                <a:solidFill>
                  <a:srgbClr val="000000"/>
                </a:solidFill>
                <a:latin typeface="Calibri"/>
                <a:ea typeface="Calibri"/>
                <a:cs typeface="Calibri"/>
                <a:sym typeface="Calibri"/>
              </a:rPr>
              <a:t>Shoes should not have a stiletto heel, be trainers or canvas pumps, flip-flops, sandals and informal boots are not permitted</a:t>
            </a:r>
            <a:endParaRPr sz="1350" b="1" kern="0" dirty="0">
              <a:solidFill>
                <a:srgbClr val="000000"/>
              </a:solidFill>
              <a:latin typeface="Calibri"/>
              <a:ea typeface="Calibri"/>
              <a:cs typeface="Calibri"/>
              <a:sym typeface="Calibri"/>
            </a:endParaRPr>
          </a:p>
          <a:p>
            <a:pPr marL="257175" indent="-295275" defTabSz="685800">
              <a:lnSpc>
                <a:spcPct val="107000"/>
              </a:lnSpc>
              <a:spcBef>
                <a:spcPts val="281"/>
              </a:spcBef>
              <a:buClr>
                <a:srgbClr val="000000"/>
              </a:buClr>
              <a:buSzPts val="1800"/>
              <a:buFont typeface="Noto Sans Symbols"/>
              <a:buChar char="∙"/>
            </a:pPr>
            <a:r>
              <a:rPr lang="en-GB" sz="1350" b="1" kern="0" dirty="0">
                <a:solidFill>
                  <a:srgbClr val="000000"/>
                </a:solidFill>
                <a:latin typeface="Calibri"/>
                <a:ea typeface="Calibri"/>
                <a:cs typeface="Calibri"/>
                <a:sym typeface="Calibri"/>
              </a:rPr>
              <a:t>Black trainers</a:t>
            </a:r>
            <a:endParaRPr sz="1350" b="1" kern="0" dirty="0">
              <a:solidFill>
                <a:srgbClr val="000000"/>
              </a:solidFill>
              <a:latin typeface="Calibri"/>
              <a:ea typeface="Calibri"/>
              <a:cs typeface="Calibri"/>
              <a:sym typeface="Calibri"/>
            </a:endParaRPr>
          </a:p>
          <a:p>
            <a:pPr marL="257175" indent="-295275" defTabSz="685800">
              <a:lnSpc>
                <a:spcPct val="107000"/>
              </a:lnSpc>
              <a:spcBef>
                <a:spcPts val="281"/>
              </a:spcBef>
              <a:buClr>
                <a:srgbClr val="000000"/>
              </a:buClr>
              <a:buSzPts val="1800"/>
              <a:buFont typeface="Noto Sans Symbols"/>
              <a:buChar char="∙"/>
            </a:pPr>
            <a:r>
              <a:rPr lang="en-GB" sz="1350" b="1" kern="0" dirty="0">
                <a:solidFill>
                  <a:srgbClr val="000000"/>
                </a:solidFill>
                <a:latin typeface="Calibri"/>
                <a:ea typeface="Calibri"/>
                <a:cs typeface="Calibri"/>
                <a:sym typeface="Calibri"/>
              </a:rPr>
              <a:t>Mandarin collar style shirts that do not allow for a tie</a:t>
            </a:r>
            <a:endParaRPr sz="1350" b="1" kern="0" dirty="0">
              <a:solidFill>
                <a:srgbClr val="000000"/>
              </a:solidFill>
              <a:latin typeface="Calibri"/>
              <a:ea typeface="Calibri"/>
              <a:cs typeface="Calibri"/>
              <a:sym typeface="Calibri"/>
            </a:endParaRPr>
          </a:p>
          <a:p>
            <a:pPr marL="257175" indent="-295275" defTabSz="685800">
              <a:lnSpc>
                <a:spcPct val="107000"/>
              </a:lnSpc>
              <a:spcBef>
                <a:spcPts val="281"/>
              </a:spcBef>
              <a:buClr>
                <a:srgbClr val="000000"/>
              </a:buClr>
              <a:buSzPts val="1800"/>
              <a:buFont typeface="Noto Sans Symbols"/>
              <a:buChar char="∙"/>
            </a:pPr>
            <a:r>
              <a:rPr lang="en-GB" sz="1350" b="1" kern="0" dirty="0">
                <a:solidFill>
                  <a:srgbClr val="000000"/>
                </a:solidFill>
                <a:latin typeface="Calibri"/>
                <a:ea typeface="Calibri"/>
                <a:cs typeface="Calibri"/>
                <a:sym typeface="Calibri"/>
              </a:rPr>
              <a:t>Large logos are not permitted</a:t>
            </a:r>
            <a:endParaRPr sz="1350" b="1" kern="0" dirty="0">
              <a:solidFill>
                <a:srgbClr val="000000"/>
              </a:solidFill>
              <a:latin typeface="Calibri"/>
              <a:ea typeface="Calibri"/>
              <a:cs typeface="Calibri"/>
              <a:sym typeface="Calibri"/>
            </a:endParaRPr>
          </a:p>
          <a:p>
            <a:pPr marL="257175" indent="-295275" defTabSz="685800">
              <a:lnSpc>
                <a:spcPct val="107000"/>
              </a:lnSpc>
              <a:spcBef>
                <a:spcPts val="281"/>
              </a:spcBef>
              <a:buClr>
                <a:srgbClr val="000000"/>
              </a:buClr>
              <a:buSzPts val="1800"/>
              <a:buFont typeface="Noto Sans Symbols"/>
              <a:buChar char="∙"/>
            </a:pPr>
            <a:r>
              <a:rPr lang="en-GB" sz="1350" b="1" kern="0" dirty="0">
                <a:solidFill>
                  <a:srgbClr val="000000"/>
                </a:solidFill>
                <a:latin typeface="Calibri"/>
                <a:ea typeface="Calibri"/>
                <a:cs typeface="Calibri"/>
                <a:sym typeface="Calibri"/>
              </a:rPr>
              <a:t>Jackets and coats must not be worn inside the school buildings (not beyond reception point)</a:t>
            </a:r>
            <a:endParaRPr sz="1350" b="1" kern="0" dirty="0">
              <a:solidFill>
                <a:srgbClr val="000000"/>
              </a:solidFill>
              <a:latin typeface="Calibri"/>
              <a:ea typeface="Calibri"/>
              <a:cs typeface="Calibri"/>
              <a:sym typeface="Calibri"/>
            </a:endParaRPr>
          </a:p>
        </p:txBody>
      </p:sp>
      <p:sp>
        <p:nvSpPr>
          <p:cNvPr id="485" name="Google Shape;485;p41"/>
          <p:cNvSpPr txBox="1"/>
          <p:nvPr/>
        </p:nvSpPr>
        <p:spPr>
          <a:xfrm>
            <a:off x="5105400" y="228600"/>
            <a:ext cx="3801806" cy="692621"/>
          </a:xfrm>
          <a:prstGeom prst="rect">
            <a:avLst/>
          </a:prstGeom>
          <a:solidFill>
            <a:srgbClr val="0070C0"/>
          </a:solidFill>
          <a:ln>
            <a:noFill/>
          </a:ln>
        </p:spPr>
        <p:txBody>
          <a:bodyPr spcFirstLastPara="1" wrap="square" lIns="68569" tIns="34275" rIns="68569" bIns="34275" anchor="ctr" anchorCtr="0">
            <a:noAutofit/>
          </a:bodyPr>
          <a:lstStyle/>
          <a:p>
            <a:pPr algn="ctr" defTabSz="685800">
              <a:lnSpc>
                <a:spcPct val="90000"/>
              </a:lnSpc>
              <a:buClr>
                <a:srgbClr val="FFFFFF"/>
              </a:buClr>
              <a:buSzPts val="9600"/>
            </a:pPr>
            <a:r>
              <a:rPr lang="en-GB" sz="5400" b="1" kern="0" dirty="0">
                <a:solidFill>
                  <a:srgbClr val="FFFFFF"/>
                </a:solidFill>
                <a:latin typeface="Calibri"/>
                <a:ea typeface="Calibri"/>
                <a:cs typeface="Calibri"/>
                <a:sym typeface="Calibri"/>
              </a:rPr>
              <a:t>Dress Code</a:t>
            </a:r>
            <a:endParaRPr sz="5400" b="1" kern="0" dirty="0">
              <a:solidFill>
                <a:srgbClr val="FFFFFF"/>
              </a:solidFill>
              <a:latin typeface="Calibri"/>
              <a:ea typeface="Calibri"/>
              <a:cs typeface="Calibri"/>
              <a:sym typeface="Calibri"/>
            </a:endParaRPr>
          </a:p>
        </p:txBody>
      </p:sp>
      <p:sp>
        <p:nvSpPr>
          <p:cNvPr id="2" name="TextBox 1"/>
          <p:cNvSpPr txBox="1"/>
          <p:nvPr/>
        </p:nvSpPr>
        <p:spPr>
          <a:xfrm>
            <a:off x="5105400" y="1228725"/>
            <a:ext cx="3801806" cy="923330"/>
          </a:xfrm>
          <a:prstGeom prst="rect">
            <a:avLst/>
          </a:prstGeom>
          <a:noFill/>
        </p:spPr>
        <p:txBody>
          <a:bodyPr wrap="square" rtlCol="0">
            <a:spAutoFit/>
          </a:bodyPr>
          <a:lstStyle/>
          <a:p>
            <a:r>
              <a:rPr lang="en-US" dirty="0" smtClean="0"/>
              <a:t>If you do NOT meet the dress code requirements, you maybe asked to go home and change.</a:t>
            </a:r>
            <a:endParaRPr lang="en-GB" dirty="0"/>
          </a:p>
        </p:txBody>
      </p:sp>
    </p:spTree>
    <p:extLst>
      <p:ext uri="{BB962C8B-B14F-4D97-AF65-F5344CB8AC3E}">
        <p14:creationId xmlns:p14="http://schemas.microsoft.com/office/powerpoint/2010/main" val="2861802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11"/>
        <p:cNvGrpSpPr/>
        <p:nvPr/>
      </p:nvGrpSpPr>
      <p:grpSpPr>
        <a:xfrm>
          <a:off x="0" y="0"/>
          <a:ext cx="0" cy="0"/>
          <a:chOff x="0" y="0"/>
          <a:chExt cx="0" cy="0"/>
        </a:xfrm>
      </p:grpSpPr>
      <p:sp>
        <p:nvSpPr>
          <p:cNvPr id="513" name="Google Shape;513;p11"/>
          <p:cNvSpPr txBox="1">
            <a:spLocks noGrp="1"/>
          </p:cNvSpPr>
          <p:nvPr>
            <p:ph type="body" idx="1"/>
          </p:nvPr>
        </p:nvSpPr>
        <p:spPr>
          <a:xfrm>
            <a:off x="171520" y="1238346"/>
            <a:ext cx="8879668" cy="5285545"/>
          </a:xfrm>
          <a:prstGeom prst="rect">
            <a:avLst/>
          </a:prstGeom>
          <a:noFill/>
          <a:ln w="12700">
            <a:solidFill>
              <a:schemeClr val="bg1"/>
            </a:solidFill>
          </a:ln>
        </p:spPr>
        <p:txBody>
          <a:bodyPr spcFirstLastPara="1" wrap="square" lIns="68569" tIns="34275" rIns="68569" bIns="34275" anchor="t" anchorCtr="0">
            <a:noAutofit/>
          </a:bodyPr>
          <a:lstStyle/>
          <a:p>
            <a:pPr marL="171450" indent="-171450">
              <a:spcBef>
                <a:spcPts val="0"/>
              </a:spcBef>
              <a:buSzPts val="1400"/>
            </a:pPr>
            <a:r>
              <a:rPr lang="en-GB" sz="1400" b="1" dirty="0"/>
              <a:t>At Stepney All Saints School we have a clear expectation that students should aim for 100% attendance every year. We view attendance above 98% as excellent.  Attendance below 96% is concerning and your parents may be contacted, should attendance fall to 90% or below, parents will be contacted, you may be put on reports, formal warnings will be given and you risk losing your school place at SASS </a:t>
            </a:r>
            <a:endParaRPr sz="1400" b="1" dirty="0"/>
          </a:p>
          <a:p>
            <a:pPr marL="171450" indent="-171450">
              <a:buSzPts val="1400"/>
            </a:pPr>
            <a:r>
              <a:rPr lang="en-GB" sz="1400" b="1" dirty="0"/>
              <a:t>Students are expected to attend every single lesson ON TIME, including form time,  assemblies, PSHE and any extra enrichment classes. </a:t>
            </a:r>
            <a:endParaRPr sz="1400" b="1" dirty="0"/>
          </a:p>
          <a:p>
            <a:pPr marL="171450" indent="-171450">
              <a:buSzPts val="1400"/>
            </a:pPr>
            <a:r>
              <a:rPr lang="en-GB" sz="1400" b="1" dirty="0"/>
              <a:t>Only stay off school if you are seriously ill; if you feel unwell in the morning, you must still try to come in late rather than take the whole day off. Stomach aches, headaches, “Not well” and other minor illnesses will not be authorised absence. </a:t>
            </a:r>
            <a:endParaRPr sz="1400" b="1" dirty="0"/>
          </a:p>
          <a:p>
            <a:pPr marL="171450" indent="-171450">
              <a:buSzPts val="1400"/>
            </a:pPr>
            <a:r>
              <a:rPr lang="en-GB" sz="1400" b="1" dirty="0"/>
              <a:t>On the day of absence your parents/carers must call the school and inform us of the reason for absence. Failure to do so will lead to unauthorised absence. </a:t>
            </a:r>
            <a:endParaRPr sz="1400" b="1" dirty="0"/>
          </a:p>
          <a:p>
            <a:pPr marL="171450" indent="-171450">
              <a:buSzPts val="1400"/>
            </a:pPr>
            <a:r>
              <a:rPr lang="en-GB" sz="1400" b="1" dirty="0"/>
              <a:t>Medical appointments must be made outside of school hours, I.e. after school or during the school holiday </a:t>
            </a:r>
            <a:endParaRPr sz="1400" b="1" dirty="0"/>
          </a:p>
          <a:p>
            <a:pPr marL="171450" indent="-171450">
              <a:buSzPts val="1400"/>
            </a:pPr>
            <a:r>
              <a:rPr lang="en-GB" sz="1400" b="1" dirty="0"/>
              <a:t>You MUST show evidence to Mr Hussain/ HOY / Mr </a:t>
            </a:r>
            <a:r>
              <a:rPr lang="en-GB" sz="1400" b="1" dirty="0" err="1"/>
              <a:t>Rothon</a:t>
            </a:r>
            <a:r>
              <a:rPr lang="en-GB" sz="1400" b="1" dirty="0"/>
              <a:t> for any time taken off due to medical appointments i.e. note from Dr, reminder emails, hospital letters etc. </a:t>
            </a:r>
            <a:endParaRPr sz="1400" b="1" dirty="0"/>
          </a:p>
          <a:p>
            <a:pPr marL="171450" indent="-171450">
              <a:buSzPts val="1400"/>
            </a:pPr>
            <a:r>
              <a:rPr lang="en-GB" sz="1400" b="1" dirty="0"/>
              <a:t>Authorised Vs unauthorised absence – when absence is authorised by school, it means school acknowledges a legitimate reason for your absence however this will still affect  your overall attendance. If attendance remains unauthorised you have NO grounds to appeal for bursary, this is also reflected on your attendance grid and is seen by universities, potential employers. </a:t>
            </a:r>
            <a:endParaRPr sz="1400" b="1" dirty="0"/>
          </a:p>
          <a:p>
            <a:pPr marL="171450" indent="-171450">
              <a:buSzPts val="1400"/>
            </a:pPr>
            <a:r>
              <a:rPr lang="en-GB" sz="1400" b="1" dirty="0"/>
              <a:t>Absences for university open days, interviews, work experience, trips you must see Mr Hussain prior to attending with evidence (this will be authorised and will NOT affect your attendance)</a:t>
            </a:r>
            <a:endParaRPr sz="1400" b="1" dirty="0"/>
          </a:p>
          <a:p>
            <a:pPr marL="171450" indent="-171450">
              <a:buSzPts val="1400"/>
            </a:pPr>
            <a:r>
              <a:rPr lang="en-GB" sz="1400" b="1" dirty="0"/>
              <a:t>Holidays during term time: Will be unauthorised in most cases and you run the risk of losing your school place at SASS</a:t>
            </a:r>
            <a:endParaRPr sz="1400" b="1" dirty="0"/>
          </a:p>
        </p:txBody>
      </p:sp>
      <p:sp>
        <p:nvSpPr>
          <p:cNvPr id="514" name="Google Shape;514;p11"/>
          <p:cNvSpPr txBox="1"/>
          <p:nvPr/>
        </p:nvSpPr>
        <p:spPr>
          <a:xfrm>
            <a:off x="1156463" y="179061"/>
            <a:ext cx="7723768" cy="987387"/>
          </a:xfrm>
          <a:prstGeom prst="rect">
            <a:avLst/>
          </a:prstGeom>
          <a:solidFill>
            <a:srgbClr val="0070C0"/>
          </a:solidFill>
          <a:ln>
            <a:noFill/>
          </a:ln>
        </p:spPr>
        <p:txBody>
          <a:bodyPr spcFirstLastPara="1" wrap="square" lIns="68569" tIns="34275" rIns="68569" bIns="34275" anchor="ctr" anchorCtr="0">
            <a:noAutofit/>
          </a:bodyPr>
          <a:lstStyle/>
          <a:p>
            <a:pPr algn="ctr" defTabSz="685800">
              <a:lnSpc>
                <a:spcPct val="90000"/>
              </a:lnSpc>
              <a:buClr>
                <a:srgbClr val="FFFFFF"/>
              </a:buClr>
              <a:buSzPts val="4000"/>
            </a:pPr>
            <a:r>
              <a:rPr lang="en-GB" sz="4800" b="1" kern="0" dirty="0">
                <a:solidFill>
                  <a:srgbClr val="FFFFFF"/>
                </a:solidFill>
                <a:latin typeface="Calibri"/>
                <a:ea typeface="Calibri"/>
                <a:cs typeface="Calibri"/>
                <a:sym typeface="Calibri"/>
              </a:rPr>
              <a:t>Attendance &amp; Punctuality</a:t>
            </a:r>
            <a:endParaRPr sz="4800" b="1" kern="0" dirty="0">
              <a:solidFill>
                <a:srgbClr val="FFFFFF"/>
              </a:solidFill>
              <a:latin typeface="Calibri"/>
              <a:ea typeface="Calibri"/>
              <a:cs typeface="Calibri"/>
              <a:sym typeface="Calibri"/>
            </a:endParaRPr>
          </a:p>
        </p:txBody>
      </p:sp>
      <p:pic>
        <p:nvPicPr>
          <p:cNvPr id="516" name="Google Shape;516;p11"/>
          <p:cNvPicPr preferRelativeResize="0"/>
          <p:nvPr/>
        </p:nvPicPr>
        <p:blipFill rotWithShape="1">
          <a:blip r:embed="rId3">
            <a:alphaModFix/>
          </a:blip>
          <a:srcRect t="9305"/>
          <a:stretch/>
        </p:blipFill>
        <p:spPr>
          <a:xfrm>
            <a:off x="241859" y="172267"/>
            <a:ext cx="848388" cy="994181"/>
          </a:xfrm>
          <a:prstGeom prst="rect">
            <a:avLst/>
          </a:prstGeom>
          <a:noFill/>
          <a:ln>
            <a:noFill/>
          </a:ln>
        </p:spPr>
      </p:pic>
    </p:spTree>
    <p:extLst>
      <p:ext uri="{BB962C8B-B14F-4D97-AF65-F5344CB8AC3E}">
        <p14:creationId xmlns:p14="http://schemas.microsoft.com/office/powerpoint/2010/main" val="388623560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515</TotalTime>
  <Words>1631</Words>
  <Application>Microsoft Office PowerPoint</Application>
  <PresentationFormat>On-screen Show (4:3)</PresentationFormat>
  <Paragraphs>139</Paragraphs>
  <Slides>9</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Calibri</vt:lpstr>
      <vt:lpstr>Calibri Light</vt:lpstr>
      <vt:lpstr>Noto Sans Symbols</vt:lpstr>
      <vt:lpstr>Symbol</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Adnan Hoque</dc:creator>
  <cp:lastModifiedBy>Christopher Rothon</cp:lastModifiedBy>
  <cp:revision>43</cp:revision>
  <cp:lastPrinted>2022-07-19T09:48:43Z</cp:lastPrinted>
  <dcterms:created xsi:type="dcterms:W3CDTF">2022-02-25T14:26:08Z</dcterms:created>
  <dcterms:modified xsi:type="dcterms:W3CDTF">2024-06-10T11:51:53Z</dcterms:modified>
</cp:coreProperties>
</file>