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</p:sldIdLst>
  <p:sldSz cy="6858000" cx="12192000"/>
  <p:notesSz cx="6858000" cy="9144000"/>
  <p:embeddedFontLst>
    <p:embeddedFont>
      <p:font typeface="Tahoma"/>
      <p:regular r:id="rId17"/>
      <p:bold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{2D200454-40CA-4A62-9FC3-DE9A4176ACB9}">
      <p15:notesGuideLst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notesGuideLst>
    </p:ext>
    <p:ext uri="GoogleSlidesCustomDataVersion2">
      <go:slidesCustomData xmlns:go="http://customooxmlschemas.google.com/" r:id="rId19" roundtripDataSignature="AMtx7mgV7ZblNsosbwigLsZFYa5mNitW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E99363F-6822-4382-8DC2-2092083D0B4E}">
  <a:tblStyle styleId="{FE99363F-6822-4382-8DC2-2092083D0B4E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  <a:tblStyle styleId="{71860010-A472-4B6A-8223-D53D48E70C41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9EFF7"/>
          </a:solidFill>
        </a:fill>
      </a:tcStyle>
    </a:wholeTbl>
    <a:band1H>
      <a:tcTxStyle b="off" i="off"/>
      <a:tcStyle>
        <a:fill>
          <a:solidFill>
            <a:srgbClr val="D0DEEF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D0DEEF"/>
          </a:solidFill>
        </a:fill>
      </a:tcStyle>
    </a:band1V>
    <a:band2V>
      <a:tcTxStyle b="off" i="off"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font" Target="fonts/Tahoma-regular.fntdata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1.xml"/><Relationship Id="rId19" Type="http://customschemas.google.com/relationships/presentationmetadata" Target="metadata"/><Relationship Id="rId6" Type="http://schemas.openxmlformats.org/officeDocument/2006/relationships/notesMaster" Target="notesMasters/notesMaster1.xml"/><Relationship Id="rId18" Type="http://schemas.openxmlformats.org/officeDocument/2006/relationships/font" Target="fonts/Tahoma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6" name="Google Shape;176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6" name="Google Shape;96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6" name="Google Shape;106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508441a0e6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6" name="Google Shape;116;g2508441a0e6_0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508441a0e6_0_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508441a0e6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2508441a0e6_0_1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508441a0e6_0_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508441a0e6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g2508441a0e6_0_1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" name="Google Shape;14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8" name="Google Shape;148;p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7" name="Google Shape;157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35c2b9168a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" name="Google Shape;166;g135c2b9168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7" name="Google Shape;167;g135c2b9168a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0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1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1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8" name="Google Shape;28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1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1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1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8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18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9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9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youtu.be/xD4LDiDAmIM" TargetMode="External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5" Type="http://schemas.openxmlformats.org/officeDocument/2006/relationships/image" Target="../media/image6.png"/><Relationship Id="rId6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/>
        </p:nvSpPr>
        <p:spPr>
          <a:xfrm>
            <a:off x="0" y="0"/>
            <a:ext cx="5796643" cy="523220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 Level Media Taster Lesson</a:t>
            </a:r>
            <a:endParaRPr b="1" i="0" sz="2800" u="none" cap="none" strike="noStrik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9" name="Google Shape;89;p1"/>
          <p:cNvSpPr/>
          <p:nvPr/>
        </p:nvSpPr>
        <p:spPr>
          <a:xfrm>
            <a:off x="1820556" y="1995844"/>
            <a:ext cx="9312174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L.O.s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US" sz="2400" u="none" cap="none" strike="noStrike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Recall</a:t>
            </a:r>
            <a:r>
              <a:rPr b="0" i="0" lang="en-US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prior knowledge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US" sz="2400" u="none" cap="none" strike="noStrike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Compare</a:t>
            </a:r>
            <a:r>
              <a:rPr b="0" i="0" lang="en-US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and contrast </a:t>
            </a:r>
            <a:r>
              <a:rPr lang="en-US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franchises</a:t>
            </a:r>
            <a:r>
              <a:rPr b="0" i="0" lang="en-US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24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US" sz="2400" u="none" cap="none" strike="noStrike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Make a judgement </a:t>
            </a:r>
            <a:r>
              <a:rPr b="0" i="0" lang="en-US" sz="2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on the </a:t>
            </a:r>
            <a:r>
              <a:rPr lang="en-US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extent to which c</a:t>
            </a:r>
            <a:r>
              <a:rPr lang="en-US"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ultural industries format their products to maximise audiences and minimise risk</a:t>
            </a:r>
            <a:endParaRPr sz="24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aphicFrame>
        <p:nvGraphicFramePr>
          <p:cNvPr id="90" name="Google Shape;90;p1"/>
          <p:cNvGraphicFramePr/>
          <p:nvPr/>
        </p:nvGraphicFramePr>
        <p:xfrm>
          <a:off x="384251" y="4715973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{FE99363F-6822-4382-8DC2-2092083D0B4E}</a:tableStyleId>
              </a:tblPr>
              <a:tblGrid>
                <a:gridCol w="838225"/>
                <a:gridCol w="1804025"/>
                <a:gridCol w="3204525"/>
                <a:gridCol w="498480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latin typeface="Tahoma"/>
                          <a:ea typeface="Tahoma"/>
                          <a:cs typeface="Tahoma"/>
                          <a:sym typeface="Tahoma"/>
                        </a:rPr>
                        <a:t>Year 12:</a:t>
                      </a:r>
                      <a:endParaRPr sz="1400" u="none" cap="none" strike="noStrik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latin typeface="Tahoma"/>
                          <a:ea typeface="Tahoma"/>
                          <a:cs typeface="Tahoma"/>
                          <a:sym typeface="Tahoma"/>
                        </a:rPr>
                        <a:t>Component 1 &amp; NEA</a:t>
                      </a:r>
                      <a:endParaRPr sz="1400" u="none" cap="none" strike="noStrik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u="none" cap="none" strike="noStrike"/>
                        <a:t>Media Products, Industries and Audiences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/>
                        <a:t>Written examination – 2 hours 15 minutes. 35% of qualification. 90 marks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u="none" cap="none" strike="noStrike"/>
                        <a:t>NEA – 60 marks. 30 %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latin typeface="Tahoma"/>
                          <a:ea typeface="Tahoma"/>
                          <a:cs typeface="Tahoma"/>
                          <a:sym typeface="Tahoma"/>
                        </a:rPr>
                        <a:t>Year 13:</a:t>
                      </a:r>
                      <a:endParaRPr sz="1400" u="none" cap="none" strike="noStrik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latin typeface="Tahoma"/>
                          <a:ea typeface="Tahoma"/>
                          <a:cs typeface="Tahoma"/>
                          <a:sym typeface="Tahoma"/>
                        </a:rPr>
                        <a:t>Component 2</a:t>
                      </a:r>
                      <a:endParaRPr sz="1400" u="none" cap="none" strike="noStrik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u="none" cap="none" strike="noStrike"/>
                        <a:t>Media Forms and Products in Depth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/>
                        <a:t>Written examination: 2 hours 30 minutes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/>
                        <a:t>35% of qualification 90 marks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91" name="Google Shape;91;p1"/>
          <p:cNvSpPr txBox="1"/>
          <p:nvPr/>
        </p:nvSpPr>
        <p:spPr>
          <a:xfrm>
            <a:off x="182411" y="6211669"/>
            <a:ext cx="73152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*</a:t>
            </a:r>
            <a:r>
              <a:rPr lang="en-US" sz="1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12</a:t>
            </a:r>
            <a:r>
              <a:rPr b="0" i="0" lang="en-US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Hours split over 2 weeks      *Exam board = Eduqas</a:t>
            </a:r>
            <a:endParaRPr b="0" i="0" sz="18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2" name="Google Shape;92;p1"/>
          <p:cNvSpPr txBox="1"/>
          <p:nvPr/>
        </p:nvSpPr>
        <p:spPr>
          <a:xfrm>
            <a:off x="301172" y="4218907"/>
            <a:ext cx="761818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sng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 Level Media basics:</a:t>
            </a:r>
            <a:endParaRPr b="1" i="0" sz="1800" u="sng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3" name="Google Shape;93;p1"/>
          <p:cNvSpPr/>
          <p:nvPr/>
        </p:nvSpPr>
        <p:spPr>
          <a:xfrm>
            <a:off x="1068172" y="1396526"/>
            <a:ext cx="1042061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the effect of ownership on media Industries?</a:t>
            </a:r>
            <a:endParaRPr b="0" i="0" sz="28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"/>
          <p:cNvSpPr txBox="1"/>
          <p:nvPr/>
        </p:nvSpPr>
        <p:spPr>
          <a:xfrm rot="1137593">
            <a:off x="8879876" y="636814"/>
            <a:ext cx="3265715" cy="830997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EXTEND YOUR KNOWLEDGE</a:t>
            </a:r>
            <a:endParaRPr b="1" i="0" sz="2400" u="none" cap="none" strike="noStrik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9" name="Google Shape;179;p7"/>
          <p:cNvSpPr txBox="1"/>
          <p:nvPr/>
        </p:nvSpPr>
        <p:spPr>
          <a:xfrm>
            <a:off x="4523013" y="1551288"/>
            <a:ext cx="6809016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sng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The Media Department recommends: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1" sz="24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80" name="Google Shape;18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446532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7"/>
          <p:cNvSpPr/>
          <p:nvPr/>
        </p:nvSpPr>
        <p:spPr>
          <a:xfrm>
            <a:off x="4614652" y="2136380"/>
            <a:ext cx="7075900" cy="44012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Media Theory for A Level provides a comprehensive introduction to the 19 academic theories required for A Level Media study. 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Roland Barthes to Clay Shirky, from structuralism to civilisationism, this revision book explains the core academic concepts students need to master to succeed in their exams.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/>
          <p:cNvSpPr txBox="1"/>
          <p:nvPr/>
        </p:nvSpPr>
        <p:spPr>
          <a:xfrm rot="-1538072">
            <a:off x="83475" y="604288"/>
            <a:ext cx="3038639" cy="1077218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DISCUSSION POINT</a:t>
            </a:r>
            <a:endParaRPr b="1" i="0" sz="3200" u="none" cap="none" strike="noStrik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9" name="Google Shape;99;p2"/>
          <p:cNvSpPr txBox="1"/>
          <p:nvPr/>
        </p:nvSpPr>
        <p:spPr>
          <a:xfrm>
            <a:off x="1943100" y="2190648"/>
            <a:ext cx="8855400" cy="30168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TURN &amp; TALK:</a:t>
            </a:r>
            <a:r>
              <a:rPr b="0" i="0" lang="en-US" sz="20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recall prior knowledge and discuss your answers to the following: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en-US" sz="2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What </a:t>
            </a:r>
            <a:r>
              <a:rPr i="1" lang="en-US" sz="2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genres of film</a:t>
            </a:r>
            <a:r>
              <a:rPr b="0" i="1" lang="en-US" sz="2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do you know?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i="1" sz="26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en-US" sz="2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What is the purpose of a </a:t>
            </a:r>
            <a:r>
              <a:rPr i="1" lang="en-US" sz="2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marketing campaign?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i="1" sz="26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en-US" sz="2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Why are there so many </a:t>
            </a:r>
            <a:r>
              <a:rPr i="1" lang="en-US" sz="2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sequels</a:t>
            </a:r>
            <a:r>
              <a:rPr b="0" i="1" lang="en-US" sz="2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in the </a:t>
            </a:r>
            <a:r>
              <a:rPr i="1" lang="en-US" sz="2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film industry</a:t>
            </a:r>
            <a:r>
              <a:rPr b="0" i="1" lang="en-US" sz="2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?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4245429" y="326571"/>
            <a:ext cx="3037114" cy="1191986"/>
          </a:xfrm>
          <a:prstGeom prst="wedgeEllipseCallout">
            <a:avLst>
              <a:gd fmla="val 45296" name="adj1"/>
              <a:gd fmla="val 74829" name="adj2"/>
            </a:avLst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7761514" y="48882"/>
            <a:ext cx="3037114" cy="1191986"/>
          </a:xfrm>
          <a:prstGeom prst="wedgeEllipseCallout">
            <a:avLst>
              <a:gd fmla="val -56855" name="adj1"/>
              <a:gd fmla="val 88528" name="adj2"/>
            </a:avLst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4661807" y="737898"/>
            <a:ext cx="220435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PERSON A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/>
          <p:cNvSpPr txBox="1"/>
          <p:nvPr/>
        </p:nvSpPr>
        <p:spPr>
          <a:xfrm>
            <a:off x="8177892" y="460209"/>
            <a:ext cx="220435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PERSON B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/>
          <p:nvPr/>
        </p:nvSpPr>
        <p:spPr>
          <a:xfrm>
            <a:off x="6333466" y="79954"/>
            <a:ext cx="6096000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-US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https://youtu.be/xD4LDiDAmIM</a:t>
            </a:r>
            <a:r>
              <a:rPr b="1"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Mrs Fisher: </a:t>
            </a: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Media Studies -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Hesmondhalgh’s Theory</a:t>
            </a: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Simple Guide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3"/>
          <p:cNvSpPr txBox="1"/>
          <p:nvPr/>
        </p:nvSpPr>
        <p:spPr>
          <a:xfrm>
            <a:off x="0" y="0"/>
            <a:ext cx="3477985" cy="400110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1" lang="en-US" sz="20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*PRE-LEARNING TASK: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3"/>
          <p:cNvSpPr/>
          <p:nvPr/>
        </p:nvSpPr>
        <p:spPr>
          <a:xfrm>
            <a:off x="0" y="578697"/>
            <a:ext cx="543289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*This is usually set prior to your lesson on Google Classroom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11" name="Google Shape;111;p3"/>
          <p:cNvGraphicFramePr/>
          <p:nvPr/>
        </p:nvGraphicFramePr>
        <p:xfrm>
          <a:off x="62737" y="231360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{71860010-A472-4B6A-8223-D53D48E70C41}</a:tableStyleId>
              </a:tblPr>
              <a:tblGrid>
                <a:gridCol w="2097700"/>
                <a:gridCol w="7072600"/>
              </a:tblGrid>
              <a:tr h="480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Idea</a:t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Explanation &amp; examples</a:t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</a:tr>
              <a:tr h="1185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185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185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112" name="Google Shape;112;p3"/>
          <p:cNvSpPr txBox="1"/>
          <p:nvPr/>
        </p:nvSpPr>
        <p:spPr>
          <a:xfrm>
            <a:off x="133337" y="1446788"/>
            <a:ext cx="6628800" cy="646500"/>
          </a:xfrm>
          <a:prstGeom prst="rect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Directions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Watch the video and take notes on what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Hesmondhalgh’s 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main ideas are and examples that support this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35837" y="765443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508441a0e6_0_1"/>
          <p:cNvSpPr/>
          <p:nvPr/>
        </p:nvSpPr>
        <p:spPr>
          <a:xfrm>
            <a:off x="6333466" y="79954"/>
            <a:ext cx="6096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https://youtu.be/xD4LDiDAmIM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Mrs Fisher: </a:t>
            </a: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Media Studies -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Hesmondhalgh’s Theory</a:t>
            </a: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Simple Guide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g2508441a0e6_0_1"/>
          <p:cNvSpPr txBox="1"/>
          <p:nvPr/>
        </p:nvSpPr>
        <p:spPr>
          <a:xfrm>
            <a:off x="0" y="0"/>
            <a:ext cx="3477900" cy="400200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1" lang="en-US" sz="20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*PRE-LEARNING TASK: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g2508441a0e6_0_1"/>
          <p:cNvSpPr/>
          <p:nvPr/>
        </p:nvSpPr>
        <p:spPr>
          <a:xfrm>
            <a:off x="0" y="578697"/>
            <a:ext cx="5433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*This is usually set prior to your lesson on Google Classroom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21" name="Google Shape;121;g2508441a0e6_0_1"/>
          <p:cNvGraphicFramePr/>
          <p:nvPr/>
        </p:nvGraphicFramePr>
        <p:xfrm>
          <a:off x="62737" y="177355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{71860010-A472-4B6A-8223-D53D48E70C41}</a:tableStyleId>
              </a:tblPr>
              <a:tblGrid>
                <a:gridCol w="2322650"/>
                <a:gridCol w="783102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Idea</a:t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Explanation &amp; examples</a:t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</a:tr>
              <a:tr h="1882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600">
                          <a:solidFill>
                            <a:srgbClr val="FF0000"/>
                          </a:solidFill>
                        </a:rPr>
                        <a:t>Ensure horizontal and vertical integration for success</a:t>
                      </a:r>
                      <a:endParaRPr sz="1600" u="none" cap="none" strike="noStrike">
                        <a:solidFill>
                          <a:srgbClr val="FF0000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600">
                          <a:solidFill>
                            <a:srgbClr val="FF0000"/>
                          </a:solidFill>
                        </a:rPr>
                        <a:t>For example horizontal integration a company buys competing companies - to become bigger or to destroy the competition. Equals more resources.</a:t>
                      </a:r>
                      <a:endParaRPr sz="1600">
                        <a:solidFill>
                          <a:srgbClr val="FF0000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600">
                          <a:solidFill>
                            <a:srgbClr val="FF0000"/>
                          </a:solidFill>
                        </a:rPr>
                        <a:t>Vertical integration - the conglomerate owns different companies at different stages of production. For example Netflix produces, distributes and exhibits its products.</a:t>
                      </a:r>
                      <a:endParaRPr sz="16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600">
                          <a:solidFill>
                            <a:srgbClr val="9900FF"/>
                          </a:solidFill>
                        </a:rPr>
                        <a:t>Companies take advantage of different technologies to work across lots of platforms be successful. </a:t>
                      </a:r>
                      <a:endParaRPr sz="1600" u="none" cap="none" strike="noStrike">
                        <a:solidFill>
                          <a:srgbClr val="9900FF"/>
                        </a:solidFill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600"/>
                        <a:t>Film companies </a:t>
                      </a:r>
                      <a:r>
                        <a:rPr lang="en-US" sz="1600"/>
                        <a:t>releasing</a:t>
                      </a:r>
                      <a:r>
                        <a:rPr lang="en-US" sz="1600"/>
                        <a:t> films in cinemas and on streaming services and having tie in video games. </a:t>
                      </a:r>
                      <a:endParaRPr sz="16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600"/>
                        <a:t>Formating their </a:t>
                      </a:r>
                      <a:r>
                        <a:rPr lang="en-US" sz="1600"/>
                        <a:t>products</a:t>
                      </a:r>
                      <a:r>
                        <a:rPr lang="en-US" sz="1600"/>
                        <a:t> to take advantage of being what is popular and successful</a:t>
                      </a:r>
                      <a:endParaRPr sz="16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600"/>
                        <a:t>This results in sequels, spin off, use of very successful celebrities or successful genres.</a:t>
                      </a:r>
                      <a:endParaRPr sz="16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600"/>
                        <a:t>Fast and Furious X!! MCU!!</a:t>
                      </a:r>
                      <a:endParaRPr sz="16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122" name="Google Shape;122;g2508441a0e6_0_1"/>
          <p:cNvSpPr txBox="1"/>
          <p:nvPr/>
        </p:nvSpPr>
        <p:spPr>
          <a:xfrm>
            <a:off x="62737" y="972788"/>
            <a:ext cx="6628800" cy="646500"/>
          </a:xfrm>
          <a:prstGeom prst="rect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Directions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Watch the video and take notes on what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Hesmondhalgh’s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main ideas are and examples that support this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g2508441a0e6_0_1"/>
          <p:cNvSpPr txBox="1"/>
          <p:nvPr/>
        </p:nvSpPr>
        <p:spPr>
          <a:xfrm>
            <a:off x="10216400" y="917750"/>
            <a:ext cx="1744800" cy="30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700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Green pen to perfect your notes!!</a:t>
            </a:r>
            <a:endParaRPr b="1" sz="3700">
              <a:solidFill>
                <a:srgbClr val="6AA8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g2508441a0e6_0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2400"/>
            <a:ext cx="4139735" cy="655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g2508441a0e6_0_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2560" y="152400"/>
            <a:ext cx="4140548" cy="655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g2508441a0e6_0_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25924" y="152400"/>
            <a:ext cx="3687625" cy="546472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g2508441a0e6_0_11"/>
          <p:cNvSpPr txBox="1"/>
          <p:nvPr/>
        </p:nvSpPr>
        <p:spPr>
          <a:xfrm>
            <a:off x="8481725" y="5778875"/>
            <a:ext cx="3631800" cy="831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Using these examples, identify how 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Original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 Film have minimised risk and maximised their 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audience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 in the visual choices made.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508441a0e6_0_19"/>
          <p:cNvSpPr txBox="1"/>
          <p:nvPr/>
        </p:nvSpPr>
        <p:spPr>
          <a:xfrm>
            <a:off x="8481725" y="5778875"/>
            <a:ext cx="3631800" cy="831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Using these examples, identify how Hachette and Atari have minimised risk and maximised their audience in the visual choices made.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Google Shape;139;g2508441a0e6_0_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105150" cy="476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g2508441a0e6_0_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09950" y="152400"/>
            <a:ext cx="2686050" cy="402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g2508441a0e6_0_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37825" y="112050"/>
            <a:ext cx="3694539" cy="547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g2508441a0e6_0_19"/>
          <p:cNvSpPr txBox="1"/>
          <p:nvPr/>
        </p:nvSpPr>
        <p:spPr>
          <a:xfrm>
            <a:off x="242050" y="5072900"/>
            <a:ext cx="105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Book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g2508441a0e6_0_19"/>
          <p:cNvSpPr txBox="1"/>
          <p:nvPr/>
        </p:nvSpPr>
        <p:spPr>
          <a:xfrm>
            <a:off x="3409950" y="4126000"/>
            <a:ext cx="105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Video game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g2508441a0e6_0_19"/>
          <p:cNvSpPr txBox="1"/>
          <p:nvPr/>
        </p:nvSpPr>
        <p:spPr>
          <a:xfrm>
            <a:off x="6837825" y="5680250"/>
            <a:ext cx="105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Series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"/>
          <p:cNvSpPr txBox="1"/>
          <p:nvPr/>
        </p:nvSpPr>
        <p:spPr>
          <a:xfrm>
            <a:off x="2438388" y="967951"/>
            <a:ext cx="3657600" cy="1477500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Fast &amp; Furious franchise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Group 1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5"/>
          <p:cNvSpPr txBox="1"/>
          <p:nvPr/>
        </p:nvSpPr>
        <p:spPr>
          <a:xfrm>
            <a:off x="6302245" y="967956"/>
            <a:ext cx="3759300" cy="1477500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Witcher franchise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Group 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5"/>
          <p:cNvSpPr txBox="1"/>
          <p:nvPr/>
        </p:nvSpPr>
        <p:spPr>
          <a:xfrm>
            <a:off x="215900" y="660814"/>
            <a:ext cx="6603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Task: Case Studies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53" name="Google Shape;153;p5"/>
          <p:cNvGraphicFramePr/>
          <p:nvPr/>
        </p:nvGraphicFramePr>
        <p:xfrm>
          <a:off x="146351" y="255965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{71860010-A472-4B6A-8223-D53D48E70C41}</a:tableStyleId>
              </a:tblPr>
              <a:tblGrid>
                <a:gridCol w="4657650"/>
                <a:gridCol w="7203425"/>
              </a:tblGrid>
              <a:tr h="377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/>
                        <a:t>Evidence from </a:t>
                      </a:r>
                      <a:r>
                        <a:rPr lang="en-US" sz="1800"/>
                        <a:t>marketing campaign</a:t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/>
                        <a:t>How does this fit with </a:t>
                      </a:r>
                      <a:r>
                        <a:rPr lang="en-US" sz="1800"/>
                        <a:t>Hesmondhalgh’s</a:t>
                      </a:r>
                      <a:r>
                        <a:rPr lang="en-US" sz="1800" u="none" cap="none" strike="noStrike"/>
                        <a:t> ideas? </a:t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</a:tr>
              <a:tr h="6546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546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546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546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546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154" name="Google Shape;154;p5"/>
          <p:cNvSpPr txBox="1"/>
          <p:nvPr/>
        </p:nvSpPr>
        <p:spPr>
          <a:xfrm>
            <a:off x="0" y="0"/>
            <a:ext cx="3298371" cy="707886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1" lang="en-US" sz="20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APPLICATION OF KNOWLEDGE:</a:t>
            </a:r>
            <a:endParaRPr b="1" i="1" sz="2000" u="none" cap="none" strike="noStrik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9" name="Google Shape;159;p6"/>
          <p:cNvCxnSpPr/>
          <p:nvPr/>
        </p:nvCxnSpPr>
        <p:spPr>
          <a:xfrm flipH="1" rot="10800000">
            <a:off x="1191985" y="4367522"/>
            <a:ext cx="9927772" cy="1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sp>
        <p:nvSpPr>
          <p:cNvPr id="160" name="Google Shape;160;p6"/>
          <p:cNvSpPr txBox="1"/>
          <p:nvPr/>
        </p:nvSpPr>
        <p:spPr>
          <a:xfrm>
            <a:off x="0" y="0"/>
            <a:ext cx="3501231" cy="400110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1" lang="en-US" sz="2000" u="none" cap="none" strike="noStrik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EVALUATION OF THEORY: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6"/>
          <p:cNvSpPr txBox="1"/>
          <p:nvPr/>
        </p:nvSpPr>
        <p:spPr>
          <a:xfrm>
            <a:off x="89791" y="707875"/>
            <a:ext cx="118452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sng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Directions</a:t>
            </a:r>
            <a:r>
              <a:rPr b="0" i="0" lang="en-US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: Put an ‘</a:t>
            </a:r>
            <a:r>
              <a:rPr b="1" i="0" lang="en-US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X</a:t>
            </a:r>
            <a:r>
              <a:rPr b="0" i="0" lang="en-US" sz="16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’ on the scale and be prepared to justify your reasoning. Then after our class discussion write paragraph, using examples you have looked at, to consolidate your position.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1" lang="en-US" sz="23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How far do you agree that </a:t>
            </a:r>
            <a:r>
              <a:rPr b="0" i="1" lang="en-US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i="1"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cultural industries format </a:t>
            </a:r>
            <a:r>
              <a:rPr i="1"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their</a:t>
            </a:r>
            <a:r>
              <a:rPr i="1"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products to maximise audiences (profits) and minimise risk</a:t>
            </a:r>
            <a:r>
              <a:rPr b="0" i="1" lang="en-US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b="0" i="1" sz="2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6"/>
          <p:cNvSpPr txBox="1"/>
          <p:nvPr/>
        </p:nvSpPr>
        <p:spPr>
          <a:xfrm>
            <a:off x="10755159" y="3973136"/>
            <a:ext cx="130628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Completely agree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6"/>
          <p:cNvSpPr txBox="1"/>
          <p:nvPr/>
        </p:nvSpPr>
        <p:spPr>
          <a:xfrm>
            <a:off x="-83080" y="4042444"/>
            <a:ext cx="130628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Completely disagree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35c2b9168a_0_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Media - the key to your career…</a:t>
            </a:r>
            <a:endParaRPr/>
          </a:p>
        </p:txBody>
      </p:sp>
      <p:pic>
        <p:nvPicPr>
          <p:cNvPr id="170" name="Google Shape;170;g135c2b9168a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2525" y="1690825"/>
            <a:ext cx="3194725" cy="212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g135c2b9168a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57025" y="4013225"/>
            <a:ext cx="3505825" cy="233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g135c2b9168a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16825" y="1612900"/>
            <a:ext cx="4074650" cy="228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g135c2b9168a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71900" y="4069125"/>
            <a:ext cx="3966384" cy="222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2021-04-13T09:16:44Z</dcterms:created>
  <dc:creator>Adnan Hoque</dc:creator>
</cp:coreProperties>
</file>