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306" r:id="rId5"/>
    <p:sldId id="299" r:id="rId6"/>
    <p:sldId id="300" r:id="rId7"/>
    <p:sldId id="301" r:id="rId8"/>
    <p:sldId id="298" r:id="rId9"/>
    <p:sldId id="296" r:id="rId10"/>
    <p:sldId id="297" r:id="rId11"/>
    <p:sldId id="302" r:id="rId12"/>
    <p:sldId id="303" r:id="rId13"/>
    <p:sldId id="263" r:id="rId14"/>
    <p:sldId id="304" r:id="rId15"/>
    <p:sldId id="305" r:id="rId16"/>
    <p:sldId id="264" r:id="rId17"/>
    <p:sldId id="265" r:id="rId18"/>
    <p:sldId id="266" r:id="rId19"/>
    <p:sldId id="308" r:id="rId20"/>
    <p:sldId id="267" r:id="rId21"/>
    <p:sldId id="268" r:id="rId22"/>
    <p:sldId id="269" r:id="rId23"/>
    <p:sldId id="309" r:id="rId24"/>
    <p:sldId id="270" r:id="rId25"/>
    <p:sldId id="271" r:id="rId26"/>
    <p:sldId id="272" r:id="rId27"/>
    <p:sldId id="311"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2" r:id="rId45"/>
    <p:sldId id="293" r:id="rId46"/>
    <p:sldId id="294" r:id="rId47"/>
    <p:sldId id="295"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MS PGothic" panose="020B0600070205080204" pitchFamily="34" charset="-128"/>
      <p:regular r:id="rId58"/>
    </p:embeddedFont>
    <p:embeddedFont>
      <p:font typeface="Comic Sans MS" panose="030F0702030302020204" pitchFamily="66"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8y39mOqCs14vEIOMfZQ9y/NfA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95A3E2-B4B9-4279-A170-5C4A438715CF}">
  <a:tblStyle styleId="{A895A3E2-B4B9-4279-A170-5C4A438715C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snapToGrid="0">
      <p:cViewPr varScale="1">
        <p:scale>
          <a:sx n="45" d="100"/>
          <a:sy n="45" d="100"/>
        </p:scale>
        <p:origin x="60"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54B15-B8B5-7244-A755-694367DBF7FB}" type="slidenum">
              <a:rPr lang="en-US" smtClean="0"/>
              <a:t>9</a:t>
            </a:fld>
            <a:endParaRPr lang="en-US"/>
          </a:p>
        </p:txBody>
      </p:sp>
    </p:spTree>
    <p:extLst>
      <p:ext uri="{BB962C8B-B14F-4D97-AF65-F5344CB8AC3E}">
        <p14:creationId xmlns:p14="http://schemas.microsoft.com/office/powerpoint/2010/main" val="23032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F65641F-2714-A64C-B429-0A78429B3302}"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130286-9DF1-694A-8197-8898D6268A4F}" type="slidenum">
              <a:rPr lang="en-US" smtClean="0"/>
              <a:t>‹#›</a:t>
            </a:fld>
            <a:endParaRPr lang="en-US"/>
          </a:p>
        </p:txBody>
      </p:sp>
    </p:spTree>
    <p:extLst>
      <p:ext uri="{BB962C8B-B14F-4D97-AF65-F5344CB8AC3E}">
        <p14:creationId xmlns:p14="http://schemas.microsoft.com/office/powerpoint/2010/main" val="14726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a:spLocks noGrp="1"/>
          </p:cNvSpPr>
          <p:nvPr>
            <p:ph type="pic" idx="2"/>
          </p:nvPr>
        </p:nvSpPr>
        <p:spPr>
          <a:xfrm>
            <a:off x="5183188" y="987425"/>
            <a:ext cx="6172200" cy="4873625"/>
          </a:xfrm>
          <a:prstGeom prst="rect">
            <a:avLst/>
          </a:prstGeom>
          <a:noFill/>
          <a:ln>
            <a:noFill/>
          </a:ln>
        </p:spPr>
      </p:sp>
      <p:sp>
        <p:nvSpPr>
          <p:cNvPr id="64" name="Google Shape;64;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0Zs-Ic0t9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RwKlvcWE3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fI40wizRNc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nQt8Z_Y-6OI" TargetMode="External"/><Relationship Id="rId5" Type="http://schemas.openxmlformats.org/officeDocument/2006/relationships/hyperlink" Target="https://www.youtube.com/watch?v=atykiYfMzjI" TargetMode="External"/><Relationship Id="rId4" Type="http://schemas.openxmlformats.org/officeDocument/2006/relationships/hyperlink" Target="https://www.youtube.com/watch?v=X0nOz1WFyJ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9aSp9bFmM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n0UI-sqA_z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youtube.com/watch?v=jzdTiM5wS_c"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yAkDHuimJR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youtube.com/watch?v=Lp5twji3pk8"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616902"/>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0000"/>
              </a:buClr>
              <a:buSzPts val="6000"/>
              <a:buFont typeface="Calibri"/>
              <a:buNone/>
            </a:pPr>
            <a:r>
              <a:rPr lang="en-GB" u="sng">
                <a:solidFill>
                  <a:srgbClr val="FF0000"/>
                </a:solidFill>
              </a:rPr>
              <a:t>Step Up to </a:t>
            </a:r>
            <a:r>
              <a:rPr lang="en-GB" b="1" u="sng">
                <a:solidFill>
                  <a:srgbClr val="FF0000"/>
                </a:solidFill>
              </a:rPr>
              <a:t>Sociology A Level</a:t>
            </a:r>
            <a:r>
              <a:rPr lang="en-GB" b="1">
                <a:solidFill>
                  <a:srgbClr val="FF0000"/>
                </a:solidFill>
              </a:rPr>
              <a:t> </a:t>
            </a:r>
            <a:r>
              <a:rPr lang="en-GB">
                <a:solidFill>
                  <a:srgbClr val="FF0000"/>
                </a:solidFill>
              </a:rPr>
              <a:t/>
            </a:r>
            <a:br>
              <a:rPr lang="en-GB">
                <a:solidFill>
                  <a:srgbClr val="FF0000"/>
                </a:solidFill>
              </a:rPr>
            </a:br>
            <a:r>
              <a:rPr lang="en-GB">
                <a:solidFill>
                  <a:srgbClr val="FF0000"/>
                </a:solidFill>
              </a:rPr>
              <a:t>at Stepney All Saints</a:t>
            </a:r>
            <a:endParaRPr/>
          </a:p>
        </p:txBody>
      </p:sp>
      <p:graphicFrame>
        <p:nvGraphicFramePr>
          <p:cNvPr id="85" name="Google Shape;85;p1"/>
          <p:cNvGraphicFramePr/>
          <p:nvPr/>
        </p:nvGraphicFramePr>
        <p:xfrm>
          <a:off x="1205948" y="3429000"/>
          <a:ext cx="9647575" cy="2336800"/>
        </p:xfrm>
        <a:graphic>
          <a:graphicData uri="http://schemas.openxmlformats.org/drawingml/2006/table">
            <a:tbl>
              <a:tblPr firstRow="1" firstCol="1" bandRow="1">
                <a:noFill/>
                <a:tableStyleId>{A895A3E2-B4B9-4279-A170-5C4A438715CF}</a:tableStyleId>
              </a:tblPr>
              <a:tblGrid>
                <a:gridCol w="9647575">
                  <a:extLst>
                    <a:ext uri="{9D8B030D-6E8A-4147-A177-3AD203B41FA5}">
                      <a16:colId xmlns:a16="http://schemas.microsoft.com/office/drawing/2014/main" val="20000"/>
                    </a:ext>
                  </a:extLst>
                </a:gridCol>
              </a:tblGrid>
              <a:tr h="2336800">
                <a:tc>
                  <a:txBody>
                    <a:bodyPr/>
                    <a:lstStyle/>
                    <a:p>
                      <a:pPr marL="0" marR="0" lvl="0" indent="0" algn="ctr" rtl="0">
                        <a:spcBef>
                          <a:spcPts val="0"/>
                        </a:spcBef>
                        <a:spcAft>
                          <a:spcPts val="0"/>
                        </a:spcAft>
                        <a:buNone/>
                      </a:pPr>
                      <a:r>
                        <a:rPr lang="en-GB" sz="2200" u="none" strike="noStrike" cap="none"/>
                        <a:t>SOCIOLOGY SUMMER TRANSITION WORK</a:t>
                      </a:r>
                      <a:endParaRPr sz="1200" u="none" strike="noStrike" cap="none"/>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a:p>
                    <a:p>
                      <a:pPr marL="0" marR="0" lvl="0" indent="0" algn="l" rtl="0">
                        <a:spcBef>
                          <a:spcPts val="0"/>
                        </a:spcBef>
                        <a:spcAft>
                          <a:spcPts val="0"/>
                        </a:spcAft>
                        <a:buNone/>
                      </a:pPr>
                      <a:r>
                        <a:rPr lang="en-GB" sz="1200" u="none" strike="noStrike" cap="none"/>
                        <a:t> </a:t>
                      </a:r>
                      <a:endParaRPr sz="1200" u="none" strike="noStrike" cap="none">
                        <a:solidFill>
                          <a:srgbClr val="000000"/>
                        </a:solidFill>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bl>
          </a:graphicData>
        </a:graphic>
      </p:graphicFrame>
      <p:pic>
        <p:nvPicPr>
          <p:cNvPr id="86" name="Google Shape;86;p1" descr="See the source image"/>
          <p:cNvPicPr preferRelativeResize="0"/>
          <p:nvPr/>
        </p:nvPicPr>
        <p:blipFill rotWithShape="1">
          <a:blip r:embed="rId3">
            <a:alphaModFix/>
          </a:blip>
          <a:srcRect l="20917" t="14655" r="37552" b="12069"/>
          <a:stretch/>
        </p:blipFill>
        <p:spPr>
          <a:xfrm>
            <a:off x="4839027" y="3893344"/>
            <a:ext cx="2199570" cy="1481137"/>
          </a:xfrm>
          <a:prstGeom prst="rect">
            <a:avLst/>
          </a:prstGeom>
          <a:noFill/>
          <a:ln>
            <a:noFill/>
          </a:ln>
        </p:spPr>
      </p:pic>
      <p:pic>
        <p:nvPicPr>
          <p:cNvPr id="87" name="Google Shape;87;p1"/>
          <p:cNvPicPr preferRelativeResize="0"/>
          <p:nvPr/>
        </p:nvPicPr>
        <p:blipFill rotWithShape="1">
          <a:blip r:embed="rId4">
            <a:alphaModFix/>
          </a:blip>
          <a:srcRect/>
          <a:stretch/>
        </p:blipFill>
        <p:spPr>
          <a:xfrm>
            <a:off x="7170932" y="3920331"/>
            <a:ext cx="1933614" cy="1258888"/>
          </a:xfrm>
          <a:prstGeom prst="rect">
            <a:avLst/>
          </a:prstGeom>
          <a:noFill/>
          <a:ln>
            <a:noFill/>
          </a:ln>
        </p:spPr>
      </p:pic>
      <p:pic>
        <p:nvPicPr>
          <p:cNvPr id="88" name="Google Shape;88;p1"/>
          <p:cNvPicPr preferRelativeResize="0"/>
          <p:nvPr/>
        </p:nvPicPr>
        <p:blipFill rotWithShape="1">
          <a:blip r:embed="rId5">
            <a:alphaModFix/>
          </a:blip>
          <a:srcRect/>
          <a:stretch/>
        </p:blipFill>
        <p:spPr>
          <a:xfrm>
            <a:off x="2796349" y="3896519"/>
            <a:ext cx="2129809" cy="144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11CA7D-C61A-1746-A0BC-C5251B885E1D}"/>
              </a:ext>
            </a:extLst>
          </p:cNvPr>
          <p:cNvSpPr txBox="1"/>
          <p:nvPr/>
        </p:nvSpPr>
        <p:spPr>
          <a:xfrm>
            <a:off x="2730335" y="290811"/>
            <a:ext cx="7586353" cy="584775"/>
          </a:xfrm>
          <a:prstGeom prst="rect">
            <a:avLst/>
          </a:prstGeom>
          <a:noFill/>
          <a:ln w="9525">
            <a:solidFill>
              <a:schemeClr val="tx1"/>
            </a:solidFill>
          </a:ln>
        </p:spPr>
        <p:txBody>
          <a:bodyPr wrap="square" rtlCol="0">
            <a:spAutoFit/>
          </a:bodyPr>
          <a:lstStyle/>
          <a:p>
            <a:pPr algn="ctr"/>
            <a:r>
              <a:rPr lang="en-US" sz="3200" b="1" dirty="0"/>
              <a:t>WHY ARE NORMS IMPORTANT? </a:t>
            </a:r>
          </a:p>
        </p:txBody>
      </p:sp>
      <p:pic>
        <p:nvPicPr>
          <p:cNvPr id="1026" name="Picture 2" descr="36,524 BEST Library Cartoon IMAGES, STOCK PHOTOS &amp; VECTORS | Adobe Stock">
            <a:extLst>
              <a:ext uri="{FF2B5EF4-FFF2-40B4-BE49-F238E27FC236}">
                <a16:creationId xmlns:a16="http://schemas.microsoft.com/office/drawing/2014/main" id="{BBC8DB2A-9235-3C47-8CF0-EEC1DAF5F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82" y="1378331"/>
            <a:ext cx="4464710" cy="29872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ACEEB09-FCCF-AA4C-BE1F-A002EBDFE47D}"/>
              </a:ext>
            </a:extLst>
          </p:cNvPr>
          <p:cNvSpPr/>
          <p:nvPr/>
        </p:nvSpPr>
        <p:spPr>
          <a:xfrm>
            <a:off x="5541818" y="1363100"/>
            <a:ext cx="6096000" cy="2462213"/>
          </a:xfrm>
          <a:prstGeom prst="rect">
            <a:avLst/>
          </a:prstGeom>
          <a:solidFill>
            <a:srgbClr val="FFFF00"/>
          </a:solidFill>
        </p:spPr>
        <p:txBody>
          <a:bodyPr>
            <a:spAutoFit/>
          </a:bodyPr>
          <a:lstStyle/>
          <a:p>
            <a:pPr algn="just">
              <a:tabLst>
                <a:tab pos="1491615" algn="l"/>
              </a:tabLst>
            </a:pPr>
            <a:r>
              <a:rPr lang="en-GB" b="1" dirty="0">
                <a:solidFill>
                  <a:srgbClr val="FF0000"/>
                </a:solidFill>
                <a:latin typeface="Comic Sans MS" panose="030F0902030302020204" pitchFamily="66" charset="0"/>
                <a:ea typeface="Calibri" panose="020F0502020204030204" pitchFamily="34" charset="0"/>
                <a:cs typeface="Times New Roman" panose="02020603050405020304" pitchFamily="18" charset="0"/>
              </a:rPr>
              <a:t>THINK, PAIR, SHARE</a:t>
            </a:r>
          </a:p>
          <a:p>
            <a:pPr algn="just">
              <a:tabLst>
                <a:tab pos="1491615" algn="l"/>
              </a:tabLst>
            </a:pPr>
            <a:endParaRPr lang="en-GB" b="1" dirty="0">
              <a:solidFill>
                <a:srgbClr val="FF0000"/>
              </a:solidFill>
              <a:latin typeface="Comic Sans MS" panose="030F0902030302020204" pitchFamily="66" charset="0"/>
              <a:ea typeface="Calibri" panose="020F0502020204030204" pitchFamily="34" charset="0"/>
              <a:cs typeface="Times New Roman" panose="02020603050405020304" pitchFamily="18" charset="0"/>
            </a:endParaRPr>
          </a:p>
          <a:p>
            <a:pPr marL="285750" indent="-285750" algn="just">
              <a:buFontTx/>
              <a:buChar char="-"/>
              <a:tabLst>
                <a:tab pos="1491615" algn="l"/>
              </a:tabLst>
            </a:pPr>
            <a:r>
              <a:rPr lang="en-GB" b="1" dirty="0">
                <a:latin typeface="Comic Sans MS" panose="030F0902030302020204" pitchFamily="66" charset="0"/>
                <a:ea typeface="Calibri" panose="020F0502020204030204" pitchFamily="34" charset="0"/>
                <a:cs typeface="Times New Roman" panose="02020603050405020304" pitchFamily="18" charset="0"/>
              </a:rPr>
              <a:t>What will happen if people did not follow the norms of the library?</a:t>
            </a:r>
          </a:p>
          <a:p>
            <a:pPr marL="285750" indent="-285750" algn="just">
              <a:buFontTx/>
              <a:buChar char="-"/>
              <a:tabLst>
                <a:tab pos="1491615" algn="l"/>
              </a:tabLst>
            </a:pPr>
            <a:r>
              <a:rPr lang="en-GB" b="1" dirty="0">
                <a:latin typeface="Comic Sans MS" panose="030F0902030302020204" pitchFamily="66" charset="0"/>
                <a:ea typeface="Calibri" panose="020F0502020204030204" pitchFamily="34" charset="0"/>
                <a:cs typeface="Times New Roman" panose="02020603050405020304" pitchFamily="18" charset="0"/>
              </a:rPr>
              <a:t>How would other people react?</a:t>
            </a:r>
          </a:p>
          <a:p>
            <a:pPr marL="285750" indent="-285750" algn="just">
              <a:buFontTx/>
              <a:buChar char="-"/>
              <a:tabLst>
                <a:tab pos="1491615" algn="l"/>
              </a:tabLst>
            </a:pPr>
            <a:endParaRPr lang="en-GB" b="1" dirty="0">
              <a:latin typeface="Comic Sans MS" panose="030F0902030302020204" pitchFamily="66" charset="0"/>
              <a:ea typeface="Calibri" panose="020F0502020204030204" pitchFamily="34" charset="0"/>
              <a:cs typeface="Times New Roman" panose="02020603050405020304" pitchFamily="18" charset="0"/>
            </a:endParaRPr>
          </a:p>
          <a:p>
            <a:pPr marL="285750" indent="-285750" algn="just">
              <a:buFontTx/>
              <a:buChar char="-"/>
              <a:tabLst>
                <a:tab pos="1491615" algn="l"/>
              </a:tabLst>
            </a:pPr>
            <a:endParaRPr lang="en-GB" b="1" dirty="0">
              <a:solidFill>
                <a:srgbClr val="FF0000"/>
              </a:solidFill>
              <a:latin typeface="Comic Sans MS" panose="030F0902030302020204" pitchFamily="66" charset="0"/>
              <a:ea typeface="Calibri" panose="020F0502020204030204" pitchFamily="34" charset="0"/>
              <a:cs typeface="Times New Roman" panose="02020603050405020304" pitchFamily="18" charset="0"/>
            </a:endParaRPr>
          </a:p>
          <a:p>
            <a:pPr algn="just">
              <a:tabLst>
                <a:tab pos="1491615" algn="l"/>
              </a:tabLst>
            </a:pPr>
            <a:r>
              <a:rPr lang="en-GB" b="1" dirty="0">
                <a:solidFill>
                  <a:srgbClr val="FF0000"/>
                </a:solidFill>
                <a:latin typeface="Comic Sans MS" panose="030F0902030302020204" pitchFamily="66" charset="0"/>
                <a:ea typeface="Calibri" panose="020F0502020204030204" pitchFamily="34" charset="0"/>
                <a:cs typeface="Times New Roman" panose="02020603050405020304" pitchFamily="18" charset="0"/>
              </a:rPr>
              <a:t>WRITTEN TASK: </a:t>
            </a:r>
          </a:p>
          <a:p>
            <a:pPr marL="285750" indent="-285750" algn="just">
              <a:buFontTx/>
              <a:buChar char="-"/>
              <a:tabLst>
                <a:tab pos="1491615" algn="l"/>
              </a:tabLst>
            </a:pPr>
            <a:r>
              <a:rPr lang="en-GB" b="1" dirty="0">
                <a:latin typeface="Comic Sans MS" panose="030F0902030302020204" pitchFamily="66" charset="0"/>
                <a:ea typeface="Calibri" panose="020F0502020204030204" pitchFamily="34" charset="0"/>
                <a:cs typeface="Times New Roman" panose="02020603050405020304" pitchFamily="18" charset="0"/>
              </a:rPr>
              <a:t>W</a:t>
            </a:r>
            <a:r>
              <a:rPr lang="en-GB" b="1" dirty="0" smtClean="0">
                <a:latin typeface="Comic Sans MS" panose="030F0902030302020204" pitchFamily="66" charset="0"/>
                <a:ea typeface="Calibri" panose="020F0502020204030204" pitchFamily="34" charset="0"/>
                <a:cs typeface="Times New Roman" panose="02020603050405020304" pitchFamily="18" charset="0"/>
              </a:rPr>
              <a:t>rite </a:t>
            </a:r>
            <a:r>
              <a:rPr lang="en-GB" b="1" dirty="0">
                <a:latin typeface="Comic Sans MS" panose="030F0902030302020204" pitchFamily="66" charset="0"/>
                <a:ea typeface="Calibri" panose="020F0502020204030204" pitchFamily="34" charset="0"/>
                <a:cs typeface="Times New Roman" panose="02020603050405020304" pitchFamily="18" charset="0"/>
              </a:rPr>
              <a:t>a short paragraph explaining </a:t>
            </a:r>
            <a:r>
              <a:rPr lang="en-GB" b="1" u="sng" dirty="0">
                <a:latin typeface="Comic Sans MS" panose="030F0902030302020204" pitchFamily="66" charset="0"/>
                <a:ea typeface="Calibri" panose="020F0502020204030204" pitchFamily="34" charset="0"/>
                <a:cs typeface="Times New Roman" panose="02020603050405020304" pitchFamily="18" charset="0"/>
              </a:rPr>
              <a:t>why norms are so important in society</a:t>
            </a:r>
          </a:p>
          <a:p>
            <a:pPr marL="285750" indent="-285750" algn="just">
              <a:buFontTx/>
              <a:buChar char="-"/>
              <a:tabLst>
                <a:tab pos="1491615" algn="l"/>
              </a:tabLst>
            </a:pPr>
            <a:endParaRPr lang="en-GB" b="1" u="sng" dirty="0">
              <a:latin typeface="Comic Sans MS" panose="030F0902030302020204" pitchFamily="66"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2251B2A-9D21-7748-957E-46FDAA414029}"/>
              </a:ext>
            </a:extLst>
          </p:cNvPr>
          <p:cNvSpPr txBox="1"/>
          <p:nvPr/>
        </p:nvSpPr>
        <p:spPr>
          <a:xfrm>
            <a:off x="9889176" y="1188070"/>
            <a:ext cx="1595306" cy="523220"/>
          </a:xfrm>
          <a:prstGeom prst="rect">
            <a:avLst/>
          </a:prstGeom>
          <a:solidFill>
            <a:srgbClr val="FF0000"/>
          </a:solidFill>
        </p:spPr>
        <p:txBody>
          <a:bodyPr wrap="square" rtlCol="0">
            <a:spAutoFit/>
          </a:bodyPr>
          <a:lstStyle/>
          <a:p>
            <a:pPr algn="ctr"/>
            <a:r>
              <a:rPr lang="en-US" sz="2800" b="1" dirty="0"/>
              <a:t>5</a:t>
            </a:r>
            <a:r>
              <a:rPr lang="en-US" sz="2800" b="1" dirty="0" smtClean="0"/>
              <a:t> </a:t>
            </a:r>
            <a:r>
              <a:rPr lang="en-US" sz="2800" b="1" dirty="0"/>
              <a:t>MINS</a:t>
            </a:r>
          </a:p>
        </p:txBody>
      </p:sp>
      <p:sp>
        <p:nvSpPr>
          <p:cNvPr id="8" name="TextBox 7">
            <a:extLst>
              <a:ext uri="{FF2B5EF4-FFF2-40B4-BE49-F238E27FC236}">
                <a16:creationId xmlns:a16="http://schemas.microsoft.com/office/drawing/2014/main" id="{C3CCB065-F2CD-B044-AFE2-6F25F991A075}"/>
              </a:ext>
            </a:extLst>
          </p:cNvPr>
          <p:cNvSpPr txBox="1"/>
          <p:nvPr/>
        </p:nvSpPr>
        <p:spPr>
          <a:xfrm>
            <a:off x="9889176" y="4533199"/>
            <a:ext cx="1595306" cy="523220"/>
          </a:xfrm>
          <a:prstGeom prst="rect">
            <a:avLst/>
          </a:prstGeom>
          <a:solidFill>
            <a:srgbClr val="FF0000"/>
          </a:solidFill>
        </p:spPr>
        <p:txBody>
          <a:bodyPr wrap="square" rtlCol="0">
            <a:spAutoFit/>
          </a:bodyPr>
          <a:lstStyle/>
          <a:p>
            <a:pPr algn="ctr"/>
            <a:r>
              <a:rPr lang="en-US" sz="2800" b="1" dirty="0"/>
              <a:t>5 MINS</a:t>
            </a:r>
          </a:p>
        </p:txBody>
      </p:sp>
      <p:sp>
        <p:nvSpPr>
          <p:cNvPr id="5" name="Rectangle 4">
            <a:extLst>
              <a:ext uri="{FF2B5EF4-FFF2-40B4-BE49-F238E27FC236}">
                <a16:creationId xmlns:a16="http://schemas.microsoft.com/office/drawing/2014/main" id="{F73E7FE5-5558-FD41-87BE-6CB46758FB97}"/>
              </a:ext>
            </a:extLst>
          </p:cNvPr>
          <p:cNvSpPr/>
          <p:nvPr/>
        </p:nvSpPr>
        <p:spPr>
          <a:xfrm>
            <a:off x="5541818" y="5560732"/>
            <a:ext cx="6096000" cy="1200329"/>
          </a:xfrm>
          <a:prstGeom prst="rect">
            <a:avLst/>
          </a:prstGeom>
          <a:solidFill>
            <a:schemeClr val="accent6">
              <a:lumMod val="40000"/>
              <a:lumOff val="60000"/>
            </a:schemeClr>
          </a:solidFill>
        </p:spPr>
        <p:txBody>
          <a:bodyPr>
            <a:spAutoFit/>
          </a:bodyPr>
          <a:lstStyle/>
          <a:p>
            <a:r>
              <a:rPr lang="en-GB" b="1" dirty="0">
                <a:latin typeface="Calibri" panose="020F0502020204030204" pitchFamily="34" charset="0"/>
              </a:rPr>
              <a:t>Norms are enforced by positive sanctions, if people follow norms (e.g. rewards) and negative sanctions if people don’t follow them (e.g. being told off). Sanctions are reactions to behaviour that either encourage or discourage behaviour.</a:t>
            </a:r>
            <a:endParaRPr lang="en-US" dirty="0"/>
          </a:p>
        </p:txBody>
      </p:sp>
      <p:sp>
        <p:nvSpPr>
          <p:cNvPr id="2" name="Rounded Rectangle 1">
            <a:extLst>
              <a:ext uri="{FF2B5EF4-FFF2-40B4-BE49-F238E27FC236}">
                <a16:creationId xmlns:a16="http://schemas.microsoft.com/office/drawing/2014/main" id="{6FF5C8BB-FD28-454D-8C6F-FF2F219F0A5A}"/>
              </a:ext>
            </a:extLst>
          </p:cNvPr>
          <p:cNvSpPr/>
          <p:nvPr/>
        </p:nvSpPr>
        <p:spPr>
          <a:xfrm>
            <a:off x="830282" y="4560030"/>
            <a:ext cx="4558200" cy="210869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F6C5B7D-D475-F447-874E-096BB26F9D75}"/>
              </a:ext>
            </a:extLst>
          </p:cNvPr>
          <p:cNvSpPr txBox="1"/>
          <p:nvPr/>
        </p:nvSpPr>
        <p:spPr>
          <a:xfrm>
            <a:off x="1080655" y="4702629"/>
            <a:ext cx="3942607" cy="2031325"/>
          </a:xfrm>
          <a:prstGeom prst="rect">
            <a:avLst/>
          </a:prstGeom>
          <a:noFill/>
        </p:spPr>
        <p:txBody>
          <a:bodyPr wrap="square" rtlCol="0">
            <a:spAutoFit/>
          </a:bodyPr>
          <a:lstStyle/>
          <a:p>
            <a:r>
              <a:rPr lang="en-US" u="sng" dirty="0"/>
              <a:t>Sentence Starters:</a:t>
            </a:r>
          </a:p>
          <a:p>
            <a:endParaRPr lang="en-US" dirty="0"/>
          </a:p>
          <a:p>
            <a:r>
              <a:rPr lang="en-US" dirty="0"/>
              <a:t>Norms are important because…</a:t>
            </a:r>
          </a:p>
          <a:p>
            <a:r>
              <a:rPr lang="en-US" dirty="0"/>
              <a:t>Without norms, society would…</a:t>
            </a:r>
          </a:p>
          <a:p>
            <a:r>
              <a:rPr lang="en-US" dirty="0"/>
              <a:t>Norms allow people in society…</a:t>
            </a:r>
          </a:p>
          <a:p>
            <a:r>
              <a:rPr lang="en-US" dirty="0"/>
              <a:t>The importance of norms…</a:t>
            </a:r>
          </a:p>
          <a:p>
            <a:endParaRPr lang="en-US" dirty="0"/>
          </a:p>
        </p:txBody>
      </p:sp>
    </p:spTree>
    <p:extLst>
      <p:ext uri="{BB962C8B-B14F-4D97-AF65-F5344CB8AC3E}">
        <p14:creationId xmlns:p14="http://schemas.microsoft.com/office/powerpoint/2010/main" val="28286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8D8606-B313-3842-A505-D225B0E29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409715" cy="15675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661D28-7B80-4445-AD63-3C304D22733F}"/>
              </a:ext>
            </a:extLst>
          </p:cNvPr>
          <p:cNvSpPr/>
          <p:nvPr/>
        </p:nvSpPr>
        <p:spPr>
          <a:xfrm>
            <a:off x="1793173" y="1567542"/>
            <a:ext cx="9060873" cy="2616101"/>
          </a:xfrm>
          <a:prstGeom prst="rect">
            <a:avLst/>
          </a:prstGeom>
        </p:spPr>
        <p:txBody>
          <a:bodyPr wrap="square">
            <a:spAutoFit/>
          </a:bodyPr>
          <a:lstStyle/>
          <a:p>
            <a:pPr algn="ctr"/>
            <a:r>
              <a:rPr lang="en-GB" sz="2400" dirty="0">
                <a:latin typeface="Comic Sans MS" panose="030F0902030302020204" pitchFamily="66" charset="0"/>
                <a:ea typeface="Calibri" panose="020F0502020204030204" pitchFamily="34" charset="0"/>
                <a:cs typeface="Times New Roman" panose="02020603050405020304" pitchFamily="18" charset="0"/>
              </a:rPr>
              <a:t>Culture is learned. The norms and values that make up different cultures are taught. The process of learning the norms and values of culture and society is called</a:t>
            </a:r>
            <a:r>
              <a:rPr lang="en-GB" sz="2400" b="1" dirty="0">
                <a:latin typeface="Comic Sans MS" panose="030F0902030302020204" pitchFamily="66" charset="0"/>
                <a:ea typeface="Calibri" panose="020F0502020204030204" pitchFamily="34" charset="0"/>
                <a:cs typeface="Times New Roman" panose="02020603050405020304" pitchFamily="18" charset="0"/>
              </a:rPr>
              <a:t> </a:t>
            </a:r>
            <a:r>
              <a:rPr lang="en-GB" sz="2400" b="1" dirty="0">
                <a:highlight>
                  <a:srgbClr val="FFFF00"/>
                </a:highlight>
                <a:latin typeface="Comic Sans MS" panose="030F0902030302020204" pitchFamily="66" charset="0"/>
                <a:ea typeface="Calibri" panose="020F0502020204030204" pitchFamily="34" charset="0"/>
                <a:cs typeface="Times New Roman" panose="02020603050405020304" pitchFamily="18" charset="0"/>
              </a:rPr>
              <a:t>socialisation</a:t>
            </a:r>
            <a:r>
              <a:rPr lang="en-GB" sz="2400" b="1" dirty="0">
                <a:latin typeface="Comic Sans MS" panose="030F0902030302020204" pitchFamily="66" charset="0"/>
                <a:ea typeface="Calibri" panose="020F0502020204030204" pitchFamily="34" charset="0"/>
                <a:cs typeface="Times New Roman" panose="02020603050405020304" pitchFamily="18" charset="0"/>
              </a:rPr>
              <a:t>. </a:t>
            </a:r>
            <a:r>
              <a:rPr lang="en-GB" sz="2400" dirty="0">
                <a:latin typeface="Comic Sans MS" panose="030F0902030302020204" pitchFamily="66" charset="0"/>
                <a:ea typeface="Calibri" panose="020F0502020204030204" pitchFamily="34" charset="0"/>
                <a:cs typeface="Times New Roman" panose="02020603050405020304" pitchFamily="18" charset="0"/>
              </a:rPr>
              <a:t>The idea of socialisation can be linked to the nature/nurture debate.</a:t>
            </a:r>
          </a:p>
          <a:p>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Shape 154" descr="Image result for girl playing with doll">
            <a:extLst>
              <a:ext uri="{FF2B5EF4-FFF2-40B4-BE49-F238E27FC236}">
                <a16:creationId xmlns:a16="http://schemas.microsoft.com/office/drawing/2014/main" id="{FFF69A85-9756-9247-9E2A-848D50C568B8}"/>
              </a:ext>
            </a:extLst>
          </p:cNvPr>
          <p:cNvPicPr preferRelativeResize="0"/>
          <p:nvPr/>
        </p:nvPicPr>
        <p:blipFill rotWithShape="1">
          <a:blip r:embed="rId3">
            <a:alphaModFix/>
          </a:blip>
          <a:srcRect l="15333" t="-864" r="20416"/>
          <a:stretch/>
        </p:blipFill>
        <p:spPr>
          <a:xfrm>
            <a:off x="629391" y="3473282"/>
            <a:ext cx="1933576" cy="2586038"/>
          </a:xfrm>
          <a:prstGeom prst="rect">
            <a:avLst/>
          </a:prstGeom>
          <a:noFill/>
          <a:ln>
            <a:noFill/>
          </a:ln>
        </p:spPr>
      </p:pic>
      <p:pic>
        <p:nvPicPr>
          <p:cNvPr id="6" name="Picture 2" descr="Genie Wiley: The Feral Child Science And Society Failed">
            <a:extLst>
              <a:ext uri="{FF2B5EF4-FFF2-40B4-BE49-F238E27FC236}">
                <a16:creationId xmlns:a16="http://schemas.microsoft.com/office/drawing/2014/main" id="{F99B311C-381E-694C-8A9F-DC0B37738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455" y="3473282"/>
            <a:ext cx="4995552" cy="2659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ry of an enfant sauvage">
            <a:extLst>
              <a:ext uri="{FF2B5EF4-FFF2-40B4-BE49-F238E27FC236}">
                <a16:creationId xmlns:a16="http://schemas.microsoft.com/office/drawing/2014/main" id="{0F745E48-1357-EE4B-BC0B-0ACDA343B4F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145"/>
          <a:stretch/>
        </p:blipFill>
        <p:spPr bwMode="auto">
          <a:xfrm>
            <a:off x="8433475" y="3477579"/>
            <a:ext cx="3129134" cy="265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AB9B9-FB51-D54B-BF88-4366355A6809}"/>
              </a:ext>
            </a:extLst>
          </p:cNvPr>
          <p:cNvSpPr/>
          <p:nvPr/>
        </p:nvSpPr>
        <p:spPr>
          <a:xfrm>
            <a:off x="6386686" y="3801041"/>
            <a:ext cx="5322383" cy="1569660"/>
          </a:xfrm>
          <a:prstGeom prst="rect">
            <a:avLst/>
          </a:prstGeom>
          <a:solidFill>
            <a:schemeClr val="accent2"/>
          </a:solidFill>
        </p:spPr>
        <p:txBody>
          <a:bodyPr wrap="square">
            <a:spAutoFit/>
          </a:bodyPr>
          <a:lstStyle/>
          <a:p>
            <a:pPr defTabSz="914400">
              <a:defRPr/>
            </a:pPr>
            <a:r>
              <a:rPr lang="en-GB" sz="2400" dirty="0"/>
              <a:t>According to the </a:t>
            </a:r>
            <a:r>
              <a:rPr lang="en-GB" sz="2400" b="1" u="sng" dirty="0"/>
              <a:t>nurture</a:t>
            </a:r>
            <a:r>
              <a:rPr lang="en-GB" sz="2400" dirty="0"/>
              <a:t> debate most behaviour is </a:t>
            </a:r>
            <a:r>
              <a:rPr lang="en-GB" sz="2400" b="1" dirty="0">
                <a:solidFill>
                  <a:srgbClr val="FF0000"/>
                </a:solidFill>
              </a:rPr>
              <a:t>learned</a:t>
            </a:r>
            <a:r>
              <a:rPr lang="en-GB" sz="2400" dirty="0"/>
              <a:t>. We are </a:t>
            </a:r>
            <a:r>
              <a:rPr lang="en-GB" sz="2400" b="1" dirty="0">
                <a:solidFill>
                  <a:srgbClr val="FF0000"/>
                </a:solidFill>
              </a:rPr>
              <a:t>taught</a:t>
            </a:r>
            <a:r>
              <a:rPr lang="en-GB" sz="2400" dirty="0"/>
              <a:t> how to behave by our family, friends, media etc</a:t>
            </a:r>
          </a:p>
        </p:txBody>
      </p:sp>
      <p:sp>
        <p:nvSpPr>
          <p:cNvPr id="3" name="Rectangle 2">
            <a:extLst>
              <a:ext uri="{FF2B5EF4-FFF2-40B4-BE49-F238E27FC236}">
                <a16:creationId xmlns:a16="http://schemas.microsoft.com/office/drawing/2014/main" id="{8A9EBCE0-45FE-314C-8178-14A26EC4011A}"/>
              </a:ext>
            </a:extLst>
          </p:cNvPr>
          <p:cNvSpPr/>
          <p:nvPr/>
        </p:nvSpPr>
        <p:spPr>
          <a:xfrm>
            <a:off x="290687" y="1808780"/>
            <a:ext cx="6096000" cy="1569660"/>
          </a:xfrm>
          <a:prstGeom prst="rect">
            <a:avLst/>
          </a:prstGeom>
          <a:solidFill>
            <a:schemeClr val="accent2"/>
          </a:solidFill>
        </p:spPr>
        <p:txBody>
          <a:bodyPr>
            <a:spAutoFit/>
          </a:bodyPr>
          <a:lstStyle/>
          <a:p>
            <a:pPr defTabSz="914400">
              <a:defRPr/>
            </a:pPr>
            <a:r>
              <a:rPr lang="en-GB" sz="2400" dirty="0"/>
              <a:t>According to the </a:t>
            </a:r>
            <a:r>
              <a:rPr lang="en-GB" sz="2400" b="1" u="sng" dirty="0"/>
              <a:t>nature</a:t>
            </a:r>
            <a:r>
              <a:rPr lang="en-GB" sz="2400" dirty="0"/>
              <a:t> debate our behaviour, personality traits and abilities are determined by our </a:t>
            </a:r>
            <a:r>
              <a:rPr lang="en-GB" sz="2400" dirty="0">
                <a:solidFill>
                  <a:srgbClr val="FF0000"/>
                </a:solidFill>
              </a:rPr>
              <a:t>genetic makeup</a:t>
            </a:r>
            <a:r>
              <a:rPr lang="en-GB" sz="2400" dirty="0"/>
              <a:t> and what we </a:t>
            </a:r>
            <a:r>
              <a:rPr lang="en-GB" sz="2400" dirty="0">
                <a:solidFill>
                  <a:srgbClr val="FF0000"/>
                </a:solidFill>
              </a:rPr>
              <a:t>inherited</a:t>
            </a:r>
            <a:r>
              <a:rPr lang="en-GB" sz="2400" dirty="0"/>
              <a:t> from our parents</a:t>
            </a:r>
          </a:p>
        </p:txBody>
      </p:sp>
      <p:sp>
        <p:nvSpPr>
          <p:cNvPr id="7" name="Rectangle 6"/>
          <p:cNvSpPr/>
          <p:nvPr/>
        </p:nvSpPr>
        <p:spPr>
          <a:xfrm>
            <a:off x="2898041" y="353781"/>
            <a:ext cx="5429692" cy="646331"/>
          </a:xfrm>
          <a:prstGeom prst="rect">
            <a:avLst/>
          </a:prstGeom>
        </p:spPr>
        <p:txBody>
          <a:bodyPr wrap="none">
            <a:spAutoFit/>
          </a:bodyPr>
          <a:lstStyle/>
          <a:p>
            <a:r>
              <a:rPr lang="en-GB" sz="3600" b="1" dirty="0" smtClean="0">
                <a:latin typeface="Comic Sans MS" panose="030F0902030302020204" pitchFamily="66" charset="0"/>
                <a:ea typeface="Calibri" panose="020F0502020204030204" pitchFamily="34" charset="0"/>
                <a:cs typeface="Times New Roman" panose="02020603050405020304" pitchFamily="18" charset="0"/>
              </a:rPr>
              <a:t>Nature/nurture Debate</a:t>
            </a:r>
            <a:endParaRPr lang="en-GB" sz="3600" b="1" dirty="0"/>
          </a:p>
        </p:txBody>
      </p:sp>
    </p:spTree>
    <p:extLst>
      <p:ext uri="{BB962C8B-B14F-4D97-AF65-F5344CB8AC3E}">
        <p14:creationId xmlns:p14="http://schemas.microsoft.com/office/powerpoint/2010/main" val="37189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rgbClr val="FF0000"/>
                </a:solidFill>
              </a:rPr>
              <a:t>H</a:t>
            </a:r>
            <a:r>
              <a:rPr lang="en-GB" b="1" dirty="0" smtClean="0">
                <a:solidFill>
                  <a:srgbClr val="FF0000"/>
                </a:solidFill>
              </a:rPr>
              <a:t>ow </a:t>
            </a:r>
            <a:r>
              <a:rPr lang="en-GB" b="1" dirty="0">
                <a:solidFill>
                  <a:srgbClr val="FF0000"/>
                </a:solidFill>
              </a:rPr>
              <a:t>do we </a:t>
            </a:r>
            <a:r>
              <a:rPr lang="en-GB" b="1" dirty="0" smtClean="0">
                <a:solidFill>
                  <a:srgbClr val="FF0000"/>
                </a:solidFill>
              </a:rPr>
              <a:t>learn the norms of society? </a:t>
            </a:r>
            <a:endParaRPr dirty="0"/>
          </a:p>
        </p:txBody>
      </p:sp>
      <p:sp>
        <p:nvSpPr>
          <p:cNvPr id="129" name="Google Shape;12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en-GB" u="sng" dirty="0" smtClean="0">
                <a:solidFill>
                  <a:schemeClr val="hlink"/>
                </a:solidFill>
                <a:hlinkClick r:id="rId3"/>
              </a:rPr>
              <a:t>https</a:t>
            </a:r>
            <a:r>
              <a:rPr lang="en-GB" u="sng" dirty="0">
                <a:solidFill>
                  <a:schemeClr val="hlink"/>
                </a:solidFill>
                <a:hlinkClick r:id="rId3"/>
              </a:rPr>
              <a:t>://www.youtube.com/watch?v=K0Zs-Ic0t9w</a:t>
            </a:r>
            <a:r>
              <a:rPr lang="en-GB" dirty="0"/>
              <a:t>  </a:t>
            </a:r>
            <a:endParaRPr dirty="0"/>
          </a:p>
          <a:p>
            <a:pPr marL="0" lvl="0" indent="0" algn="l" rtl="0">
              <a:lnSpc>
                <a:spcPct val="90000"/>
              </a:lnSpc>
              <a:spcBef>
                <a:spcPts val="1000"/>
              </a:spcBef>
              <a:spcAft>
                <a:spcPts val="0"/>
              </a:spcAft>
              <a:buClr>
                <a:schemeClr val="dk1"/>
              </a:buClr>
              <a:buSzPct val="100000"/>
              <a:buNone/>
            </a:pPr>
            <a:r>
              <a:rPr lang="en-GB" dirty="0" smtClean="0"/>
              <a:t>1.While </a:t>
            </a:r>
            <a:r>
              <a:rPr lang="en-GB" dirty="0"/>
              <a:t>you watch the clip consider whether human behaviour is influenced by our biology or by our surroundings? Can you find examples of both</a:t>
            </a:r>
            <a:r>
              <a:rPr lang="en-GB" dirty="0" smtClean="0"/>
              <a:t>? Use the internet to help you</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ature Vs Nurture Words Means Theory Of Natural Intelligence Against  Development - 3d Illustration Stock Illustration - Illustration of freud,  cultivate: 159170422">
            <a:extLst>
              <a:ext uri="{FF2B5EF4-FFF2-40B4-BE49-F238E27FC236}">
                <a16:creationId xmlns:a16="http://schemas.microsoft.com/office/drawing/2014/main" id="{4E76EF26-4D2C-7944-93B7-355CFCA028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72"/>
          <a:stretch/>
        </p:blipFill>
        <p:spPr bwMode="auto">
          <a:xfrm>
            <a:off x="270287" y="0"/>
            <a:ext cx="2532290" cy="18137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DBA17C-5EF5-844F-B2DD-472C6EB208D7}"/>
              </a:ext>
            </a:extLst>
          </p:cNvPr>
          <p:cNvSpPr txBox="1"/>
          <p:nvPr/>
        </p:nvSpPr>
        <p:spPr>
          <a:xfrm>
            <a:off x="3129148" y="510761"/>
            <a:ext cx="6519553" cy="1077218"/>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‘Behaviour is due to nurture not nature'</a:t>
            </a:r>
          </a:p>
        </p:txBody>
      </p:sp>
      <p:sp>
        <p:nvSpPr>
          <p:cNvPr id="3" name="TextBox 2">
            <a:extLst>
              <a:ext uri="{FF2B5EF4-FFF2-40B4-BE49-F238E27FC236}">
                <a16:creationId xmlns:a16="http://schemas.microsoft.com/office/drawing/2014/main" id="{DA6A1067-4405-DB48-A2C8-C1A827D99FCD}"/>
              </a:ext>
            </a:extLst>
          </p:cNvPr>
          <p:cNvSpPr txBox="1"/>
          <p:nvPr/>
        </p:nvSpPr>
        <p:spPr>
          <a:xfrm>
            <a:off x="6388925" y="4140008"/>
            <a:ext cx="5803075" cy="1938992"/>
          </a:xfrm>
          <a:prstGeom prst="rect">
            <a:avLst/>
          </a:prstGeom>
          <a:solidFill>
            <a:schemeClr val="accent6">
              <a:lumMod val="40000"/>
              <a:lumOff val="60000"/>
            </a:schemeClr>
          </a:solidFill>
        </p:spPr>
        <p:txBody>
          <a:bodyPr wrap="square" rtlCol="0">
            <a:spAutoFit/>
          </a:bodyPr>
          <a:lstStyle/>
          <a:p>
            <a:r>
              <a:rPr lang="en-US" sz="2000" dirty="0">
                <a:latin typeface="Arial" panose="020B0604020202020204" pitchFamily="34" charset="0"/>
                <a:cs typeface="Arial" panose="020B0604020202020204" pitchFamily="34" charset="0"/>
              </a:rPr>
              <a:t>Each side of the nature/nurture debate is aware of the  probable influence that both nature and nurture effect human behaviour and traits. For example, children inherit physical traits such as height, but we also know environmental factors, such as diet, will affect height.</a:t>
            </a:r>
          </a:p>
        </p:txBody>
      </p:sp>
      <p:sp>
        <p:nvSpPr>
          <p:cNvPr id="9" name="Rectangle 8">
            <a:extLst>
              <a:ext uri="{FF2B5EF4-FFF2-40B4-BE49-F238E27FC236}">
                <a16:creationId xmlns:a16="http://schemas.microsoft.com/office/drawing/2014/main" id="{F202B2B2-42F5-1141-B516-507C56C80A0E}"/>
              </a:ext>
            </a:extLst>
          </p:cNvPr>
          <p:cNvSpPr/>
          <p:nvPr/>
        </p:nvSpPr>
        <p:spPr>
          <a:xfrm>
            <a:off x="259835" y="2752449"/>
            <a:ext cx="5988009" cy="3970318"/>
          </a:xfrm>
          <a:prstGeom prst="rect">
            <a:avLst/>
          </a:prstGeom>
          <a:solidFill>
            <a:schemeClr val="accent4">
              <a:lumMod val="40000"/>
              <a:lumOff val="60000"/>
            </a:schemeClr>
          </a:solidFill>
        </p:spPr>
        <p:txBody>
          <a:bodyPr wrap="square">
            <a:spAutoFit/>
          </a:bodyPr>
          <a:lstStyle/>
          <a:p>
            <a:r>
              <a:rPr lang="en-GB" b="1" dirty="0">
                <a:solidFill>
                  <a:srgbClr val="000000"/>
                </a:solidFill>
                <a:latin typeface="Arial" panose="020B0604020202020204" pitchFamily="34" charset="0"/>
              </a:rPr>
              <a:t>P:</a:t>
            </a:r>
          </a:p>
          <a:p>
            <a:endParaRPr lang="en-GB" b="1" dirty="0">
              <a:solidFill>
                <a:srgbClr val="000000"/>
              </a:solidFill>
              <a:latin typeface="Arial" panose="020B0604020202020204" pitchFamily="34" charset="0"/>
            </a:endParaRPr>
          </a:p>
          <a:p>
            <a:r>
              <a:rPr lang="en-GB" dirty="0">
                <a:solidFill>
                  <a:srgbClr val="000000"/>
                </a:solidFill>
              </a:rPr>
              <a:t/>
            </a:r>
            <a:br>
              <a:rPr lang="en-GB" dirty="0">
                <a:solidFill>
                  <a:srgbClr val="000000"/>
                </a:solidFill>
              </a:rPr>
            </a:br>
            <a:r>
              <a:rPr lang="en-GB" b="1" i="1" dirty="0">
                <a:solidFill>
                  <a:srgbClr val="000000"/>
                </a:solidFill>
                <a:latin typeface="Arial" panose="020B0604020202020204" pitchFamily="34" charset="0"/>
              </a:rPr>
              <a:t>E: evidence/examples</a:t>
            </a:r>
          </a:p>
          <a:p>
            <a:endParaRPr lang="en-GB" b="1" dirty="0">
              <a:solidFill>
                <a:srgbClr val="000000"/>
              </a:solidFill>
            </a:endParaRPr>
          </a:p>
          <a:p>
            <a:r>
              <a:rPr lang="en-GB" b="1" dirty="0">
                <a:solidFill>
                  <a:srgbClr val="000000"/>
                </a:solidFill>
              </a:rPr>
              <a:t/>
            </a:r>
            <a:br>
              <a:rPr lang="en-GB" b="1" dirty="0">
                <a:solidFill>
                  <a:srgbClr val="000000"/>
                </a:solidFill>
              </a:rPr>
            </a:br>
            <a:r>
              <a:rPr lang="en-GB" b="1" dirty="0">
                <a:solidFill>
                  <a:srgbClr val="000000"/>
                </a:solidFill>
                <a:latin typeface="Arial" panose="020B0604020202020204" pitchFamily="34" charset="0"/>
              </a:rPr>
              <a:t>E: explanation</a:t>
            </a:r>
          </a:p>
          <a:p>
            <a:endParaRPr lang="en-GB" b="1" dirty="0">
              <a:solidFill>
                <a:srgbClr val="000000"/>
              </a:solidFill>
              <a:latin typeface="Arial" panose="020B0604020202020204" pitchFamily="34" charset="0"/>
            </a:endParaRPr>
          </a:p>
          <a:p>
            <a:endParaRPr lang="en-GB" b="1" dirty="0">
              <a:solidFill>
                <a:srgbClr val="000000"/>
              </a:solidFill>
            </a:endParaRPr>
          </a:p>
          <a:p>
            <a:r>
              <a:rPr lang="en-GB" b="1" dirty="0">
                <a:solidFill>
                  <a:srgbClr val="000000"/>
                </a:solidFill>
                <a:latin typeface="Arial" panose="020B0604020202020204" pitchFamily="34" charset="0"/>
              </a:rPr>
              <a:t>R: linking to the statement. How does what you have said support the argument </a:t>
            </a:r>
          </a:p>
          <a:p>
            <a:endParaRPr lang="en-GB" b="1" dirty="0">
              <a:solidFill>
                <a:srgbClr val="000000"/>
              </a:solidFill>
              <a:latin typeface="Arial" panose="020B0604020202020204" pitchFamily="34" charset="0"/>
            </a:endParaRPr>
          </a:p>
          <a:p>
            <a:r>
              <a:rPr lang="en-GB" b="1" dirty="0">
                <a:solidFill>
                  <a:srgbClr val="000000"/>
                </a:solidFill>
                <a:latin typeface="Arial" panose="020B0604020202020204" pitchFamily="34" charset="0"/>
              </a:rPr>
              <a:t>C: what is the weakness of the theory? </a:t>
            </a:r>
            <a:endParaRPr lang="en-GB" b="1" dirty="0">
              <a:solidFill>
                <a:srgbClr val="000000"/>
              </a:solidFill>
            </a:endParaRPr>
          </a:p>
          <a:p>
            <a:endParaRPr lang="en-US" dirty="0"/>
          </a:p>
        </p:txBody>
      </p:sp>
      <p:sp>
        <p:nvSpPr>
          <p:cNvPr id="10" name="TextBox 9">
            <a:extLst>
              <a:ext uri="{FF2B5EF4-FFF2-40B4-BE49-F238E27FC236}">
                <a16:creationId xmlns:a16="http://schemas.microsoft.com/office/drawing/2014/main" id="{4A345383-5044-844E-982B-DC026B08BBFE}"/>
              </a:ext>
            </a:extLst>
          </p:cNvPr>
          <p:cNvSpPr txBox="1"/>
          <p:nvPr/>
        </p:nvSpPr>
        <p:spPr>
          <a:xfrm>
            <a:off x="270287" y="2164134"/>
            <a:ext cx="3946729"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FOR:</a:t>
            </a:r>
          </a:p>
        </p:txBody>
      </p:sp>
      <p:sp>
        <p:nvSpPr>
          <p:cNvPr id="12" name="TextBox 11">
            <a:extLst>
              <a:ext uri="{FF2B5EF4-FFF2-40B4-BE49-F238E27FC236}">
                <a16:creationId xmlns:a16="http://schemas.microsoft.com/office/drawing/2014/main" id="{5A16B231-98E7-B24A-A55E-9C9B23A57776}"/>
              </a:ext>
            </a:extLst>
          </p:cNvPr>
          <p:cNvSpPr txBox="1"/>
          <p:nvPr/>
        </p:nvSpPr>
        <p:spPr>
          <a:xfrm>
            <a:off x="9290461" y="168166"/>
            <a:ext cx="1785156" cy="646331"/>
          </a:xfrm>
          <a:prstGeom prst="rect">
            <a:avLst/>
          </a:prstGeom>
          <a:solidFill>
            <a:srgbClr val="FFFF00"/>
          </a:solidFill>
        </p:spPr>
        <p:txBody>
          <a:bodyPr wrap="square" rtlCol="0">
            <a:spAutoFit/>
          </a:bodyPr>
          <a:lstStyle/>
          <a:p>
            <a:pPr algn="ctr"/>
            <a:r>
              <a:rPr lang="en-US" b="1" dirty="0"/>
              <a:t>Application and Analysis</a:t>
            </a:r>
          </a:p>
        </p:txBody>
      </p:sp>
      <p:sp>
        <p:nvSpPr>
          <p:cNvPr id="13" name="TextBox 12">
            <a:extLst>
              <a:ext uri="{FF2B5EF4-FFF2-40B4-BE49-F238E27FC236}">
                <a16:creationId xmlns:a16="http://schemas.microsoft.com/office/drawing/2014/main" id="{99D9DA36-2C54-CA4B-AAD1-2B84AA7D7C25}"/>
              </a:ext>
            </a:extLst>
          </p:cNvPr>
          <p:cNvSpPr txBox="1"/>
          <p:nvPr/>
        </p:nvSpPr>
        <p:spPr>
          <a:xfrm>
            <a:off x="6096001" y="2404612"/>
            <a:ext cx="6095999" cy="1323439"/>
          </a:xfrm>
          <a:prstGeom prst="rect">
            <a:avLst/>
          </a:prstGeom>
          <a:solidFill>
            <a:schemeClr val="bg2">
              <a:lumMod val="60000"/>
              <a:lumOff val="40000"/>
            </a:schemeClr>
          </a:solidFill>
        </p:spPr>
        <p:txBody>
          <a:bodyPr wrap="square" rtlCol="0">
            <a:spAutoFit/>
          </a:bodyPr>
          <a:lstStyle/>
          <a:p>
            <a:r>
              <a:rPr lang="en-US" sz="1600" b="1" u="sng" dirty="0"/>
              <a:t>Sentence starters</a:t>
            </a:r>
            <a:r>
              <a:rPr lang="en-US" sz="1600" dirty="0"/>
              <a:t>:</a:t>
            </a:r>
          </a:p>
          <a:p>
            <a:r>
              <a:rPr lang="en-US" sz="1600" dirty="0"/>
              <a:t>Nurture theory suggests that…</a:t>
            </a:r>
          </a:p>
          <a:p>
            <a:r>
              <a:rPr lang="en-US" sz="1600" dirty="0" smtClean="0"/>
              <a:t>Feral </a:t>
            </a:r>
            <a:r>
              <a:rPr lang="en-US" sz="1600" dirty="0"/>
              <a:t>children refer to cases of…</a:t>
            </a:r>
          </a:p>
          <a:p>
            <a:r>
              <a:rPr lang="en-US" sz="1600" dirty="0"/>
              <a:t>The case study of </a:t>
            </a:r>
            <a:r>
              <a:rPr lang="en-US" sz="1600" dirty="0" err="1" smtClean="0"/>
              <a:t>Oxana</a:t>
            </a:r>
            <a:r>
              <a:rPr lang="en-US" sz="1600" dirty="0" smtClean="0"/>
              <a:t> demonstrates </a:t>
            </a:r>
            <a:r>
              <a:rPr lang="en-US" sz="1600" dirty="0"/>
              <a:t>that..</a:t>
            </a:r>
          </a:p>
          <a:p>
            <a:r>
              <a:rPr lang="en-US" sz="1600" dirty="0"/>
              <a:t>From this we can see that behaviour is learned through…</a:t>
            </a:r>
          </a:p>
        </p:txBody>
      </p:sp>
    </p:spTree>
    <p:extLst>
      <p:ext uri="{BB962C8B-B14F-4D97-AF65-F5344CB8AC3E}">
        <p14:creationId xmlns:p14="http://schemas.microsoft.com/office/powerpoint/2010/main" val="38655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2: Identity</a:t>
            </a:r>
            <a:endParaRPr lang="en-GB" dirty="0"/>
          </a:p>
        </p:txBody>
      </p:sp>
    </p:spTree>
    <p:extLst>
      <p:ext uri="{BB962C8B-B14F-4D97-AF65-F5344CB8AC3E}">
        <p14:creationId xmlns:p14="http://schemas.microsoft.com/office/powerpoint/2010/main" val="53491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92476" y="1098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Culture and Identity</a:t>
            </a:r>
            <a:br>
              <a:rPr lang="en-GB" b="1">
                <a:solidFill>
                  <a:srgbClr val="FF0000"/>
                </a:solidFill>
              </a:rPr>
            </a:br>
            <a:r>
              <a:rPr lang="en-GB" b="1">
                <a:solidFill>
                  <a:srgbClr val="FF0000"/>
                </a:solidFill>
              </a:rPr>
              <a:t>Analysis task</a:t>
            </a:r>
            <a:endParaRPr/>
          </a:p>
        </p:txBody>
      </p:sp>
      <p:sp>
        <p:nvSpPr>
          <p:cNvPr id="135" name="Google Shape;135;p9"/>
          <p:cNvSpPr txBox="1">
            <a:spLocks noGrp="1"/>
          </p:cNvSpPr>
          <p:nvPr>
            <p:ph type="body" idx="1"/>
          </p:nvPr>
        </p:nvSpPr>
        <p:spPr>
          <a:xfrm>
            <a:off x="838200" y="1560442"/>
            <a:ext cx="5456068" cy="5009033"/>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100000"/>
              <a:buNone/>
            </a:pPr>
            <a:r>
              <a:rPr lang="en-GB"/>
              <a:t>Sociologists recognise that our culture today is based around </a:t>
            </a:r>
            <a:r>
              <a:rPr lang="en-GB" b="1"/>
              <a:t>consumption</a:t>
            </a:r>
            <a:r>
              <a:rPr lang="en-GB"/>
              <a:t>  and materialism.  To understand this better consider the following questions:</a:t>
            </a:r>
            <a:endParaRPr/>
          </a:p>
          <a:p>
            <a:pPr marL="0" lvl="0" indent="0" algn="l" rtl="0">
              <a:lnSpc>
                <a:spcPct val="90000"/>
              </a:lnSpc>
              <a:spcBef>
                <a:spcPts val="1000"/>
              </a:spcBef>
              <a:spcAft>
                <a:spcPts val="0"/>
              </a:spcAft>
              <a:buClr>
                <a:schemeClr val="dk1"/>
              </a:buClr>
              <a:buSzPct val="100000"/>
              <a:buNone/>
            </a:pPr>
            <a:r>
              <a:rPr lang="en-GB" b="1"/>
              <a:t>Questions:</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How important are the things that you buy to your life?</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How do they shape your identity?</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Research the study by Leavis on consumer culture – what did he argue about the key features of this culture? </a:t>
            </a:r>
            <a:endParaRPr/>
          </a:p>
          <a:p>
            <a:pPr marL="0" lvl="0" indent="0" algn="l" rtl="0">
              <a:lnSpc>
                <a:spcPct val="90000"/>
              </a:lnSpc>
              <a:spcBef>
                <a:spcPts val="1000"/>
              </a:spcBef>
              <a:spcAft>
                <a:spcPts val="0"/>
              </a:spcAft>
              <a:buClr>
                <a:schemeClr val="dk1"/>
              </a:buClr>
              <a:buSzPct val="100000"/>
              <a:buNone/>
            </a:pPr>
            <a:r>
              <a:rPr lang="en-GB"/>
              <a:t>An important part of consumer culture is the availability  of  products and goods globally. </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Suggest examples of </a:t>
            </a:r>
            <a:r>
              <a:rPr lang="en-GB" b="1"/>
              <a:t>globalisation</a:t>
            </a:r>
            <a:r>
              <a:rPr lang="en-GB"/>
              <a:t> in action i.e. things that have become </a:t>
            </a:r>
            <a:r>
              <a:rPr lang="en-GB" b="1"/>
              <a:t>cross-cultural</a:t>
            </a:r>
            <a:r>
              <a:rPr lang="en-GB"/>
              <a:t>. Which technological developments have added to the process of </a:t>
            </a:r>
            <a:r>
              <a:rPr lang="en-GB" b="1"/>
              <a:t>globalisation</a:t>
            </a:r>
            <a:r>
              <a:rPr lang="en-GB"/>
              <a:t>? How does globalisation strengthen the consumer culture?</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Consider the positive and negative effects on individual cultures of such developments.</a:t>
            </a:r>
            <a:endParaRPr/>
          </a:p>
        </p:txBody>
      </p:sp>
      <p:pic>
        <p:nvPicPr>
          <p:cNvPr id="136" name="Google Shape;136;p9" descr="Here's What Coca-Cola Ads Look Like Around the World"/>
          <p:cNvPicPr preferRelativeResize="0"/>
          <p:nvPr/>
        </p:nvPicPr>
        <p:blipFill rotWithShape="1">
          <a:blip r:embed="rId3">
            <a:alphaModFix/>
          </a:blip>
          <a:srcRect/>
          <a:stretch/>
        </p:blipFill>
        <p:spPr>
          <a:xfrm>
            <a:off x="8101095" y="365125"/>
            <a:ext cx="3922644" cy="2941983"/>
          </a:xfrm>
          <a:prstGeom prst="rect">
            <a:avLst/>
          </a:prstGeom>
          <a:noFill/>
          <a:ln>
            <a:noFill/>
          </a:ln>
        </p:spPr>
      </p:pic>
      <p:pic>
        <p:nvPicPr>
          <p:cNvPr id="137" name="Google Shape;137;p9" descr="Retail Therapy: Women DO shop to make them feel happier, survey finds |  Express.co.uk"/>
          <p:cNvPicPr preferRelativeResize="0"/>
          <p:nvPr/>
        </p:nvPicPr>
        <p:blipFill rotWithShape="1">
          <a:blip r:embed="rId4">
            <a:alphaModFix/>
          </a:blip>
          <a:srcRect/>
          <a:stretch/>
        </p:blipFill>
        <p:spPr>
          <a:xfrm>
            <a:off x="7245626" y="3295599"/>
            <a:ext cx="4470124" cy="3197275"/>
          </a:xfrm>
          <a:prstGeom prst="rect">
            <a:avLst/>
          </a:prstGeom>
          <a:noFill/>
          <a:ln>
            <a:noFill/>
          </a:ln>
        </p:spPr>
      </p:pic>
      <p:sp>
        <p:nvSpPr>
          <p:cNvPr id="138" name="Google Shape;138;p9"/>
          <p:cNvSpPr txBox="1"/>
          <p:nvPr/>
        </p:nvSpPr>
        <p:spPr>
          <a:xfrm>
            <a:off x="5526157" y="213360"/>
            <a:ext cx="2729083" cy="1200329"/>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Research the following terms; consumption, globalisation and cross cultural.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Socialisation, culture and Identity</a:t>
            </a:r>
            <a:endParaRPr/>
          </a:p>
        </p:txBody>
      </p:sp>
      <p:sp>
        <p:nvSpPr>
          <p:cNvPr id="144" name="Google Shape;144;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GB" dirty="0"/>
              <a:t>Read the following </a:t>
            </a:r>
            <a:r>
              <a:rPr lang="en-GB" dirty="0" smtClean="0"/>
              <a:t>extract taken from an article by Halsey</a:t>
            </a:r>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GB" i="1" dirty="0"/>
              <a:t>Life in Britain can no longer be said to be uniquely British, a leading social scientist declares.</a:t>
            </a:r>
            <a:endParaRPr i="1" dirty="0"/>
          </a:p>
          <a:p>
            <a:pPr marL="0" lvl="0" indent="0" algn="l" rtl="0">
              <a:lnSpc>
                <a:spcPct val="90000"/>
              </a:lnSpc>
              <a:spcBef>
                <a:spcPts val="1000"/>
              </a:spcBef>
              <a:spcAft>
                <a:spcPts val="0"/>
              </a:spcAft>
              <a:buClr>
                <a:schemeClr val="dk1"/>
              </a:buClr>
              <a:buSzPct val="100000"/>
              <a:buNone/>
            </a:pPr>
            <a:r>
              <a:rPr lang="en-GB" i="1" dirty="0"/>
              <a:t>Growing international </a:t>
            </a:r>
            <a:r>
              <a:rPr lang="en-GB" b="1" i="1" dirty="0">
                <a:solidFill>
                  <a:srgbClr val="FF0000"/>
                </a:solidFill>
              </a:rPr>
              <a:t>homogeneity</a:t>
            </a:r>
            <a:r>
              <a:rPr lang="en-GB" i="1" dirty="0"/>
              <a:t> and the dominance of American culture mean that it is increasingly difficult to pinpoint Britishness, according to the sociologist </a:t>
            </a:r>
            <a:r>
              <a:rPr lang="en-GB" i="1" dirty="0" err="1"/>
              <a:t>A.H.Halsey</a:t>
            </a:r>
            <a:r>
              <a:rPr lang="en-GB" i="1" dirty="0"/>
              <a:t>. He suggests that Britain has lost the distinctiveness it had when he was a child, and that our lives are becoming Americanised to the point that life in Britain can no longer be said to be uniquely British.</a:t>
            </a:r>
            <a:r>
              <a:rPr lang="en-GB" dirty="0"/>
              <a:t> </a:t>
            </a:r>
            <a:r>
              <a:rPr lang="en-GB" b="1" i="1" dirty="0"/>
              <a:t>(Adapted from Brindle 2000)</a:t>
            </a:r>
            <a:endParaRPr dirty="0"/>
          </a:p>
        </p:txBody>
      </p:sp>
      <p:sp>
        <p:nvSpPr>
          <p:cNvPr id="2" name="TextBox 1"/>
          <p:cNvSpPr txBox="1"/>
          <p:nvPr/>
        </p:nvSpPr>
        <p:spPr>
          <a:xfrm>
            <a:off x="5427025" y="3407528"/>
            <a:ext cx="2149434" cy="369332"/>
          </a:xfrm>
          <a:prstGeom prst="rect">
            <a:avLst/>
          </a:prstGeom>
          <a:solidFill>
            <a:schemeClr val="accent2"/>
          </a:solidFill>
        </p:spPr>
        <p:txBody>
          <a:bodyPr wrap="square" rtlCol="0">
            <a:spAutoFit/>
          </a:bodyPr>
          <a:lstStyle/>
          <a:p>
            <a:r>
              <a:rPr lang="en-GB" sz="1800" dirty="0" smtClean="0"/>
              <a:t>Cultural sameness</a:t>
            </a:r>
            <a:endParaRPr lang="en-GB" sz="1800" dirty="0"/>
          </a:p>
        </p:txBody>
      </p:sp>
      <p:cxnSp>
        <p:nvCxnSpPr>
          <p:cNvPr id="4" name="Elbow Connector 3"/>
          <p:cNvCxnSpPr/>
          <p:nvPr/>
        </p:nvCxnSpPr>
        <p:spPr>
          <a:xfrm flipV="1">
            <a:off x="5058888" y="3592194"/>
            <a:ext cx="486889" cy="184666"/>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250371" y="266409"/>
            <a:ext cx="11174681" cy="10242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rgbClr val="FF0000"/>
                </a:solidFill>
              </a:rPr>
              <a:t>Socialisation, culture and Identity</a:t>
            </a:r>
            <a:endParaRPr dirty="0"/>
          </a:p>
        </p:txBody>
      </p:sp>
      <p:sp>
        <p:nvSpPr>
          <p:cNvPr id="150" name="Google Shape;150;p11"/>
          <p:cNvSpPr txBox="1">
            <a:spLocks noGrp="1"/>
          </p:cNvSpPr>
          <p:nvPr>
            <p:ph type="body" idx="1"/>
          </p:nvPr>
        </p:nvSpPr>
        <p:spPr>
          <a:xfrm>
            <a:off x="386937" y="1290697"/>
            <a:ext cx="10467109" cy="54782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GB" dirty="0" smtClean="0"/>
              <a:t>Why does Halsey claim Britain is experiencing cultural homogeneity? </a:t>
            </a:r>
          </a:p>
          <a:p>
            <a:pPr marL="514350" lvl="0" indent="-514350" algn="l" rtl="0">
              <a:lnSpc>
                <a:spcPct val="90000"/>
              </a:lnSpc>
              <a:spcBef>
                <a:spcPts val="0"/>
              </a:spcBef>
              <a:spcAft>
                <a:spcPts val="0"/>
              </a:spcAft>
              <a:buClr>
                <a:schemeClr val="dk1"/>
              </a:buClr>
              <a:buSzPts val="2800"/>
              <a:buFont typeface="Calibri"/>
              <a:buAutoNum type="arabicPeriod"/>
            </a:pPr>
            <a:r>
              <a:rPr lang="en-GB" dirty="0" smtClean="0"/>
              <a:t>Do </a:t>
            </a:r>
            <a:r>
              <a:rPr lang="en-GB" dirty="0"/>
              <a:t>you agree that our lives have become Americanised? </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lang="en-GB" dirty="0" smtClean="0"/>
          </a:p>
          <a:p>
            <a:pPr marL="0" lvl="0" indent="0" algn="l" rtl="0">
              <a:lnSpc>
                <a:spcPct val="90000"/>
              </a:lnSpc>
              <a:spcBef>
                <a:spcPts val="1000"/>
              </a:spcBef>
              <a:spcAft>
                <a:spcPts val="0"/>
              </a:spcAft>
              <a:buClr>
                <a:schemeClr val="dk1"/>
              </a:buClr>
              <a:buSzPts val="2800"/>
              <a:buNone/>
            </a:pPr>
            <a:r>
              <a:rPr lang="en-GB" dirty="0" smtClean="0"/>
              <a:t>Bigger </a:t>
            </a:r>
            <a:r>
              <a:rPr lang="en-GB" dirty="0"/>
              <a:t>picture: Consider why some may feel that this process has threatened cultural diversity.</a:t>
            </a:r>
            <a:endParaRPr dirty="0"/>
          </a:p>
        </p:txBody>
      </p:sp>
      <p:sp>
        <p:nvSpPr>
          <p:cNvPr id="151" name="Google Shape;151;p11"/>
          <p:cNvSpPr txBox="1"/>
          <p:nvPr/>
        </p:nvSpPr>
        <p:spPr>
          <a:xfrm>
            <a:off x="250371" y="2742931"/>
            <a:ext cx="10790135" cy="1384995"/>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3. Can you provide examples in modern society that supports the idea that our lives have become Americanised? How much of American culture is embedded in your own life?  Explain your answer</a:t>
            </a:r>
            <a:endParaRPr dirty="0"/>
          </a:p>
        </p:txBody>
      </p:sp>
      <p:pic>
        <p:nvPicPr>
          <p:cNvPr id="152" name="Google Shape;152;p11" descr="Here's What Coca-Cola Ads Look Like Around the World"/>
          <p:cNvPicPr preferRelativeResize="0"/>
          <p:nvPr/>
        </p:nvPicPr>
        <p:blipFill rotWithShape="1">
          <a:blip r:embed="rId3">
            <a:alphaModFix/>
          </a:blip>
          <a:srcRect/>
          <a:stretch/>
        </p:blipFill>
        <p:spPr>
          <a:xfrm>
            <a:off x="9280598" y="201665"/>
            <a:ext cx="2618477" cy="25412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3: Family</a:t>
            </a:r>
            <a:endParaRPr lang="en-GB" dirty="0"/>
          </a:p>
        </p:txBody>
      </p:sp>
    </p:spTree>
    <p:extLst>
      <p:ext uri="{BB962C8B-B14F-4D97-AF65-F5344CB8AC3E}">
        <p14:creationId xmlns:p14="http://schemas.microsoft.com/office/powerpoint/2010/main" val="694926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446567" y="391759"/>
            <a:ext cx="10907233" cy="4116446"/>
          </a:xfrm>
          <a:prstGeom prst="rect">
            <a:avLst/>
          </a:prstGeom>
          <a:solidFill>
            <a:srgbClr val="FFFF00"/>
          </a:solidFill>
          <a:ln>
            <a:noFill/>
          </a:ln>
        </p:spPr>
        <p:txBody>
          <a:bodyPr spcFirstLastPara="1" wrap="square" lIns="91425" tIns="45700" rIns="91425" bIns="45700" anchor="ctr" anchorCtr="0">
            <a:normAutofit/>
          </a:bodyPr>
          <a:lstStyle/>
          <a:p>
            <a:pPr lvl="0">
              <a:buClr>
                <a:srgbClr val="2F5496"/>
              </a:buClr>
              <a:buSzPts val="4400"/>
            </a:pPr>
            <a:r>
              <a:rPr lang="en-GB" b="1" dirty="0">
                <a:solidFill>
                  <a:srgbClr val="2F5496"/>
                </a:solidFill>
              </a:rPr>
              <a:t>Week </a:t>
            </a:r>
            <a:r>
              <a:rPr lang="en-GB" b="1" dirty="0">
                <a:solidFill>
                  <a:srgbClr val="2F5496"/>
                </a:solidFill>
              </a:rPr>
              <a:t>1</a:t>
            </a:r>
            <a:br>
              <a:rPr lang="en-GB" b="1" dirty="0">
                <a:solidFill>
                  <a:srgbClr val="2F5496"/>
                </a:solidFill>
              </a:rPr>
            </a:br>
            <a:r>
              <a:rPr lang="en-GB" b="1" dirty="0" smtClean="0">
                <a:solidFill>
                  <a:srgbClr val="2F5496"/>
                </a:solidFill>
              </a:rPr>
              <a:t>Google Form: https</a:t>
            </a:r>
            <a:r>
              <a:rPr lang="en-GB" b="1" dirty="0">
                <a:solidFill>
                  <a:srgbClr val="2F5496"/>
                </a:solidFill>
              </a:rPr>
              <a:t>://docs.google.com/forms/d/1Hhk_ukyit2Uy7kC5NZI6RJabAMyg83k4MfHzj2VIFG0/edit</a:t>
            </a:r>
            <a:endParaRPr b="1" dirty="0">
              <a:solidFill>
                <a:srgbClr val="2F549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Family: Research task: </a:t>
            </a:r>
            <a:r>
              <a:rPr lang="en-GB">
                <a:solidFill>
                  <a:srgbClr val="FF0000"/>
                </a:solidFill>
              </a:rPr>
              <a:t/>
            </a:r>
            <a:br>
              <a:rPr lang="en-GB">
                <a:solidFill>
                  <a:srgbClr val="FF0000"/>
                </a:solidFill>
              </a:rPr>
            </a:br>
            <a:endParaRPr>
              <a:solidFill>
                <a:srgbClr val="FF0000"/>
              </a:solidFill>
            </a:endParaRPr>
          </a:p>
        </p:txBody>
      </p:sp>
      <p:sp>
        <p:nvSpPr>
          <p:cNvPr id="158" name="Google Shape;158;p12"/>
          <p:cNvSpPr txBox="1">
            <a:spLocks noGrp="1"/>
          </p:cNvSpPr>
          <p:nvPr>
            <p:ph type="body" idx="1"/>
          </p:nvPr>
        </p:nvSpPr>
        <p:spPr>
          <a:xfrm>
            <a:off x="838200" y="1152939"/>
            <a:ext cx="10515600" cy="502402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GB" b="1"/>
              <a:t>Define the family type.</a:t>
            </a:r>
            <a:endParaRPr/>
          </a:p>
          <a:p>
            <a:pPr marL="228600" lvl="0" indent="-228600" algn="l" rtl="0">
              <a:lnSpc>
                <a:spcPct val="90000"/>
              </a:lnSpc>
              <a:spcBef>
                <a:spcPts val="1000"/>
              </a:spcBef>
              <a:spcAft>
                <a:spcPts val="0"/>
              </a:spcAft>
              <a:buClr>
                <a:schemeClr val="dk1"/>
              </a:buClr>
              <a:buSzPct val="100000"/>
              <a:buChar char="•"/>
            </a:pPr>
            <a:r>
              <a:rPr lang="en-GB" b="1"/>
              <a:t>Has the family type increased or decreased in contemporary society? Identify key trends (use the internet to find statistical data)</a:t>
            </a:r>
            <a:endParaRPr/>
          </a:p>
          <a:p>
            <a:pPr marL="228600" lvl="0" indent="-228600" algn="l" rtl="0">
              <a:lnSpc>
                <a:spcPct val="90000"/>
              </a:lnSpc>
              <a:spcBef>
                <a:spcPts val="1000"/>
              </a:spcBef>
              <a:spcAft>
                <a:spcPts val="0"/>
              </a:spcAft>
              <a:buClr>
                <a:schemeClr val="dk1"/>
              </a:buClr>
              <a:buSzPct val="100000"/>
              <a:buChar char="•"/>
            </a:pPr>
            <a:r>
              <a:rPr lang="en-GB" b="1"/>
              <a:t>Identify reasons for the increase or decrease. </a:t>
            </a:r>
            <a:endParaRPr/>
          </a:p>
          <a:p>
            <a:pPr marL="228600" lvl="0" indent="-228600" algn="l" rtl="0">
              <a:lnSpc>
                <a:spcPct val="90000"/>
              </a:lnSpc>
              <a:spcBef>
                <a:spcPts val="1000"/>
              </a:spcBef>
              <a:spcAft>
                <a:spcPts val="0"/>
              </a:spcAft>
              <a:buClr>
                <a:schemeClr val="dk1"/>
              </a:buClr>
              <a:buSzPct val="100000"/>
              <a:buChar char="•"/>
            </a:pPr>
            <a:r>
              <a:rPr lang="en-GB" b="1"/>
              <a:t>Create a fact sheet on each type of family.</a:t>
            </a:r>
            <a:endParaRPr/>
          </a:p>
          <a:p>
            <a:pPr marL="0" lvl="0" indent="0" algn="l" rtl="0">
              <a:lnSpc>
                <a:spcPct val="90000"/>
              </a:lnSpc>
              <a:spcBef>
                <a:spcPts val="1000"/>
              </a:spcBef>
              <a:spcAft>
                <a:spcPts val="0"/>
              </a:spcAft>
              <a:buClr>
                <a:schemeClr val="dk1"/>
              </a:buClr>
              <a:buSzPct val="100000"/>
              <a:buNone/>
            </a:pPr>
            <a:endParaRPr b="1"/>
          </a:p>
          <a:p>
            <a:pPr marL="514350" lvl="0" indent="-514350" algn="l" rtl="0">
              <a:lnSpc>
                <a:spcPct val="90000"/>
              </a:lnSpc>
              <a:spcBef>
                <a:spcPts val="1000"/>
              </a:spcBef>
              <a:spcAft>
                <a:spcPts val="0"/>
              </a:spcAft>
              <a:buClr>
                <a:schemeClr val="dk1"/>
              </a:buClr>
              <a:buSzPct val="100000"/>
              <a:buFont typeface="Calibri"/>
              <a:buAutoNum type="arabicPeriod"/>
            </a:pPr>
            <a:r>
              <a:rPr lang="en-GB"/>
              <a:t>Nuclear family</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Extended family</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Lone parent family</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Reconstituted family</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Same sex family</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Non family households</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Living alone</a:t>
            </a:r>
            <a:endParaRPr/>
          </a:p>
          <a:p>
            <a:pPr marL="514350" lvl="0" indent="-514350" algn="l" rtl="0">
              <a:lnSpc>
                <a:spcPct val="90000"/>
              </a:lnSpc>
              <a:spcBef>
                <a:spcPts val="1000"/>
              </a:spcBef>
              <a:spcAft>
                <a:spcPts val="0"/>
              </a:spcAft>
              <a:buClr>
                <a:schemeClr val="dk1"/>
              </a:buClr>
              <a:buSzPct val="100000"/>
              <a:buFont typeface="Calibri"/>
              <a:buAutoNum type="arabicPeriod"/>
            </a:pPr>
            <a:r>
              <a:rPr lang="en-GB"/>
              <a:t>Living apart together</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None/>
            </a:pPr>
            <a:endParaRPr/>
          </a:p>
          <a:p>
            <a:pPr marL="228600" lvl="0" indent="-90804" algn="l" rtl="0">
              <a:lnSpc>
                <a:spcPct val="90000"/>
              </a:lnSpc>
              <a:spcBef>
                <a:spcPts val="1000"/>
              </a:spcBef>
              <a:spcAft>
                <a:spcPts val="0"/>
              </a:spcAft>
              <a:buClr>
                <a:schemeClr val="dk1"/>
              </a:buClr>
              <a:buSzPct val="100000"/>
              <a:buNone/>
            </a:pPr>
            <a:endParaRPr/>
          </a:p>
        </p:txBody>
      </p:sp>
      <p:sp>
        <p:nvSpPr>
          <p:cNvPr id="159" name="Google Shape;159;p12"/>
          <p:cNvSpPr txBox="1"/>
          <p:nvPr/>
        </p:nvSpPr>
        <p:spPr>
          <a:xfrm>
            <a:off x="6400799" y="3429001"/>
            <a:ext cx="5146993" cy="1477287"/>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Watch the clip</a:t>
            </a:r>
            <a:endParaRPr dirty="0"/>
          </a:p>
          <a:p>
            <a:pPr marL="0" marR="0" lvl="0" indent="0" algn="l" rtl="0">
              <a:spcBef>
                <a:spcPts val="0"/>
              </a:spcBef>
              <a:spcAft>
                <a:spcPts val="0"/>
              </a:spcAft>
              <a:buNone/>
            </a:pPr>
            <a:r>
              <a:rPr lang="en-GB" sz="1800" b="1" u="sng" dirty="0">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https://www.youtube.com/watch?v=VRwKlvcWE3E</a:t>
            </a:r>
            <a:r>
              <a:rPr lang="en-GB" sz="18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What are the findings from the clip.</a:t>
            </a:r>
            <a:endParaRPr dirty="0"/>
          </a:p>
          <a:p>
            <a:pPr marL="0" marR="0" lvl="0" indent="0" algn="l" rtl="0">
              <a:spcBef>
                <a:spcPts val="0"/>
              </a:spcBef>
              <a:spcAft>
                <a:spcPts val="0"/>
              </a:spcAft>
              <a:buNone/>
            </a:pPr>
            <a:r>
              <a:rPr lang="en-GB" sz="1800" b="1" dirty="0">
                <a:solidFill>
                  <a:schemeClr val="dk1"/>
                </a:solidFill>
                <a:latin typeface="Calibri"/>
                <a:ea typeface="Calibri"/>
                <a:cs typeface="Calibri"/>
                <a:sym typeface="Calibri"/>
              </a:rPr>
              <a:t>Explain how the findings challenge traditional gender roles within the family.</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Family: Research task:</a:t>
            </a:r>
            <a:endParaRPr/>
          </a:p>
        </p:txBody>
      </p:sp>
      <p:sp>
        <p:nvSpPr>
          <p:cNvPr id="165" name="Google Shape;16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GB"/>
              <a:t>Watch the following clips; </a:t>
            </a:r>
            <a:r>
              <a:rPr lang="en-GB" b="1"/>
              <a:t>The British Family </a:t>
            </a:r>
            <a:r>
              <a:rPr lang="en-GB" u="sng">
                <a:solidFill>
                  <a:schemeClr val="hlink"/>
                </a:solidFill>
                <a:hlinkClick r:id="rId3"/>
              </a:rPr>
              <a:t>https://www.youtube.com/watch?v=fI40wizRNc4</a:t>
            </a:r>
            <a:r>
              <a:rPr lang="en-GB"/>
              <a:t>   (Part 1)</a:t>
            </a:r>
            <a:endParaRPr/>
          </a:p>
          <a:p>
            <a:pPr marL="228600" lvl="0" indent="-228600" algn="l" rtl="0">
              <a:lnSpc>
                <a:spcPct val="90000"/>
              </a:lnSpc>
              <a:spcBef>
                <a:spcPts val="1000"/>
              </a:spcBef>
              <a:spcAft>
                <a:spcPts val="0"/>
              </a:spcAft>
              <a:buClr>
                <a:schemeClr val="dk1"/>
              </a:buClr>
              <a:buSzPct val="100000"/>
              <a:buChar char="•"/>
            </a:pPr>
            <a:r>
              <a:rPr lang="en-GB" u="sng">
                <a:solidFill>
                  <a:schemeClr val="hlink"/>
                </a:solidFill>
                <a:hlinkClick r:id="rId4"/>
              </a:rPr>
              <a:t>https://www.youtube.com/watch?v=X0nOz1WFyJE</a:t>
            </a:r>
            <a:r>
              <a:rPr lang="en-GB"/>
              <a:t>  (Part 2)</a:t>
            </a:r>
            <a:endParaRPr/>
          </a:p>
          <a:p>
            <a:pPr marL="228600" lvl="0" indent="-228600" algn="l" rtl="0">
              <a:lnSpc>
                <a:spcPct val="90000"/>
              </a:lnSpc>
              <a:spcBef>
                <a:spcPts val="1000"/>
              </a:spcBef>
              <a:spcAft>
                <a:spcPts val="0"/>
              </a:spcAft>
              <a:buClr>
                <a:schemeClr val="dk1"/>
              </a:buClr>
              <a:buSzPct val="100000"/>
              <a:buChar char="•"/>
            </a:pPr>
            <a:r>
              <a:rPr lang="en-GB" u="sng">
                <a:solidFill>
                  <a:schemeClr val="hlink"/>
                </a:solidFill>
                <a:hlinkClick r:id="rId5"/>
              </a:rPr>
              <a:t>https://www.youtube.com/watch?v=atykiYfMzjI</a:t>
            </a:r>
            <a:r>
              <a:rPr lang="en-GB"/>
              <a:t>  (Part 3)</a:t>
            </a:r>
            <a:endParaRPr/>
          </a:p>
          <a:p>
            <a:pPr marL="228600" lvl="0" indent="-228600" algn="l" rtl="0">
              <a:lnSpc>
                <a:spcPct val="90000"/>
              </a:lnSpc>
              <a:spcBef>
                <a:spcPts val="1000"/>
              </a:spcBef>
              <a:spcAft>
                <a:spcPts val="0"/>
              </a:spcAft>
              <a:buClr>
                <a:schemeClr val="dk1"/>
              </a:buClr>
              <a:buSzPct val="100000"/>
              <a:buChar char="•"/>
            </a:pPr>
            <a:r>
              <a:rPr lang="en-GB" u="sng">
                <a:solidFill>
                  <a:schemeClr val="hlink"/>
                </a:solidFill>
                <a:hlinkClick r:id="rId6"/>
              </a:rPr>
              <a:t>https://www.youtube.com/watch?v=nQt8Z_Y-6OI</a:t>
            </a:r>
            <a:r>
              <a:rPr lang="en-GB"/>
              <a:t>  (Part 4)</a:t>
            </a:r>
            <a:endParaRPr/>
          </a:p>
          <a:p>
            <a:pPr marL="228600" lvl="0" indent="-64135"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GB"/>
              <a:t>Explain how the role of children, parents and the elderly have changed in the family.</a:t>
            </a:r>
            <a:endParaRPr/>
          </a:p>
          <a:p>
            <a:pPr marL="0" lvl="0" indent="0" algn="l" rtl="0">
              <a:lnSpc>
                <a:spcPct val="90000"/>
              </a:lnSpc>
              <a:spcBef>
                <a:spcPts val="1000"/>
              </a:spcBef>
              <a:spcAft>
                <a:spcPts val="0"/>
              </a:spcAft>
              <a:buClr>
                <a:schemeClr val="dk1"/>
              </a:buClr>
              <a:buSzPct val="100000"/>
              <a:buNone/>
            </a:pPr>
            <a:r>
              <a:rPr lang="en-GB"/>
              <a:t>Discuss the following question in light of evidence found: Is the family a happy place for everyone? Refer to the video clips to support your points.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574158" y="365125"/>
            <a:ext cx="10779642" cy="2569461"/>
          </a:xfrm>
          <a:prstGeom prst="rect">
            <a:avLst/>
          </a:prstGeom>
          <a:solidFill>
            <a:srgbClr val="FFFF00"/>
          </a:solidFill>
          <a:ln>
            <a:noFill/>
          </a:ln>
        </p:spPr>
        <p:txBody>
          <a:bodyPr spcFirstLastPara="1" wrap="square" lIns="91425" tIns="45700" rIns="91425" bIns="45700" anchor="ctr" anchorCtr="0">
            <a:normAutofit fontScale="90000"/>
          </a:bodyPr>
          <a:lstStyle/>
          <a:p>
            <a:pPr lvl="0">
              <a:buClr>
                <a:srgbClr val="2F5496"/>
              </a:buClr>
              <a:buSzPts val="4400"/>
            </a:pPr>
            <a:r>
              <a:rPr lang="en-GB" b="1" dirty="0">
                <a:solidFill>
                  <a:srgbClr val="2F5496"/>
                </a:solidFill>
              </a:rPr>
              <a:t>Week </a:t>
            </a:r>
            <a:r>
              <a:rPr lang="en-GB" b="1" dirty="0" smtClean="0">
                <a:solidFill>
                  <a:srgbClr val="2F5496"/>
                </a:solidFill>
              </a:rPr>
              <a:t>2</a:t>
            </a:r>
            <a:br>
              <a:rPr lang="en-GB" b="1" dirty="0" smtClean="0">
                <a:solidFill>
                  <a:srgbClr val="2F5496"/>
                </a:solidFill>
              </a:rPr>
            </a:br>
            <a:r>
              <a:rPr lang="en-GB" b="1" dirty="0">
                <a:solidFill>
                  <a:srgbClr val="2F5496"/>
                </a:solidFill>
              </a:rPr>
              <a:t>Google form: https://docs.google.com/forms/d/16lDNGY6A5crmludfYuf8EOncjUiZtfoZefR_ZcQkCAc/edit</a:t>
            </a:r>
            <a:endParaRPr dirty="0">
              <a:solidFill>
                <a:srgbClr val="2F549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1 Social Inequality </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9922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txBox="1">
            <a:spLocks noGrp="1"/>
          </p:cNvSpPr>
          <p:nvPr>
            <p:ph type="title"/>
          </p:nvPr>
        </p:nvSpPr>
        <p:spPr>
          <a:xfrm>
            <a:off x="74720" y="12395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rgbClr val="FF0000"/>
                </a:solidFill>
              </a:rPr>
              <a:t>Social Inequality </a:t>
            </a:r>
            <a:r>
              <a:rPr lang="en-GB" b="1" dirty="0" smtClean="0">
                <a:solidFill>
                  <a:srgbClr val="FF0000"/>
                </a:solidFill>
              </a:rPr>
              <a:t>and Gender</a:t>
            </a:r>
            <a:r>
              <a:rPr lang="en-GB" dirty="0"/>
              <a:t/>
            </a:r>
            <a:br>
              <a:rPr lang="en-GB" dirty="0"/>
            </a:br>
            <a:endParaRPr dirty="0"/>
          </a:p>
        </p:txBody>
      </p:sp>
      <p:sp>
        <p:nvSpPr>
          <p:cNvPr id="176" name="Google Shape;176;p15"/>
          <p:cNvSpPr txBox="1">
            <a:spLocks noGrp="1"/>
          </p:cNvSpPr>
          <p:nvPr>
            <p:ph type="body" idx="1"/>
          </p:nvPr>
        </p:nvSpPr>
        <p:spPr>
          <a:xfrm>
            <a:off x="642187" y="860564"/>
            <a:ext cx="10515600" cy="48942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u="sng"/>
              <a:t>What is the relationship between gender and </a:t>
            </a:r>
            <a:endParaRPr/>
          </a:p>
          <a:p>
            <a:pPr marL="0" lvl="0" indent="0" algn="l" rtl="0">
              <a:lnSpc>
                <a:spcPct val="90000"/>
              </a:lnSpc>
              <a:spcBef>
                <a:spcPts val="1000"/>
              </a:spcBef>
              <a:spcAft>
                <a:spcPts val="0"/>
              </a:spcAft>
              <a:buClr>
                <a:schemeClr val="dk1"/>
              </a:buClr>
              <a:buSzPts val="2800"/>
              <a:buNone/>
            </a:pPr>
            <a:r>
              <a:rPr lang="en-GB" b="1" u="sng"/>
              <a:t>inequality?</a:t>
            </a:r>
            <a:endParaRPr/>
          </a:p>
          <a:p>
            <a:pPr marL="0" lvl="0" indent="0" algn="l" rtl="0">
              <a:lnSpc>
                <a:spcPct val="90000"/>
              </a:lnSpc>
              <a:spcBef>
                <a:spcPts val="1000"/>
              </a:spcBef>
              <a:spcAft>
                <a:spcPts val="0"/>
              </a:spcAft>
              <a:buClr>
                <a:schemeClr val="dk1"/>
              </a:buClr>
              <a:buSzPts val="2800"/>
              <a:buNone/>
            </a:pPr>
            <a:endParaRPr b="1" u="sng"/>
          </a:p>
          <a:p>
            <a:pPr marL="0" lvl="0" indent="0" algn="l" rtl="0">
              <a:lnSpc>
                <a:spcPct val="90000"/>
              </a:lnSpc>
              <a:spcBef>
                <a:spcPts val="1000"/>
              </a:spcBef>
              <a:spcAft>
                <a:spcPts val="0"/>
              </a:spcAft>
              <a:buClr>
                <a:schemeClr val="dk1"/>
              </a:buClr>
              <a:buSzPts val="2800"/>
              <a:buNone/>
            </a:pPr>
            <a:endParaRPr/>
          </a:p>
        </p:txBody>
      </p:sp>
      <p:pic>
        <p:nvPicPr>
          <p:cNvPr id="177" name="Google Shape;177;p15"/>
          <p:cNvPicPr preferRelativeResize="0"/>
          <p:nvPr/>
        </p:nvPicPr>
        <p:blipFill rotWithShape="1">
          <a:blip r:embed="rId3">
            <a:alphaModFix/>
          </a:blip>
          <a:srcRect t="46611"/>
          <a:stretch/>
        </p:blipFill>
        <p:spPr>
          <a:xfrm>
            <a:off x="535309" y="2186127"/>
            <a:ext cx="7254904" cy="3568700"/>
          </a:xfrm>
          <a:prstGeom prst="rect">
            <a:avLst/>
          </a:prstGeom>
          <a:noFill/>
          <a:ln>
            <a:noFill/>
          </a:ln>
        </p:spPr>
      </p:pic>
      <p:sp>
        <p:nvSpPr>
          <p:cNvPr id="178" name="Google Shape;178;p15"/>
          <p:cNvSpPr txBox="1"/>
          <p:nvPr/>
        </p:nvSpPr>
        <p:spPr>
          <a:xfrm>
            <a:off x="8357680" y="483879"/>
            <a:ext cx="3117273" cy="600160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mj-lt"/>
              <a:buAutoNum type="arabicPeriod"/>
            </a:pPr>
            <a:r>
              <a:rPr lang="en-GB" sz="2400" dirty="0">
                <a:solidFill>
                  <a:schemeClr val="dk1"/>
                </a:solidFill>
                <a:latin typeface="Calibri"/>
                <a:ea typeface="Calibri"/>
                <a:cs typeface="Calibri"/>
                <a:sym typeface="Calibri"/>
              </a:rPr>
              <a:t>U</a:t>
            </a:r>
            <a:r>
              <a:rPr lang="en-GB" sz="2400" dirty="0" smtClean="0">
                <a:solidFill>
                  <a:schemeClr val="dk1"/>
                </a:solidFill>
                <a:latin typeface="Calibri"/>
                <a:ea typeface="Calibri"/>
                <a:cs typeface="Calibri"/>
                <a:sym typeface="Calibri"/>
              </a:rPr>
              <a:t>se </a:t>
            </a:r>
            <a:r>
              <a:rPr lang="en-GB" sz="2400" dirty="0">
                <a:solidFill>
                  <a:schemeClr val="dk1"/>
                </a:solidFill>
                <a:latin typeface="Calibri"/>
                <a:ea typeface="Calibri"/>
                <a:cs typeface="Calibri"/>
                <a:sym typeface="Calibri"/>
              </a:rPr>
              <a:t>the internet to find evidence </a:t>
            </a:r>
            <a:r>
              <a:rPr lang="en-GB" sz="2400" dirty="0" smtClean="0">
                <a:solidFill>
                  <a:schemeClr val="dk1"/>
                </a:solidFill>
                <a:latin typeface="Calibri"/>
                <a:ea typeface="Calibri"/>
                <a:cs typeface="Calibri"/>
                <a:sym typeface="Calibri"/>
              </a:rPr>
              <a:t>of how men and women may experience disadvantage in each area of life</a:t>
            </a:r>
            <a:endParaRPr dirty="0"/>
          </a:p>
          <a:p>
            <a:pPr marL="457200" marR="0" lvl="0" indent="-457200" algn="l" rtl="0">
              <a:spcBef>
                <a:spcPts val="0"/>
              </a:spcBef>
              <a:spcAft>
                <a:spcPts val="0"/>
              </a:spcAft>
              <a:buFont typeface="+mj-lt"/>
              <a:buAutoNum type="arabicPeriod"/>
            </a:pP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Font typeface="+mj-lt"/>
              <a:buAutoNum type="arabicPeriod"/>
            </a:pPr>
            <a:r>
              <a:rPr lang="en-GB" sz="2400" dirty="0">
                <a:solidFill>
                  <a:schemeClr val="dk1"/>
                </a:solidFill>
                <a:latin typeface="Calibri"/>
                <a:ea typeface="Calibri"/>
                <a:cs typeface="Calibri"/>
                <a:sym typeface="Calibri"/>
              </a:rPr>
              <a:t>You can include sociologists, trends, real life stories and articles.</a:t>
            </a:r>
            <a:endParaRPr dirty="0"/>
          </a:p>
          <a:p>
            <a:pPr marL="457200" marR="0" lvl="0" indent="-457200" algn="l" rtl="0">
              <a:spcBef>
                <a:spcPts val="0"/>
              </a:spcBef>
              <a:spcAft>
                <a:spcPts val="0"/>
              </a:spcAft>
              <a:buFont typeface="+mj-lt"/>
              <a:buAutoNum type="arabicPeriod"/>
            </a:pPr>
            <a:endParaRPr sz="2400" dirty="0">
              <a:solidFill>
                <a:schemeClr val="dk1"/>
              </a:solidFill>
              <a:latin typeface="Calibri"/>
              <a:ea typeface="Calibri"/>
              <a:cs typeface="Calibri"/>
              <a:sym typeface="Calibri"/>
            </a:endParaRPr>
          </a:p>
          <a:p>
            <a:pPr marL="457200" marR="0" lvl="0" indent="-457200" algn="l" rtl="0">
              <a:spcBef>
                <a:spcPts val="0"/>
              </a:spcBef>
              <a:spcAft>
                <a:spcPts val="0"/>
              </a:spcAft>
              <a:buFont typeface="+mj-lt"/>
              <a:buAutoNum type="arabicPeriod"/>
            </a:pPr>
            <a:r>
              <a:rPr lang="en-GB" sz="2400" dirty="0">
                <a:solidFill>
                  <a:schemeClr val="dk1"/>
                </a:solidFill>
                <a:latin typeface="Calibri"/>
                <a:ea typeface="Calibri"/>
                <a:cs typeface="Calibri"/>
                <a:sym typeface="Calibri"/>
              </a:rPr>
              <a:t>You can type your evidence on a word document.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txBox="1">
            <a:spLocks noGrp="1"/>
          </p:cNvSpPr>
          <p:nvPr>
            <p:ph type="title"/>
          </p:nvPr>
        </p:nvSpPr>
        <p:spPr>
          <a:xfrm>
            <a:off x="208808" y="1993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dirty="0" smtClean="0">
                <a:solidFill>
                  <a:srgbClr val="FF0000"/>
                </a:solidFill>
              </a:rPr>
              <a:t>Research Task: </a:t>
            </a:r>
            <a:r>
              <a:rPr lang="en-GB" dirty="0"/>
              <a:t>What measures have been taken to tackle inequality?</a:t>
            </a:r>
            <a:endParaRPr dirty="0"/>
          </a:p>
        </p:txBody>
      </p:sp>
      <p:sp>
        <p:nvSpPr>
          <p:cNvPr id="184" name="Google Shape;184;p16"/>
          <p:cNvSpPr txBox="1">
            <a:spLocks noGrp="1"/>
          </p:cNvSpPr>
          <p:nvPr>
            <p:ph type="body" idx="1"/>
          </p:nvPr>
        </p:nvSpPr>
        <p:spPr>
          <a:xfrm>
            <a:off x="307768" y="1883088"/>
            <a:ext cx="2736273" cy="446829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dirty="0"/>
              <a:t>H</a:t>
            </a:r>
            <a:r>
              <a:rPr lang="en-GB" dirty="0" smtClean="0"/>
              <a:t>ave </a:t>
            </a:r>
            <a:r>
              <a:rPr lang="en-GB" dirty="0"/>
              <a:t>these measures worked? If so how effective have they been? If not, why not</a:t>
            </a:r>
            <a:r>
              <a:rPr lang="en-GB" dirty="0" smtClean="0"/>
              <a:t>?</a:t>
            </a:r>
          </a:p>
          <a:p>
            <a:pPr marL="0" lvl="0" indent="0" algn="l" rtl="0">
              <a:lnSpc>
                <a:spcPct val="90000"/>
              </a:lnSpc>
              <a:spcBef>
                <a:spcPts val="0"/>
              </a:spcBef>
              <a:spcAft>
                <a:spcPts val="0"/>
              </a:spcAft>
              <a:buClr>
                <a:schemeClr val="dk1"/>
              </a:buClr>
              <a:buSzPts val="2800"/>
              <a:buNone/>
            </a:pPr>
            <a:endParaRPr lang="en-GB" dirty="0"/>
          </a:p>
          <a:p>
            <a:pPr marL="0" lvl="0" indent="0" algn="l" rtl="0">
              <a:lnSpc>
                <a:spcPct val="90000"/>
              </a:lnSpc>
              <a:spcBef>
                <a:spcPts val="0"/>
              </a:spcBef>
              <a:spcAft>
                <a:spcPts val="0"/>
              </a:spcAft>
              <a:buClr>
                <a:schemeClr val="dk1"/>
              </a:buClr>
              <a:buSzPts val="2800"/>
              <a:buNone/>
            </a:pPr>
            <a:r>
              <a:rPr lang="en-GB" dirty="0" smtClean="0"/>
              <a:t>Which gender has poorer life chances and why?</a:t>
            </a:r>
            <a:endParaRPr dirty="0"/>
          </a:p>
        </p:txBody>
      </p:sp>
      <p:pic>
        <p:nvPicPr>
          <p:cNvPr id="185" name="Google Shape;185;p16" descr="Employer secrecy around staff pay is fuelling gender pay gap, says expert | Gender  pay gap | The Guardian"/>
          <p:cNvPicPr preferRelativeResize="0"/>
          <p:nvPr/>
        </p:nvPicPr>
        <p:blipFill rotWithShape="1">
          <a:blip r:embed="rId3">
            <a:alphaModFix/>
          </a:blip>
          <a:srcRect/>
          <a:stretch/>
        </p:blipFill>
        <p:spPr>
          <a:xfrm>
            <a:off x="8473389" y="2954891"/>
            <a:ext cx="3518452" cy="3518452"/>
          </a:xfrm>
          <a:prstGeom prst="rect">
            <a:avLst/>
          </a:prstGeom>
          <a:noFill/>
          <a:ln>
            <a:solidFill>
              <a:schemeClr val="accent1"/>
            </a:solidFill>
          </a:ln>
        </p:spPr>
      </p:pic>
      <p:pic>
        <p:nvPicPr>
          <p:cNvPr id="2" name="Picture 1"/>
          <p:cNvPicPr>
            <a:picLocks noChangeAspect="1"/>
          </p:cNvPicPr>
          <p:nvPr/>
        </p:nvPicPr>
        <p:blipFill rotWithShape="1">
          <a:blip r:embed="rId4"/>
          <a:srcRect l="18547" t="21054" r="31380" b="12619"/>
          <a:stretch/>
        </p:blipFill>
        <p:spPr>
          <a:xfrm>
            <a:off x="3384467" y="1524916"/>
            <a:ext cx="4892634" cy="5184643"/>
          </a:xfrm>
          <a:prstGeom prst="rect">
            <a:avLst/>
          </a:prstGeom>
          <a:ln>
            <a:solidFill>
              <a:schemeClr val="accent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dirty="0">
                <a:solidFill>
                  <a:srgbClr val="FF0000"/>
                </a:solidFill>
              </a:rPr>
              <a:t>Social </a:t>
            </a:r>
            <a:r>
              <a:rPr lang="en-GB" b="1" dirty="0" smtClean="0">
                <a:solidFill>
                  <a:srgbClr val="FF0000"/>
                </a:solidFill>
              </a:rPr>
              <a:t>Inequality and Class</a:t>
            </a:r>
            <a:endParaRPr dirty="0"/>
          </a:p>
        </p:txBody>
      </p:sp>
      <p:sp>
        <p:nvSpPr>
          <p:cNvPr id="191" name="Google Shape;19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GB" b="1" u="sng"/>
              <a:t>What is the relationship between class and </a:t>
            </a:r>
            <a:endParaRPr/>
          </a:p>
          <a:p>
            <a:pPr marL="0" lvl="0" indent="0" algn="l" rtl="0">
              <a:lnSpc>
                <a:spcPct val="90000"/>
              </a:lnSpc>
              <a:spcBef>
                <a:spcPts val="1000"/>
              </a:spcBef>
              <a:spcAft>
                <a:spcPts val="0"/>
              </a:spcAft>
              <a:buClr>
                <a:schemeClr val="dk1"/>
              </a:buClr>
              <a:buSzPct val="100000"/>
              <a:buNone/>
            </a:pPr>
            <a:r>
              <a:rPr lang="en-GB" b="1" u="sng"/>
              <a:t>inequality?</a:t>
            </a:r>
            <a:endParaRPr/>
          </a:p>
          <a:p>
            <a:pPr marL="0" lvl="0" indent="0" algn="l" rtl="0">
              <a:lnSpc>
                <a:spcPct val="90000"/>
              </a:lnSpc>
              <a:spcBef>
                <a:spcPts val="1000"/>
              </a:spcBef>
              <a:spcAft>
                <a:spcPts val="0"/>
              </a:spcAft>
              <a:buClr>
                <a:schemeClr val="dk1"/>
              </a:buClr>
              <a:buSzPct val="100000"/>
              <a:buNone/>
            </a:pPr>
            <a:endParaRPr b="1" u="sng"/>
          </a:p>
          <a:p>
            <a:pPr marL="0" lvl="0" indent="0" algn="l" rtl="0">
              <a:lnSpc>
                <a:spcPct val="90000"/>
              </a:lnSpc>
              <a:spcBef>
                <a:spcPts val="1000"/>
              </a:spcBef>
              <a:spcAft>
                <a:spcPts val="0"/>
              </a:spcAft>
              <a:buClr>
                <a:schemeClr val="dk1"/>
              </a:buClr>
              <a:buSzPct val="100000"/>
              <a:buNone/>
            </a:pPr>
            <a:r>
              <a:rPr lang="en-GB" b="1" i="1"/>
              <a:t>Poor Kids: Life on the breadline</a:t>
            </a:r>
            <a:endParaRPr/>
          </a:p>
          <a:p>
            <a:pPr marL="0" lvl="0" indent="0" algn="l" rtl="0">
              <a:lnSpc>
                <a:spcPct val="90000"/>
              </a:lnSpc>
              <a:spcBef>
                <a:spcPts val="1000"/>
              </a:spcBef>
              <a:spcAft>
                <a:spcPts val="0"/>
              </a:spcAft>
              <a:buClr>
                <a:schemeClr val="dk1"/>
              </a:buClr>
              <a:buSzPct val="100000"/>
              <a:buNone/>
            </a:pPr>
            <a:r>
              <a:rPr lang="en-GB"/>
              <a:t>Watch the clip below;</a:t>
            </a:r>
            <a:endParaRPr/>
          </a:p>
          <a:p>
            <a:pPr marL="0" lvl="0" indent="0" algn="l" rtl="0">
              <a:lnSpc>
                <a:spcPct val="90000"/>
              </a:lnSpc>
              <a:spcBef>
                <a:spcPts val="1000"/>
              </a:spcBef>
              <a:spcAft>
                <a:spcPts val="0"/>
              </a:spcAft>
              <a:buClr>
                <a:schemeClr val="dk1"/>
              </a:buClr>
              <a:buSzPct val="100000"/>
              <a:buNone/>
            </a:pPr>
            <a:r>
              <a:rPr lang="en-GB" u="sng">
                <a:solidFill>
                  <a:schemeClr val="hlink"/>
                </a:solidFill>
                <a:hlinkClick r:id="rId3"/>
              </a:rPr>
              <a:t>https://www.youtube.com/watch?v=i9aSp9bFmMg</a:t>
            </a:r>
            <a:r>
              <a:rPr lang="en-GB" u="sng"/>
              <a:t>  </a:t>
            </a:r>
            <a:endParaRPr/>
          </a:p>
          <a:p>
            <a:pPr marL="0" lvl="0" indent="0" algn="l" rtl="0">
              <a:lnSpc>
                <a:spcPct val="90000"/>
              </a:lnSpc>
              <a:spcBef>
                <a:spcPts val="1000"/>
              </a:spcBef>
              <a:spcAft>
                <a:spcPts val="0"/>
              </a:spcAft>
              <a:buClr>
                <a:schemeClr val="dk1"/>
              </a:buClr>
              <a:buSzPct val="100000"/>
              <a:buNone/>
            </a:pPr>
            <a:endParaRPr u="sng"/>
          </a:p>
          <a:p>
            <a:pPr marL="0" lvl="0" indent="0" algn="l" rtl="0">
              <a:lnSpc>
                <a:spcPct val="90000"/>
              </a:lnSpc>
              <a:spcBef>
                <a:spcPts val="1000"/>
              </a:spcBef>
              <a:spcAft>
                <a:spcPts val="0"/>
              </a:spcAft>
              <a:buClr>
                <a:schemeClr val="dk1"/>
              </a:buClr>
              <a:buSzPct val="100000"/>
              <a:buNone/>
            </a:pPr>
            <a:r>
              <a:rPr lang="en-GB" b="1"/>
              <a:t>Using this clip, analyse how  an individual’s social class may be a factor in creating inequalities? Discuss in detail and use examples from the clip to support your answer.</a:t>
            </a:r>
            <a:endParaRPr/>
          </a:p>
          <a:p>
            <a:pPr marL="0" lvl="0" indent="0" algn="l" rtl="0">
              <a:lnSpc>
                <a:spcPct val="90000"/>
              </a:lnSpc>
              <a:spcBef>
                <a:spcPts val="1000"/>
              </a:spcBef>
              <a:spcAft>
                <a:spcPts val="0"/>
              </a:spcAft>
              <a:buClr>
                <a:schemeClr val="dk1"/>
              </a:buClr>
              <a:buSzPct val="100000"/>
              <a:buNone/>
            </a:pPr>
            <a:endParaRPr/>
          </a:p>
        </p:txBody>
      </p:sp>
      <p:sp>
        <p:nvSpPr>
          <p:cNvPr id="192" name="Google Shape;192;p17"/>
          <p:cNvSpPr txBox="1"/>
          <p:nvPr/>
        </p:nvSpPr>
        <p:spPr>
          <a:xfrm>
            <a:off x="7285181" y="1511416"/>
            <a:ext cx="4498166" cy="1754326"/>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Challenge task: Using the internet find out Marxist view on social class.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Explain how Marxist will view social inequalities.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a:t>
            </a:r>
            <a:r>
              <a:rPr lang="en-GB" dirty="0" smtClean="0"/>
              <a:t>2 </a:t>
            </a:r>
            <a:r>
              <a:rPr lang="en-GB" dirty="0" smtClean="0"/>
              <a:t>Education</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232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Education</a:t>
            </a:r>
            <a:endParaRPr/>
          </a:p>
        </p:txBody>
      </p:sp>
      <p:sp>
        <p:nvSpPr>
          <p:cNvPr id="208" name="Google Shape;208;p19"/>
          <p:cNvSpPr txBox="1">
            <a:spLocks noGrp="1"/>
          </p:cNvSpPr>
          <p:nvPr>
            <p:ph type="body" idx="1"/>
          </p:nvPr>
        </p:nvSpPr>
        <p:spPr>
          <a:xfrm>
            <a:off x="838200" y="1409700"/>
            <a:ext cx="10515600" cy="47672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u="sng"/>
              <a:t>What is the relationship between ethnicity and educational achievement?</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209" name="Google Shape;209;p19"/>
          <p:cNvPicPr preferRelativeResize="0"/>
          <p:nvPr/>
        </p:nvPicPr>
        <p:blipFill rotWithShape="1">
          <a:blip r:embed="rId3">
            <a:alphaModFix/>
          </a:blip>
          <a:srcRect/>
          <a:stretch/>
        </p:blipFill>
        <p:spPr>
          <a:xfrm>
            <a:off x="1282147" y="2474843"/>
            <a:ext cx="6208947" cy="3916432"/>
          </a:xfrm>
          <a:prstGeom prst="rect">
            <a:avLst/>
          </a:prstGeom>
          <a:noFill/>
          <a:ln>
            <a:noFill/>
          </a:ln>
        </p:spPr>
      </p:pic>
      <p:sp>
        <p:nvSpPr>
          <p:cNvPr id="210" name="Google Shape;210;p19"/>
          <p:cNvSpPr/>
          <p:nvPr/>
        </p:nvSpPr>
        <p:spPr>
          <a:xfrm>
            <a:off x="7721600" y="2379909"/>
            <a:ext cx="4318000" cy="71070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b="1">
                <a:solidFill>
                  <a:schemeClr val="dk1"/>
                </a:solidFill>
                <a:latin typeface="Calibri"/>
                <a:ea typeface="Calibri"/>
                <a:cs typeface="Calibri"/>
                <a:sym typeface="Calibri"/>
              </a:rPr>
              <a:t>What do the statistics show in regard to exam success and ethnicity? </a:t>
            </a:r>
            <a:endParaRPr sz="1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0"/>
          <p:cNvSpPr txBox="1">
            <a:spLocks noGrp="1"/>
          </p:cNvSpPr>
          <p:nvPr>
            <p:ph type="title"/>
          </p:nvPr>
        </p:nvSpPr>
        <p:spPr>
          <a:xfrm>
            <a:off x="208066" y="7599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Education</a:t>
            </a:r>
            <a:endParaRPr b="1"/>
          </a:p>
        </p:txBody>
      </p:sp>
      <p:sp>
        <p:nvSpPr>
          <p:cNvPr id="216" name="Google Shape;216;p20"/>
          <p:cNvSpPr txBox="1">
            <a:spLocks noGrp="1"/>
          </p:cNvSpPr>
          <p:nvPr>
            <p:ph type="body" idx="1"/>
          </p:nvPr>
        </p:nvSpPr>
        <p:spPr>
          <a:xfrm>
            <a:off x="838200" y="1026370"/>
            <a:ext cx="10515600" cy="34945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a:t>What explanations have been put forward to explain differential educational attainment between different ethnic groups?</a:t>
            </a:r>
            <a:endParaRPr/>
          </a:p>
          <a:p>
            <a:pPr marL="0" lvl="0" indent="0" algn="l" rtl="0">
              <a:lnSpc>
                <a:spcPct val="90000"/>
              </a:lnSpc>
              <a:spcBef>
                <a:spcPts val="1000"/>
              </a:spcBef>
              <a:spcAft>
                <a:spcPts val="0"/>
              </a:spcAft>
              <a:buClr>
                <a:schemeClr val="dk1"/>
              </a:buClr>
              <a:buSzPts val="2800"/>
              <a:buNone/>
            </a:pPr>
            <a:endParaRPr/>
          </a:p>
        </p:txBody>
      </p:sp>
      <p:sp>
        <p:nvSpPr>
          <p:cNvPr id="217" name="Google Shape;217;p20"/>
          <p:cNvSpPr/>
          <p:nvPr/>
        </p:nvSpPr>
        <p:spPr>
          <a:xfrm>
            <a:off x="838200" y="1997776"/>
            <a:ext cx="10883900" cy="838306"/>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GB" sz="1800">
                <a:solidFill>
                  <a:schemeClr val="dk1"/>
                </a:solidFill>
                <a:latin typeface="Comic Sans MS"/>
                <a:ea typeface="Comic Sans MS"/>
                <a:cs typeface="Comic Sans MS"/>
                <a:sym typeface="Comic Sans MS"/>
              </a:rPr>
              <a:t>Watch the following clip on YouTube called; </a:t>
            </a:r>
            <a:r>
              <a:rPr lang="en-GB" sz="1800" b="1" i="1">
                <a:solidFill>
                  <a:schemeClr val="dk1"/>
                </a:solidFill>
                <a:latin typeface="Comic Sans MS"/>
                <a:ea typeface="Comic Sans MS"/>
                <a:cs typeface="Comic Sans MS"/>
                <a:sym typeface="Comic Sans MS"/>
              </a:rPr>
              <a:t>Teacher TV: Black Boys</a:t>
            </a:r>
            <a:r>
              <a:rPr lang="en-GB" sz="1800">
                <a:solidFill>
                  <a:schemeClr val="dk1"/>
                </a:solidFill>
                <a:latin typeface="Comic Sans MS"/>
                <a:ea typeface="Comic Sans MS"/>
                <a:cs typeface="Comic Sans MS"/>
                <a:sym typeface="Comic Sans MS"/>
              </a:rPr>
              <a:t> </a:t>
            </a:r>
            <a:endParaRPr sz="1600">
              <a:solidFill>
                <a:schemeClr val="dk1"/>
              </a:solidFill>
              <a:latin typeface="Calibri"/>
              <a:ea typeface="Calibri"/>
              <a:cs typeface="Calibri"/>
              <a:sym typeface="Calibri"/>
            </a:endParaRPr>
          </a:p>
          <a:p>
            <a:pPr marL="0" marR="0" lvl="0" indent="0" algn="just" rtl="0">
              <a:lnSpc>
                <a:spcPct val="115000"/>
              </a:lnSpc>
              <a:spcBef>
                <a:spcPts val="1000"/>
              </a:spcBef>
              <a:spcAft>
                <a:spcPts val="0"/>
              </a:spcAft>
              <a:buNone/>
            </a:pPr>
            <a:r>
              <a:rPr lang="en-GB" sz="1800">
                <a:solidFill>
                  <a:schemeClr val="dk1"/>
                </a:solidFill>
                <a:latin typeface="Comic Sans MS"/>
                <a:ea typeface="Comic Sans MS"/>
                <a:cs typeface="Comic Sans MS"/>
                <a:sym typeface="Comic Sans MS"/>
              </a:rPr>
              <a:t>Brainstorm all the reasons why black boys are underperforming? </a:t>
            </a:r>
            <a:endParaRPr sz="1600">
              <a:solidFill>
                <a:schemeClr val="dk1"/>
              </a:solidFill>
              <a:latin typeface="Calibri"/>
              <a:ea typeface="Calibri"/>
              <a:cs typeface="Calibri"/>
              <a:sym typeface="Calibri"/>
            </a:endParaRPr>
          </a:p>
        </p:txBody>
      </p:sp>
      <p:sp>
        <p:nvSpPr>
          <p:cNvPr id="218" name="Google Shape;218;p20"/>
          <p:cNvSpPr/>
          <p:nvPr/>
        </p:nvSpPr>
        <p:spPr>
          <a:xfrm>
            <a:off x="6806706" y="4335297"/>
            <a:ext cx="4254499" cy="1917700"/>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None/>
            </a:pPr>
            <a:r>
              <a:rPr lang="en-GB" sz="2800" b="1">
                <a:solidFill>
                  <a:schemeClr val="lt1"/>
                </a:solidFill>
                <a:latin typeface="Arial"/>
                <a:ea typeface="Arial"/>
                <a:cs typeface="Arial"/>
                <a:sym typeface="Arial"/>
              </a:rPr>
              <a:t>       Explanations</a:t>
            </a:r>
            <a:endParaRPr sz="2800" b="1">
              <a:solidFill>
                <a:schemeClr val="lt1"/>
              </a:solidFill>
              <a:latin typeface="Calibri"/>
              <a:ea typeface="Calibri"/>
              <a:cs typeface="Calibri"/>
              <a:sym typeface="Calibri"/>
            </a:endParaRPr>
          </a:p>
          <a:p>
            <a:pPr marL="0" marR="0" lvl="0" indent="0" algn="ctr" rtl="0">
              <a:lnSpc>
                <a:spcPct val="115000"/>
              </a:lnSpc>
              <a:spcBef>
                <a:spcPts val="1000"/>
              </a:spcBef>
              <a:spcAft>
                <a:spcPts val="0"/>
              </a:spcAft>
              <a:buNone/>
            </a:pPr>
            <a:r>
              <a:rPr lang="en-GB" sz="1100">
                <a:solidFill>
                  <a:schemeClr val="lt1"/>
                </a:solidFill>
                <a:latin typeface="Calibri"/>
                <a:ea typeface="Calibri"/>
                <a:cs typeface="Calibri"/>
                <a:sym typeface="Calibri"/>
              </a:rPr>
              <a:t> </a:t>
            </a:r>
            <a:endParaRPr/>
          </a:p>
        </p:txBody>
      </p:sp>
      <p:cxnSp>
        <p:nvCxnSpPr>
          <p:cNvPr id="219" name="Google Shape;219;p20"/>
          <p:cNvCxnSpPr/>
          <p:nvPr/>
        </p:nvCxnSpPr>
        <p:spPr>
          <a:xfrm rot="10800000" flipH="1">
            <a:off x="9370481" y="4385868"/>
            <a:ext cx="1353185" cy="379730"/>
          </a:xfrm>
          <a:prstGeom prst="straightConnector1">
            <a:avLst/>
          </a:prstGeom>
          <a:noFill/>
          <a:ln w="9525" cap="flat" cmpd="sng">
            <a:solidFill>
              <a:schemeClr val="accent1"/>
            </a:solidFill>
            <a:prstDash val="solid"/>
            <a:miter lim="800000"/>
            <a:headEnd type="none" w="sm" len="sm"/>
            <a:tailEnd type="stealth" w="med" len="med"/>
          </a:ln>
        </p:spPr>
      </p:cxnSp>
      <p:cxnSp>
        <p:nvCxnSpPr>
          <p:cNvPr id="220" name="Google Shape;220;p20"/>
          <p:cNvCxnSpPr/>
          <p:nvPr/>
        </p:nvCxnSpPr>
        <p:spPr>
          <a:xfrm rot="10800000" flipH="1">
            <a:off x="8933956" y="3955567"/>
            <a:ext cx="1353185" cy="379730"/>
          </a:xfrm>
          <a:prstGeom prst="straightConnector1">
            <a:avLst/>
          </a:prstGeom>
          <a:noFill/>
          <a:ln w="9525" cap="flat" cmpd="sng">
            <a:solidFill>
              <a:schemeClr val="accent1"/>
            </a:solidFill>
            <a:prstDash val="solid"/>
            <a:miter lim="800000"/>
            <a:headEnd type="none" w="sm" len="sm"/>
            <a:tailEnd type="stealth" w="med" len="med"/>
          </a:ln>
        </p:spPr>
      </p:cxnSp>
      <p:sp>
        <p:nvSpPr>
          <p:cNvPr id="221" name="Google Shape;221;p20"/>
          <p:cNvSpPr/>
          <p:nvPr/>
        </p:nvSpPr>
        <p:spPr>
          <a:xfrm>
            <a:off x="1068706" y="2972227"/>
            <a:ext cx="6979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https://www.youtube.com/watch?v=n0UI-sqA_z0</a:t>
            </a:r>
            <a:r>
              <a:rPr lang="en-GB" sz="1800">
                <a:solidFill>
                  <a:schemeClr val="dk1"/>
                </a:solidFill>
                <a:latin typeface="Calibri"/>
                <a:ea typeface="Calibri"/>
                <a:cs typeface="Calibri"/>
                <a:sym typeface="Calibri"/>
              </a:rPr>
              <a:t>  </a:t>
            </a:r>
            <a:endParaRPr/>
          </a:p>
        </p:txBody>
      </p:sp>
      <p:sp>
        <p:nvSpPr>
          <p:cNvPr id="222" name="Google Shape;222;p20"/>
          <p:cNvSpPr txBox="1"/>
          <p:nvPr/>
        </p:nvSpPr>
        <p:spPr>
          <a:xfrm>
            <a:off x="208065" y="3416194"/>
            <a:ext cx="6306045" cy="2585323"/>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Using the internet find the key trends on educational achievement for ethnic minorities and gender (must be recent data).</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Explain your findings.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Evaluate the explanations you have found. What are the strengths and weaknesses of the explanations provided on differences in attainment levels between different students?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Step Up to Sociology A Level</a:t>
            </a:r>
            <a:endParaRPr b="1"/>
          </a:p>
        </p:txBody>
      </p:sp>
      <p:sp>
        <p:nvSpPr>
          <p:cNvPr id="99" name="Google Shape;99;p3"/>
          <p:cNvSpPr txBox="1">
            <a:spLocks noGrp="1"/>
          </p:cNvSpPr>
          <p:nvPr>
            <p:ph type="body" idx="1"/>
          </p:nvPr>
        </p:nvSpPr>
        <p:spPr>
          <a:xfrm>
            <a:off x="838200" y="1825625"/>
            <a:ext cx="504008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b="1" dirty="0"/>
              <a:t>Exam Board:</a:t>
            </a:r>
            <a:r>
              <a:rPr lang="en-GB" dirty="0"/>
              <a:t> OCR</a:t>
            </a:r>
            <a:endParaRPr dirty="0"/>
          </a:p>
          <a:p>
            <a:pPr marL="228600" lvl="0" indent="-228600" algn="l" rtl="0">
              <a:lnSpc>
                <a:spcPct val="90000"/>
              </a:lnSpc>
              <a:spcBef>
                <a:spcPts val="1000"/>
              </a:spcBef>
              <a:spcAft>
                <a:spcPts val="0"/>
              </a:spcAft>
              <a:buClr>
                <a:schemeClr val="dk1"/>
              </a:buClr>
              <a:buSzPts val="2800"/>
              <a:buChar char="•"/>
            </a:pPr>
            <a:r>
              <a:rPr lang="en-GB" b="1" dirty="0"/>
              <a:t>Exam papers:</a:t>
            </a:r>
            <a:r>
              <a:rPr lang="en-GB" dirty="0"/>
              <a:t> You will sit 3 exam papers at the end of year 13. Below is a detailed plan of how you will be assessed. </a:t>
            </a:r>
            <a:endParaRPr dirty="0"/>
          </a:p>
          <a:p>
            <a:pPr marL="0" lvl="0" indent="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4" name="Google Shape;104;p4"/>
          <p:cNvPicPr preferRelativeResize="0"/>
          <p:nvPr/>
        </p:nvPicPr>
        <p:blipFill rotWithShape="1">
          <a:blip r:embed="rId3">
            <a:alphaModFix/>
          </a:blip>
          <a:srcRect l="33600" t="37999" r="35000" b="18250"/>
          <a:stretch/>
        </p:blipFill>
        <p:spPr>
          <a:xfrm>
            <a:off x="6334367" y="506164"/>
            <a:ext cx="5685182" cy="650681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382772" y="365125"/>
            <a:ext cx="10971028" cy="3186149"/>
          </a:xfrm>
          <a:prstGeom prst="rect">
            <a:avLst/>
          </a:prstGeom>
          <a:solidFill>
            <a:srgbClr val="FFFF00"/>
          </a:solidFill>
          <a:ln>
            <a:noFill/>
          </a:ln>
        </p:spPr>
        <p:txBody>
          <a:bodyPr spcFirstLastPara="1" wrap="square" lIns="91425" tIns="45700" rIns="91425" bIns="45700" anchor="ctr" anchorCtr="0">
            <a:normAutofit/>
          </a:bodyPr>
          <a:lstStyle/>
          <a:p>
            <a:pPr lvl="0">
              <a:buClr>
                <a:srgbClr val="2F5496"/>
              </a:buClr>
              <a:buSzPts val="4400"/>
            </a:pPr>
            <a:r>
              <a:rPr lang="en-GB" b="1" dirty="0">
                <a:solidFill>
                  <a:srgbClr val="2F5496"/>
                </a:solidFill>
              </a:rPr>
              <a:t>Week </a:t>
            </a:r>
            <a:r>
              <a:rPr lang="en-GB" b="1" dirty="0" smtClean="0">
                <a:solidFill>
                  <a:srgbClr val="2F5496"/>
                </a:solidFill>
              </a:rPr>
              <a:t>3</a:t>
            </a:r>
            <a:br>
              <a:rPr lang="en-GB" b="1" dirty="0" smtClean="0">
                <a:solidFill>
                  <a:srgbClr val="2F5496"/>
                </a:solidFill>
              </a:rPr>
            </a:br>
            <a:r>
              <a:rPr lang="en-GB" b="1" dirty="0">
                <a:solidFill>
                  <a:srgbClr val="2F5496"/>
                </a:solidFill>
              </a:rPr>
              <a:t>Google Form: https://docs.google.com/forms/d/1PLKJHSMuyd8Qb_gkPYOoUHO3oxTWnWH-yVQqOB9OXL8/edit</a:t>
            </a:r>
            <a:endParaRPr dirty="0">
              <a:solidFill>
                <a:srgbClr val="2F549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a:spLocks noGrp="1"/>
          </p:cNvSpPr>
          <p:nvPr>
            <p:ph type="title"/>
          </p:nvPr>
        </p:nvSpPr>
        <p:spPr>
          <a:xfrm>
            <a:off x="838200" y="365125"/>
            <a:ext cx="994063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A Level- Research Methods </a:t>
            </a:r>
            <a:endParaRPr b="1"/>
          </a:p>
        </p:txBody>
      </p:sp>
      <p:sp>
        <p:nvSpPr>
          <p:cNvPr id="233" name="Google Shape;23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Research methods are all about what sociologists do.  Many sociological theories are underpinned by evidence.  Evidence has to be collected from the social world around us and this requires empirical research to be done.  ‘Empirical’ simply means ‘based on evidence from the real world’.  The process of carrying out research and collecting evidence distinguishes sociologists from those who make claims about society based on common-sense opinions, personal experiences or prejudices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p:nvPr/>
        </p:nvSpPr>
        <p:spPr>
          <a:xfrm>
            <a:off x="2584269" y="331963"/>
            <a:ext cx="6247608" cy="62542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GB" sz="3200" b="1">
                <a:solidFill>
                  <a:srgbClr val="FF0000"/>
                </a:solidFill>
                <a:latin typeface="Calibri"/>
                <a:ea typeface="Calibri"/>
                <a:cs typeface="Calibri"/>
                <a:sym typeface="Calibri"/>
              </a:rPr>
              <a:t>Activity – Researching violent crime</a:t>
            </a:r>
            <a:endParaRPr sz="3200">
              <a:solidFill>
                <a:srgbClr val="FF0000"/>
              </a:solidFill>
              <a:latin typeface="Calibri"/>
              <a:ea typeface="Calibri"/>
              <a:cs typeface="Calibri"/>
              <a:sym typeface="Calibri"/>
            </a:endParaRPr>
          </a:p>
        </p:txBody>
      </p:sp>
      <p:pic>
        <p:nvPicPr>
          <p:cNvPr id="239" name="Google Shape;239;p23" descr="gun crime.jpg"/>
          <p:cNvPicPr preferRelativeResize="0"/>
          <p:nvPr/>
        </p:nvPicPr>
        <p:blipFill rotWithShape="1">
          <a:blip r:embed="rId3">
            <a:alphaModFix/>
          </a:blip>
          <a:srcRect/>
          <a:stretch/>
        </p:blipFill>
        <p:spPr>
          <a:xfrm>
            <a:off x="558945" y="223966"/>
            <a:ext cx="1713200" cy="2612206"/>
          </a:xfrm>
          <a:prstGeom prst="rect">
            <a:avLst/>
          </a:prstGeom>
          <a:noFill/>
          <a:ln>
            <a:noFill/>
          </a:ln>
        </p:spPr>
      </p:pic>
      <p:sp>
        <p:nvSpPr>
          <p:cNvPr id="240" name="Google Shape;240;p23"/>
          <p:cNvSpPr/>
          <p:nvPr/>
        </p:nvSpPr>
        <p:spPr>
          <a:xfrm>
            <a:off x="2685868" y="1165528"/>
            <a:ext cx="8414328" cy="396493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Ask 2 people you know, whether violent crime has increased in the last ten years.  Next, ask them where they have got their ‘evidence’ from.</a:t>
            </a:r>
            <a:endParaRPr/>
          </a:p>
          <a:p>
            <a:pPr marL="342900" marR="0" lvl="0" indent="-342900" algn="l" rtl="0">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Is their evidence based on research findings, or personal opinion?</a:t>
            </a:r>
            <a:endParaRPr/>
          </a:p>
          <a:p>
            <a:pPr marL="342900" marR="0" lvl="0" indent="-342900" algn="l" rtl="0">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Official crime statistics states that the overall level of gun crime in England and Wales is very low – less than 0.5% of all crime recorded by the police and the number of overall offences involving firearms fell by 2% in 2007-08 compared to the previous year.  Does this finding differ from the perception of your friends/family?  Why do you think this might be?</a:t>
            </a:r>
            <a:endParaRPr/>
          </a:p>
          <a:p>
            <a:pPr marL="342900" marR="0" lvl="0" indent="-342900" algn="l" rtl="0">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Investigate where official crime statistics, such as the ones above, come from.  Can you see any problems with this as evidence? What is missing from this data?</a:t>
            </a:r>
            <a:endParaRPr sz="2000">
              <a:solidFill>
                <a:schemeClr val="dk1"/>
              </a:solidFill>
              <a:latin typeface="Calibri"/>
              <a:ea typeface="Calibri"/>
              <a:cs typeface="Calibri"/>
              <a:sym typeface="Calibri"/>
            </a:endParaRPr>
          </a:p>
        </p:txBody>
      </p:sp>
      <p:sp>
        <p:nvSpPr>
          <p:cNvPr id="241" name="Google Shape;241;p23"/>
          <p:cNvSpPr txBox="1"/>
          <p:nvPr/>
        </p:nvSpPr>
        <p:spPr>
          <a:xfrm>
            <a:off x="197708" y="5238013"/>
            <a:ext cx="10344353" cy="1323439"/>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Watch the following clip; </a:t>
            </a:r>
            <a:r>
              <a:rPr lang="en-GB" sz="2000" b="1"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https://www.youtube.com/watch?v=jzdTiM5wS_c</a:t>
            </a:r>
            <a:r>
              <a:rPr lang="en-GB" sz="2000" b="1">
                <a:solidFill>
                  <a:schemeClr val="dk1"/>
                </a:solidFill>
                <a:latin typeface="Calibri"/>
                <a:ea typeface="Calibri"/>
                <a:cs typeface="Calibri"/>
                <a:sym typeface="Calibri"/>
              </a:rPr>
              <a:t>  -  </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Answer the following questions:</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What is the dark figure of crime?</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How reliable are official crime statistics?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GB" b="1">
                <a:solidFill>
                  <a:srgbClr val="FF0000"/>
                </a:solidFill>
              </a:rPr>
              <a:t>Tasks:</a:t>
            </a:r>
            <a:endParaRPr/>
          </a:p>
        </p:txBody>
      </p:sp>
      <p:pic>
        <p:nvPicPr>
          <p:cNvPr id="247" name="Google Shape;247;p24" descr="Researchers.jpg"/>
          <p:cNvPicPr preferRelativeResize="0"/>
          <p:nvPr/>
        </p:nvPicPr>
        <p:blipFill rotWithShape="1">
          <a:blip r:embed="rId3">
            <a:alphaModFix/>
          </a:blip>
          <a:srcRect/>
          <a:stretch/>
        </p:blipFill>
        <p:spPr>
          <a:xfrm>
            <a:off x="503527" y="267999"/>
            <a:ext cx="3733800" cy="2486025"/>
          </a:xfrm>
          <a:prstGeom prst="rect">
            <a:avLst/>
          </a:prstGeom>
          <a:noFill/>
          <a:ln>
            <a:noFill/>
          </a:ln>
        </p:spPr>
      </p:pic>
      <p:sp>
        <p:nvSpPr>
          <p:cNvPr id="248" name="Google Shape;248;p24"/>
          <p:cNvSpPr/>
          <p:nvPr/>
        </p:nvSpPr>
        <p:spPr>
          <a:xfrm>
            <a:off x="4906675" y="1376046"/>
            <a:ext cx="6096000" cy="189898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GB" sz="2400" b="1">
                <a:solidFill>
                  <a:srgbClr val="FF0000"/>
                </a:solidFill>
                <a:latin typeface="Arial"/>
                <a:ea typeface="Arial"/>
                <a:cs typeface="Arial"/>
                <a:sym typeface="Arial"/>
              </a:rPr>
              <a:t>Types of data – primary and secondary</a:t>
            </a:r>
            <a:endParaRPr sz="2400">
              <a:solidFill>
                <a:srgbClr val="FF0000"/>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b="1">
                <a:solidFill>
                  <a:schemeClr val="dk1"/>
                </a:solidFill>
                <a:latin typeface="Arial"/>
                <a:ea typeface="Arial"/>
                <a:cs typeface="Arial"/>
                <a:sym typeface="Arial"/>
              </a:rPr>
              <a:t>Primary data</a:t>
            </a:r>
            <a:r>
              <a:rPr lang="en-GB" sz="1800">
                <a:solidFill>
                  <a:schemeClr val="dk1"/>
                </a:solidFill>
                <a:latin typeface="Arial"/>
                <a:ea typeface="Arial"/>
                <a:cs typeface="Arial"/>
                <a:sym typeface="Arial"/>
              </a:rPr>
              <a:t> is information collected by sociologists themselves for their own purpose.  These purposes may be to obtain a first-hand ‘picture’ of a group or society, or to test a hypothesis (an untested theory).</a:t>
            </a:r>
            <a:endParaRPr sz="1600">
              <a:solidFill>
                <a:schemeClr val="dk1"/>
              </a:solidFill>
              <a:latin typeface="Calibri"/>
              <a:ea typeface="Calibri"/>
              <a:cs typeface="Calibri"/>
              <a:sym typeface="Calibri"/>
            </a:endParaRPr>
          </a:p>
        </p:txBody>
      </p:sp>
      <p:sp>
        <p:nvSpPr>
          <p:cNvPr id="249" name="Google Shape;249;p24"/>
          <p:cNvSpPr/>
          <p:nvPr/>
        </p:nvSpPr>
        <p:spPr>
          <a:xfrm>
            <a:off x="503526" y="3764944"/>
            <a:ext cx="11078873" cy="1792797"/>
          </a:xfrm>
          <a:prstGeom prst="roundRect">
            <a:avLst>
              <a:gd name="adj" fmla="val 16667"/>
            </a:avLst>
          </a:prstGeom>
          <a:solidFill>
            <a:srgbClr val="F2F2F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Task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Write down 3 methods which could be used to gather primary data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25" descr="Researchers.jpg"/>
          <p:cNvPicPr preferRelativeResize="0"/>
          <p:nvPr/>
        </p:nvPicPr>
        <p:blipFill rotWithShape="1">
          <a:blip r:embed="rId3">
            <a:alphaModFix/>
          </a:blip>
          <a:srcRect/>
          <a:stretch/>
        </p:blipFill>
        <p:spPr>
          <a:xfrm>
            <a:off x="503527" y="267999"/>
            <a:ext cx="3733800" cy="2486025"/>
          </a:xfrm>
          <a:prstGeom prst="rect">
            <a:avLst/>
          </a:prstGeom>
          <a:noFill/>
          <a:ln>
            <a:noFill/>
          </a:ln>
        </p:spPr>
      </p:pic>
      <p:sp>
        <p:nvSpPr>
          <p:cNvPr id="255" name="Google Shape;255;p25"/>
          <p:cNvSpPr/>
          <p:nvPr/>
        </p:nvSpPr>
        <p:spPr>
          <a:xfrm>
            <a:off x="4906675" y="1511011"/>
            <a:ext cx="6096000" cy="102746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b="1">
                <a:solidFill>
                  <a:schemeClr val="dk1"/>
                </a:solidFill>
                <a:latin typeface="Arial"/>
                <a:ea typeface="Arial"/>
                <a:cs typeface="Arial"/>
                <a:sym typeface="Arial"/>
              </a:rPr>
              <a:t>Secondary data</a:t>
            </a:r>
            <a:r>
              <a:rPr lang="en-GB" sz="1800">
                <a:solidFill>
                  <a:schemeClr val="dk1"/>
                </a:solidFill>
                <a:latin typeface="Arial"/>
                <a:ea typeface="Arial"/>
                <a:cs typeface="Arial"/>
                <a:sym typeface="Arial"/>
              </a:rPr>
              <a:t> is information that has been collected or created by someone else for their own purposes, but which the sociologist can then use.</a:t>
            </a:r>
            <a:endParaRPr sz="1600">
              <a:solidFill>
                <a:schemeClr val="dk1"/>
              </a:solidFill>
              <a:latin typeface="Calibri"/>
              <a:ea typeface="Calibri"/>
              <a:cs typeface="Calibri"/>
              <a:sym typeface="Calibri"/>
            </a:endParaRPr>
          </a:p>
        </p:txBody>
      </p:sp>
      <p:sp>
        <p:nvSpPr>
          <p:cNvPr id="256" name="Google Shape;256;p25"/>
          <p:cNvSpPr/>
          <p:nvPr/>
        </p:nvSpPr>
        <p:spPr>
          <a:xfrm>
            <a:off x="418236" y="3303877"/>
            <a:ext cx="11427400" cy="2043112"/>
          </a:xfrm>
          <a:prstGeom prst="roundRect">
            <a:avLst>
              <a:gd name="adj" fmla="val 16667"/>
            </a:avLst>
          </a:prstGeom>
          <a:solidFill>
            <a:srgbClr val="F2F2F2"/>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Task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Write down 2 methods which could be used to gather secondary data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p:nvPr/>
        </p:nvSpPr>
        <p:spPr>
          <a:xfrm>
            <a:off x="637308" y="800677"/>
            <a:ext cx="8298873" cy="115570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b="1">
                <a:solidFill>
                  <a:schemeClr val="dk1"/>
                </a:solidFill>
                <a:latin typeface="Arial"/>
                <a:ea typeface="Arial"/>
                <a:cs typeface="Arial"/>
                <a:sym typeface="Arial"/>
              </a:rPr>
              <a:t>Evaluation Task  🖉</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Complete the following table.  Some of the advantages and disadvantages have been completed for you. Use the internet to help you complete the task.</a:t>
            </a:r>
            <a:endParaRPr sz="1600">
              <a:solidFill>
                <a:schemeClr val="dk1"/>
              </a:solidFill>
              <a:latin typeface="Calibri"/>
              <a:ea typeface="Calibri"/>
              <a:cs typeface="Calibri"/>
              <a:sym typeface="Calibri"/>
            </a:endParaRPr>
          </a:p>
        </p:txBody>
      </p:sp>
      <p:graphicFrame>
        <p:nvGraphicFramePr>
          <p:cNvPr id="262" name="Google Shape;262;p26"/>
          <p:cNvGraphicFramePr/>
          <p:nvPr/>
        </p:nvGraphicFramePr>
        <p:xfrm>
          <a:off x="1233055" y="2452256"/>
          <a:ext cx="9822900" cy="3463600"/>
        </p:xfrm>
        <a:graphic>
          <a:graphicData uri="http://schemas.openxmlformats.org/drawingml/2006/table">
            <a:tbl>
              <a:tblPr firstRow="1" firstCol="1" bandRow="1" bandCol="1">
                <a:noFill/>
                <a:tableStyleId>{A895A3E2-B4B9-4279-A170-5C4A438715CF}</a:tableStyleId>
              </a:tblPr>
              <a:tblGrid>
                <a:gridCol w="3274300">
                  <a:extLst>
                    <a:ext uri="{9D8B030D-6E8A-4147-A177-3AD203B41FA5}">
                      <a16:colId xmlns:a16="http://schemas.microsoft.com/office/drawing/2014/main" val="20000"/>
                    </a:ext>
                  </a:extLst>
                </a:gridCol>
                <a:gridCol w="3274300">
                  <a:extLst>
                    <a:ext uri="{9D8B030D-6E8A-4147-A177-3AD203B41FA5}">
                      <a16:colId xmlns:a16="http://schemas.microsoft.com/office/drawing/2014/main" val="20001"/>
                    </a:ext>
                  </a:extLst>
                </a:gridCol>
                <a:gridCol w="3274300">
                  <a:extLst>
                    <a:ext uri="{9D8B030D-6E8A-4147-A177-3AD203B41FA5}">
                      <a16:colId xmlns:a16="http://schemas.microsoft.com/office/drawing/2014/main" val="20002"/>
                    </a:ext>
                  </a:extLst>
                </a:gridCol>
              </a:tblGrid>
              <a:tr h="374500">
                <a:tc>
                  <a:txBody>
                    <a:bodyPr/>
                    <a:lstStyle/>
                    <a:p>
                      <a:pPr marL="0" marR="0" lvl="0" indent="0" algn="l" rtl="0">
                        <a:lnSpc>
                          <a:spcPct val="115000"/>
                        </a:lnSpc>
                        <a:spcBef>
                          <a:spcPts val="0"/>
                        </a:spcBef>
                        <a:spcAft>
                          <a:spcPts val="0"/>
                        </a:spcAft>
                        <a:buNone/>
                      </a:pPr>
                      <a:r>
                        <a:rPr lang="en-GB" sz="12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2000" u="none" strike="noStrike" cap="none"/>
                        <a:t>Primary data</a:t>
                      </a:r>
                      <a:endParaRPr sz="20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2000" u="none" strike="noStrike" cap="none"/>
                        <a:t>Secondary data</a:t>
                      </a:r>
                      <a:endParaRPr sz="20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772275">
                <a:tc rowSpan="2">
                  <a:txBody>
                    <a:bodyPr/>
                    <a:lstStyle/>
                    <a:p>
                      <a:pPr marL="0" marR="0" lvl="0" indent="0" algn="l" rtl="0">
                        <a:lnSpc>
                          <a:spcPct val="115000"/>
                        </a:lnSpc>
                        <a:spcBef>
                          <a:spcPts val="0"/>
                        </a:spcBef>
                        <a:spcAft>
                          <a:spcPts val="0"/>
                        </a:spcAft>
                        <a:buNone/>
                      </a:pPr>
                      <a:r>
                        <a:rPr lang="en-GB" sz="2800" u="none" strike="noStrike" cap="none"/>
                        <a:t>Advantages</a:t>
                      </a:r>
                      <a:endParaRPr/>
                    </a:p>
                    <a:p>
                      <a:pPr marL="0" marR="0" lvl="0" indent="0" algn="l" rtl="0">
                        <a:lnSpc>
                          <a:spcPct val="115000"/>
                        </a:lnSpc>
                        <a:spcBef>
                          <a:spcPts val="0"/>
                        </a:spcBef>
                        <a:spcAft>
                          <a:spcPts val="0"/>
                        </a:spcAft>
                        <a:buNone/>
                      </a:pPr>
                      <a:r>
                        <a:rPr lang="en-GB" sz="1200" u="none" strike="noStrike" cap="none"/>
                        <a:t> </a:t>
                      </a:r>
                      <a:endParaRPr sz="1100" u="none" strike="noStrike" cap="none"/>
                    </a:p>
                    <a:p>
                      <a:pPr marL="0" marR="0" lvl="0" indent="0" algn="l" rtl="0">
                        <a:lnSpc>
                          <a:spcPct val="115000"/>
                        </a:lnSpc>
                        <a:spcBef>
                          <a:spcPts val="0"/>
                        </a:spcBef>
                        <a:spcAft>
                          <a:spcPts val="0"/>
                        </a:spcAft>
                        <a:buNone/>
                      </a:pPr>
                      <a:r>
                        <a:rPr lang="en-GB" sz="12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1800" u="none" strike="noStrike" cap="none"/>
                        <a:t>The data is very contemporary and up to date</a:t>
                      </a:r>
                      <a:endParaRPr sz="18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1800" u="none" strike="noStrike" cap="none"/>
                        <a:t>It’s a quick and cheap way of doing research.</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772275">
                <a:tc vMerge="1">
                  <a:txBody>
                    <a:bodyPr/>
                    <a:lstStyle/>
                    <a:p>
                      <a:endParaRPr lang="en-US"/>
                    </a:p>
                  </a:txBody>
                  <a:tcPr/>
                </a:tc>
                <a:tc>
                  <a:txBody>
                    <a:bodyPr/>
                    <a:lstStyle/>
                    <a:p>
                      <a:pPr marL="0" marR="0" lvl="0" indent="0" algn="l" rtl="0">
                        <a:lnSpc>
                          <a:spcPct val="115000"/>
                        </a:lnSpc>
                        <a:spcBef>
                          <a:spcPts val="0"/>
                        </a:spcBef>
                        <a:spcAft>
                          <a:spcPts val="0"/>
                        </a:spcAft>
                        <a:buNone/>
                      </a:pPr>
                      <a:r>
                        <a:rPr lang="en-GB" sz="1800" u="none" strike="noStrike" cap="none"/>
                        <a:t> </a:t>
                      </a:r>
                      <a:endParaRPr/>
                    </a:p>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772275">
                <a:tc rowSpan="2">
                  <a:txBody>
                    <a:bodyPr/>
                    <a:lstStyle/>
                    <a:p>
                      <a:pPr marL="0" marR="0" lvl="0" indent="0" algn="l" rtl="0">
                        <a:lnSpc>
                          <a:spcPct val="115000"/>
                        </a:lnSpc>
                        <a:spcBef>
                          <a:spcPts val="0"/>
                        </a:spcBef>
                        <a:spcAft>
                          <a:spcPts val="0"/>
                        </a:spcAft>
                        <a:buNone/>
                      </a:pPr>
                      <a:r>
                        <a:rPr lang="en-GB" sz="2800" u="none" strike="noStrike" cap="none"/>
                        <a:t>Disadvantages</a:t>
                      </a:r>
                      <a:endParaRPr/>
                    </a:p>
                    <a:p>
                      <a:pPr marL="0" marR="0" lvl="0" indent="0" algn="l" rtl="0">
                        <a:lnSpc>
                          <a:spcPct val="115000"/>
                        </a:lnSpc>
                        <a:spcBef>
                          <a:spcPts val="0"/>
                        </a:spcBef>
                        <a:spcAft>
                          <a:spcPts val="0"/>
                        </a:spcAft>
                        <a:buNone/>
                      </a:pPr>
                      <a:r>
                        <a:rPr lang="en-GB" sz="1200" u="none" strike="noStrike" cap="none"/>
                        <a:t> </a:t>
                      </a:r>
                      <a:endParaRPr sz="1100" u="none" strike="noStrike" cap="none"/>
                    </a:p>
                    <a:p>
                      <a:pPr marL="0" marR="0" lvl="0" indent="0" algn="l" rtl="0">
                        <a:lnSpc>
                          <a:spcPct val="115000"/>
                        </a:lnSpc>
                        <a:spcBef>
                          <a:spcPts val="0"/>
                        </a:spcBef>
                        <a:spcAft>
                          <a:spcPts val="0"/>
                        </a:spcAft>
                        <a:buNone/>
                      </a:pPr>
                      <a:r>
                        <a:rPr lang="en-GB" sz="12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1800" u="none" strike="noStrike" cap="none"/>
                        <a:t> </a:t>
                      </a:r>
                      <a:endParaRPr/>
                    </a:p>
                    <a:p>
                      <a:pPr marL="0" marR="0" lvl="0" indent="0" algn="l" rtl="0">
                        <a:lnSpc>
                          <a:spcPct val="115000"/>
                        </a:lnSpc>
                        <a:spcBef>
                          <a:spcPts val="0"/>
                        </a:spcBef>
                        <a:spcAft>
                          <a:spcPts val="0"/>
                        </a:spcAft>
                        <a:buNone/>
                      </a:pPr>
                      <a:r>
                        <a:rPr lang="en-GB" sz="1800" u="none" strike="noStrike" cap="none"/>
                        <a:t> </a:t>
                      </a:r>
                      <a:endParaRPr sz="18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1800" u="none" strike="noStrike" cap="none"/>
                        <a:t>It may not provide the exact data </a:t>
                      </a:r>
                      <a:endParaRPr sz="18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772275">
                <a:tc vMerge="1">
                  <a:txBody>
                    <a:bodyPr/>
                    <a:lstStyle/>
                    <a:p>
                      <a:endParaRPr lang="en-US"/>
                    </a:p>
                  </a:txBody>
                  <a:tcPr/>
                </a:tc>
                <a:tc>
                  <a:txBody>
                    <a:bodyPr/>
                    <a:lstStyle/>
                    <a:p>
                      <a:pPr marL="0" marR="0" lvl="0" indent="0" algn="l" rtl="0">
                        <a:lnSpc>
                          <a:spcPct val="115000"/>
                        </a:lnSpc>
                        <a:spcBef>
                          <a:spcPts val="0"/>
                        </a:spcBef>
                        <a:spcAft>
                          <a:spcPts val="0"/>
                        </a:spcAft>
                        <a:buNone/>
                      </a:pPr>
                      <a:r>
                        <a:rPr lang="en-GB" sz="1200" u="none" strike="noStrike" cap="none"/>
                        <a:t> </a:t>
                      </a:r>
                      <a:endParaRPr sz="1100" u="none" strike="noStrike" cap="none"/>
                    </a:p>
                    <a:p>
                      <a:pPr marL="0" marR="0" lvl="0" indent="0" algn="l" rtl="0">
                        <a:lnSpc>
                          <a:spcPct val="115000"/>
                        </a:lnSpc>
                        <a:spcBef>
                          <a:spcPts val="0"/>
                        </a:spcBef>
                        <a:spcAft>
                          <a:spcPts val="0"/>
                        </a:spcAft>
                        <a:buNone/>
                      </a:pPr>
                      <a:r>
                        <a:rPr lang="en-GB" sz="1200" u="none" strike="noStrike" cap="none"/>
                        <a:t> </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n-GB" sz="1200" u="none" strike="noStrike" cap="none"/>
                        <a:t> </a:t>
                      </a:r>
                      <a:endParaRPr sz="11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p:nvPr/>
        </p:nvSpPr>
        <p:spPr>
          <a:xfrm>
            <a:off x="1094509" y="1780981"/>
            <a:ext cx="10002981" cy="2558136"/>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GB" sz="3600" b="1">
                <a:solidFill>
                  <a:srgbClr val="FF0000"/>
                </a:solidFill>
                <a:latin typeface="Arial"/>
                <a:ea typeface="Arial"/>
                <a:cs typeface="Arial"/>
                <a:sym typeface="Arial"/>
              </a:rPr>
              <a:t>Factors influencing choice of method: PET</a:t>
            </a:r>
            <a:endParaRPr sz="3600">
              <a:solidFill>
                <a:srgbClr val="FF0000"/>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Given the wide range of methods available, sociologists need to select the right one for their research.  Different methods and sources of data have different strengths and limitations in terms of </a:t>
            </a:r>
            <a:r>
              <a:rPr lang="en-GB" sz="1800" b="1">
                <a:solidFill>
                  <a:schemeClr val="dk1"/>
                </a:solidFill>
                <a:latin typeface="Arial"/>
                <a:ea typeface="Arial"/>
                <a:cs typeface="Arial"/>
                <a:sym typeface="Arial"/>
              </a:rPr>
              <a:t>practica</a:t>
            </a:r>
            <a:r>
              <a:rPr lang="en-GB" sz="1800">
                <a:solidFill>
                  <a:schemeClr val="dk1"/>
                </a:solidFill>
                <a:latin typeface="Arial"/>
                <a:ea typeface="Arial"/>
                <a:cs typeface="Arial"/>
                <a:sym typeface="Arial"/>
              </a:rPr>
              <a:t>l, </a:t>
            </a:r>
            <a:r>
              <a:rPr lang="en-GB" sz="1800" b="1">
                <a:solidFill>
                  <a:schemeClr val="dk1"/>
                </a:solidFill>
                <a:latin typeface="Arial"/>
                <a:ea typeface="Arial"/>
                <a:cs typeface="Arial"/>
                <a:sym typeface="Arial"/>
              </a:rPr>
              <a:t>ethical</a:t>
            </a:r>
            <a:r>
              <a:rPr lang="en-GB" sz="1800">
                <a:solidFill>
                  <a:schemeClr val="dk1"/>
                </a:solidFill>
                <a:latin typeface="Arial"/>
                <a:ea typeface="Arial"/>
                <a:cs typeface="Arial"/>
                <a:sym typeface="Arial"/>
              </a:rPr>
              <a:t> (moral) and </a:t>
            </a:r>
            <a:r>
              <a:rPr lang="en-GB" sz="1800" b="1">
                <a:solidFill>
                  <a:schemeClr val="dk1"/>
                </a:solidFill>
                <a:latin typeface="Arial"/>
                <a:ea typeface="Arial"/>
                <a:cs typeface="Arial"/>
                <a:sym typeface="Arial"/>
              </a:rPr>
              <a:t>theoretical</a:t>
            </a:r>
            <a:r>
              <a:rPr lang="en-GB" sz="1800">
                <a:solidFill>
                  <a:schemeClr val="dk1"/>
                </a:solidFill>
                <a:latin typeface="Arial"/>
                <a:ea typeface="Arial"/>
                <a:cs typeface="Arial"/>
                <a:sym typeface="Arial"/>
              </a:rPr>
              <a:t> issues.</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b="1">
                <a:solidFill>
                  <a:schemeClr val="dk1"/>
                </a:solidFill>
                <a:latin typeface="Arial"/>
                <a:ea typeface="Arial"/>
                <a:cs typeface="Arial"/>
                <a:sym typeface="Arial"/>
              </a:rPr>
              <a:t>Task 🖉  </a:t>
            </a:r>
            <a:r>
              <a:rPr lang="en-GB" sz="1800">
                <a:solidFill>
                  <a:schemeClr val="dk1"/>
                </a:solidFill>
                <a:latin typeface="Arial"/>
                <a:ea typeface="Arial"/>
                <a:cs typeface="Arial"/>
                <a:sym typeface="Arial"/>
              </a:rPr>
              <a:t>Use the </a:t>
            </a:r>
            <a:r>
              <a:rPr lang="en-GB" sz="1800" i="1">
                <a:solidFill>
                  <a:schemeClr val="dk1"/>
                </a:solidFill>
                <a:latin typeface="Arial"/>
                <a:ea typeface="Arial"/>
                <a:cs typeface="Arial"/>
                <a:sym typeface="Arial"/>
              </a:rPr>
              <a:t>Internet, complete the boxes on the following slide, summarising the different practical, ethical and theoretical issues which influence a choice of research method</a:t>
            </a:r>
            <a:endParaRPr sz="16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aphicFrame>
        <p:nvGraphicFramePr>
          <p:cNvPr id="272" name="Google Shape;272;p28"/>
          <p:cNvGraphicFramePr/>
          <p:nvPr/>
        </p:nvGraphicFramePr>
        <p:xfrm>
          <a:off x="277092" y="0"/>
          <a:ext cx="11568550" cy="7109008"/>
        </p:xfrm>
        <a:graphic>
          <a:graphicData uri="http://schemas.openxmlformats.org/drawingml/2006/table">
            <a:tbl>
              <a:tblPr firstRow="1" firstCol="1" lastRow="1" lastCol="1" bandRow="1" bandCol="1">
                <a:noFill/>
                <a:tableStyleId>{A895A3E2-B4B9-4279-A170-5C4A438715CF}</a:tableStyleId>
              </a:tblPr>
              <a:tblGrid>
                <a:gridCol w="5787500">
                  <a:extLst>
                    <a:ext uri="{9D8B030D-6E8A-4147-A177-3AD203B41FA5}">
                      <a16:colId xmlns:a16="http://schemas.microsoft.com/office/drawing/2014/main" val="20000"/>
                    </a:ext>
                  </a:extLst>
                </a:gridCol>
                <a:gridCol w="5781050">
                  <a:extLst>
                    <a:ext uri="{9D8B030D-6E8A-4147-A177-3AD203B41FA5}">
                      <a16:colId xmlns:a16="http://schemas.microsoft.com/office/drawing/2014/main" val="20001"/>
                    </a:ext>
                  </a:extLst>
                </a:gridCol>
              </a:tblGrid>
              <a:tr h="277575">
                <a:tc gridSpan="2">
                  <a:txBody>
                    <a:bodyPr/>
                    <a:lstStyle/>
                    <a:p>
                      <a:pPr marL="0" marR="0" lvl="0" indent="0" algn="ctr" rtl="0">
                        <a:lnSpc>
                          <a:spcPct val="115000"/>
                        </a:lnSpc>
                        <a:spcBef>
                          <a:spcPts val="0"/>
                        </a:spcBef>
                        <a:spcAft>
                          <a:spcPts val="0"/>
                        </a:spcAft>
                        <a:buNone/>
                      </a:pPr>
                      <a:r>
                        <a:rPr lang="en-GB" sz="2000" u="none" strike="noStrike" cap="none"/>
                        <a:t>Evaluation Concepts:</a:t>
                      </a:r>
                      <a:endParaRPr/>
                    </a:p>
                    <a:p>
                      <a:pPr marL="0" marR="0" lvl="0" indent="0" algn="ctr" rtl="0">
                        <a:lnSpc>
                          <a:spcPct val="115000"/>
                        </a:lnSpc>
                        <a:spcBef>
                          <a:spcPts val="1000"/>
                        </a:spcBef>
                        <a:spcAft>
                          <a:spcPts val="0"/>
                        </a:spcAft>
                        <a:buNone/>
                      </a:pPr>
                      <a:r>
                        <a:rPr lang="en-GB" sz="2000" u="none" strike="noStrike" cap="none"/>
                        <a:t>Practical issues</a:t>
                      </a:r>
                      <a:endParaRPr sz="2000" u="none" strike="noStrike" cap="none">
                        <a:latin typeface="Calibri"/>
                        <a:ea typeface="Calibri"/>
                        <a:cs typeface="Calibri"/>
                        <a:sym typeface="Calibri"/>
                      </a:endParaRPr>
                    </a:p>
                  </a:txBody>
                  <a:tcPr marL="53000" marR="53000" marT="0" marB="0"/>
                </a:tc>
                <a:tc hMerge="1">
                  <a:txBody>
                    <a:bodyPr/>
                    <a:lstStyle/>
                    <a:p>
                      <a:endParaRPr lang="en-US"/>
                    </a:p>
                  </a:txBody>
                  <a:tcPr/>
                </a:tc>
                <a:extLst>
                  <a:ext uri="{0D108BD9-81ED-4DB2-BD59-A6C34878D82A}">
                    <a16:rowId xmlns:a16="http://schemas.microsoft.com/office/drawing/2014/main" val="10000"/>
                  </a:ext>
                </a:extLst>
              </a:tr>
              <a:tr h="994250">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Time and money</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sz="1400" u="none" strike="noStrike" cap="none">
                        <a:solidFill>
                          <a:schemeClr val="dk1"/>
                        </a:solidFill>
                        <a:latin typeface="Calibri"/>
                        <a:ea typeface="Calibri"/>
                        <a:cs typeface="Calibri"/>
                        <a:sym typeface="Calibri"/>
                      </a:endParaRPr>
                    </a:p>
                  </a:txBody>
                  <a:tcPr marL="53000" marR="53000" marT="0" marB="0"/>
                </a:tc>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Funding bodies</a:t>
                      </a:r>
                      <a:endParaRPr sz="1400" u="none" strike="noStrike" cap="none">
                        <a:solidFill>
                          <a:schemeClr val="dk1"/>
                        </a:solidFill>
                        <a:latin typeface="Calibri"/>
                        <a:ea typeface="Calibri"/>
                        <a:cs typeface="Calibri"/>
                        <a:sym typeface="Calibri"/>
                      </a:endParaRPr>
                    </a:p>
                  </a:txBody>
                  <a:tcPr marL="53000" marR="53000" marT="0" marB="0"/>
                </a:tc>
                <a:extLst>
                  <a:ext uri="{0D108BD9-81ED-4DB2-BD59-A6C34878D82A}">
                    <a16:rowId xmlns:a16="http://schemas.microsoft.com/office/drawing/2014/main" val="10001"/>
                  </a:ext>
                </a:extLst>
              </a:tr>
              <a:tr h="994250">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Personal skills &amp; characteristics</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sz="1400" u="none" strike="noStrike" cap="none">
                        <a:solidFill>
                          <a:schemeClr val="dk1"/>
                        </a:solidFill>
                        <a:latin typeface="Calibri"/>
                        <a:ea typeface="Calibri"/>
                        <a:cs typeface="Calibri"/>
                        <a:sym typeface="Calibri"/>
                      </a:endParaRPr>
                    </a:p>
                  </a:txBody>
                  <a:tcPr marL="53000" marR="53000" marT="0" marB="0"/>
                </a:tc>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Subject matter</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sz="1400" u="none" strike="noStrike" cap="none">
                        <a:solidFill>
                          <a:schemeClr val="dk1"/>
                        </a:solidFill>
                        <a:latin typeface="Calibri"/>
                        <a:ea typeface="Calibri"/>
                        <a:cs typeface="Calibri"/>
                        <a:sym typeface="Calibri"/>
                      </a:endParaRPr>
                    </a:p>
                  </a:txBody>
                  <a:tcPr marL="53000" marR="53000" marT="0" marB="0"/>
                </a:tc>
                <a:extLst>
                  <a:ext uri="{0D108BD9-81ED-4DB2-BD59-A6C34878D82A}">
                    <a16:rowId xmlns:a16="http://schemas.microsoft.com/office/drawing/2014/main" val="10002"/>
                  </a:ext>
                </a:extLst>
              </a:tr>
              <a:tr h="994250">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Research opportunity</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sz="1400" u="none" strike="noStrike" cap="none">
                        <a:solidFill>
                          <a:schemeClr val="dk1"/>
                        </a:solidFill>
                        <a:latin typeface="Calibri"/>
                        <a:ea typeface="Calibri"/>
                        <a:cs typeface="Calibri"/>
                        <a:sym typeface="Calibri"/>
                      </a:endParaRPr>
                    </a:p>
                  </a:txBody>
                  <a:tcPr marL="53000" marR="53000" marT="0" marB="0"/>
                </a:tc>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Access &amp; safety of the researcher</a:t>
                      </a:r>
                      <a:endParaRPr sz="1400" u="none" strike="noStrike" cap="none">
                        <a:solidFill>
                          <a:schemeClr val="dk1"/>
                        </a:solidFill>
                        <a:latin typeface="Calibri"/>
                        <a:ea typeface="Calibri"/>
                        <a:cs typeface="Calibri"/>
                        <a:sym typeface="Calibri"/>
                      </a:endParaRPr>
                    </a:p>
                  </a:txBody>
                  <a:tcPr marL="53000" marR="53000" marT="0" marB="0"/>
                </a:tc>
                <a:extLst>
                  <a:ext uri="{0D108BD9-81ED-4DB2-BD59-A6C34878D82A}">
                    <a16:rowId xmlns:a16="http://schemas.microsoft.com/office/drawing/2014/main" val="10003"/>
                  </a:ext>
                </a:extLst>
              </a:tr>
              <a:tr h="249800">
                <a:tc gridSpan="2">
                  <a:txBody>
                    <a:bodyPr/>
                    <a:lstStyle/>
                    <a:p>
                      <a:pPr marL="0" marR="0" lvl="0" indent="0" algn="ctr" rtl="0">
                        <a:lnSpc>
                          <a:spcPct val="115000"/>
                        </a:lnSpc>
                        <a:spcBef>
                          <a:spcPts val="0"/>
                        </a:spcBef>
                        <a:spcAft>
                          <a:spcPts val="0"/>
                        </a:spcAft>
                        <a:buNone/>
                      </a:pPr>
                      <a:r>
                        <a:rPr lang="en-GB" sz="1800" u="none" strike="noStrike" cap="none">
                          <a:solidFill>
                            <a:schemeClr val="lt1"/>
                          </a:solidFill>
                        </a:rPr>
                        <a:t>Ethical issues</a:t>
                      </a:r>
                      <a:endParaRPr sz="1800" u="none" strike="noStrike" cap="none">
                        <a:solidFill>
                          <a:schemeClr val="lt1"/>
                        </a:solidFill>
                        <a:latin typeface="Calibri"/>
                        <a:ea typeface="Calibri"/>
                        <a:cs typeface="Calibri"/>
                        <a:sym typeface="Calibri"/>
                      </a:endParaRPr>
                    </a:p>
                  </a:txBody>
                  <a:tcPr marL="53000" marR="53000" marT="0" marB="0"/>
                </a:tc>
                <a:tc hMerge="1">
                  <a:txBody>
                    <a:bodyPr/>
                    <a:lstStyle/>
                    <a:p>
                      <a:endParaRPr lang="en-US"/>
                    </a:p>
                  </a:txBody>
                  <a:tcPr/>
                </a:tc>
                <a:extLst>
                  <a:ext uri="{0D108BD9-81ED-4DB2-BD59-A6C34878D82A}">
                    <a16:rowId xmlns:a16="http://schemas.microsoft.com/office/drawing/2014/main" val="10004"/>
                  </a:ext>
                </a:extLst>
              </a:tr>
              <a:tr h="994250">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Informed consent</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sz="1400" u="none" strike="noStrike" cap="none">
                        <a:solidFill>
                          <a:schemeClr val="dk1"/>
                        </a:solidFill>
                        <a:latin typeface="Calibri"/>
                        <a:ea typeface="Calibri"/>
                        <a:cs typeface="Calibri"/>
                        <a:sym typeface="Calibri"/>
                      </a:endParaRPr>
                    </a:p>
                  </a:txBody>
                  <a:tcPr marL="53000" marR="53000" marT="0" marB="0"/>
                </a:tc>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Confidentiality &amp; privacy</a:t>
                      </a:r>
                      <a:endParaRPr sz="1400" u="none" strike="noStrike" cap="none">
                        <a:solidFill>
                          <a:schemeClr val="dk1"/>
                        </a:solidFill>
                        <a:latin typeface="Calibri"/>
                        <a:ea typeface="Calibri"/>
                        <a:cs typeface="Calibri"/>
                        <a:sym typeface="Calibri"/>
                      </a:endParaRPr>
                    </a:p>
                  </a:txBody>
                  <a:tcPr marL="53000" marR="53000" marT="0" marB="0"/>
                </a:tc>
                <a:extLst>
                  <a:ext uri="{0D108BD9-81ED-4DB2-BD59-A6C34878D82A}">
                    <a16:rowId xmlns:a16="http://schemas.microsoft.com/office/drawing/2014/main" val="10005"/>
                  </a:ext>
                </a:extLst>
              </a:tr>
              <a:tr h="994250">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Effects on research participants</a:t>
                      </a:r>
                      <a:endParaRPr sz="1400" u="none" strike="noStrike" cap="none">
                        <a:solidFill>
                          <a:schemeClr val="dk1"/>
                        </a:solidFill>
                        <a:latin typeface="Calibri"/>
                        <a:ea typeface="Calibri"/>
                        <a:cs typeface="Calibri"/>
                        <a:sym typeface="Calibri"/>
                      </a:endParaRPr>
                    </a:p>
                  </a:txBody>
                  <a:tcPr marL="53000" marR="53000" marT="0" marB="0"/>
                </a:tc>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Vulnerable groups</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sz="1400" u="none" strike="noStrike" cap="none">
                        <a:solidFill>
                          <a:schemeClr val="dk1"/>
                        </a:solidFill>
                        <a:latin typeface="Calibri"/>
                        <a:ea typeface="Calibri"/>
                        <a:cs typeface="Calibri"/>
                        <a:sym typeface="Calibri"/>
                      </a:endParaRPr>
                    </a:p>
                  </a:txBody>
                  <a:tcPr marL="53000" marR="53000" marT="0" marB="0"/>
                </a:tc>
                <a:extLst>
                  <a:ext uri="{0D108BD9-81ED-4DB2-BD59-A6C34878D82A}">
                    <a16:rowId xmlns:a16="http://schemas.microsoft.com/office/drawing/2014/main" val="10006"/>
                  </a:ext>
                </a:extLst>
              </a:tr>
              <a:tr h="994250">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Covert research &amp; deception</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a:p>
                    <a:p>
                      <a:pPr marL="0" marR="0" lvl="0" indent="0" algn="ctr" rtl="0">
                        <a:lnSpc>
                          <a:spcPct val="115000"/>
                        </a:lnSpc>
                        <a:spcBef>
                          <a:spcPts val="1000"/>
                        </a:spcBef>
                        <a:spcAft>
                          <a:spcPts val="0"/>
                        </a:spcAft>
                        <a:buNone/>
                      </a:pPr>
                      <a:r>
                        <a:rPr lang="en-GB" sz="1400" u="none" strike="noStrike" cap="none">
                          <a:solidFill>
                            <a:schemeClr val="dk1"/>
                          </a:solidFill>
                        </a:rPr>
                        <a:t> </a:t>
                      </a:r>
                      <a:endParaRPr sz="1400" u="none" strike="noStrike" cap="none">
                        <a:solidFill>
                          <a:schemeClr val="dk1"/>
                        </a:solidFill>
                        <a:latin typeface="Calibri"/>
                        <a:ea typeface="Calibri"/>
                        <a:cs typeface="Calibri"/>
                        <a:sym typeface="Calibri"/>
                      </a:endParaRPr>
                    </a:p>
                  </a:txBody>
                  <a:tcPr marL="53000" marR="53000" marT="0" marB="0"/>
                </a:tc>
                <a:tc>
                  <a:txBody>
                    <a:bodyPr/>
                    <a:lstStyle/>
                    <a:p>
                      <a:pPr marL="0" marR="0" lvl="0" indent="0" algn="ctr" rtl="0">
                        <a:lnSpc>
                          <a:spcPct val="115000"/>
                        </a:lnSpc>
                        <a:spcBef>
                          <a:spcPts val="0"/>
                        </a:spcBef>
                        <a:spcAft>
                          <a:spcPts val="0"/>
                        </a:spcAft>
                        <a:buNone/>
                      </a:pPr>
                      <a:r>
                        <a:rPr lang="en-GB" sz="1400" u="none" strike="noStrike" cap="none">
                          <a:solidFill>
                            <a:schemeClr val="dk1"/>
                          </a:solidFill>
                        </a:rPr>
                        <a:t>Which do you think is the most important factor? Why?</a:t>
                      </a:r>
                      <a:endParaRPr sz="1400" u="none" strike="noStrike" cap="none">
                        <a:solidFill>
                          <a:schemeClr val="dk1"/>
                        </a:solidFill>
                        <a:latin typeface="Calibri"/>
                        <a:ea typeface="Calibri"/>
                        <a:cs typeface="Calibri"/>
                        <a:sym typeface="Calibri"/>
                      </a:endParaRPr>
                    </a:p>
                  </a:txBody>
                  <a:tcPr marL="53000" marR="53000"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b="1"/>
              <a:t>Research in action:</a:t>
            </a:r>
            <a:br>
              <a:rPr lang="en-GB" b="1"/>
            </a:br>
            <a:endParaRPr/>
          </a:p>
        </p:txBody>
      </p:sp>
      <p:sp>
        <p:nvSpPr>
          <p:cNvPr id="278" name="Google Shape;278;p29"/>
          <p:cNvSpPr txBox="1">
            <a:spLocks noGrp="1"/>
          </p:cNvSpPr>
          <p:nvPr>
            <p:ph type="body" idx="1"/>
          </p:nvPr>
        </p:nvSpPr>
        <p:spPr>
          <a:xfrm>
            <a:off x="944418" y="1039510"/>
            <a:ext cx="8402782" cy="32813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r>
              <a:rPr lang="en-GB" u="sng">
                <a:solidFill>
                  <a:schemeClr val="hlink"/>
                </a:solidFill>
                <a:hlinkClick r:id="rId3"/>
              </a:rPr>
              <a:t>https://www.youtube.com/watch?v=yAkDHuimJRc</a:t>
            </a:r>
            <a:endParaRPr/>
          </a:p>
          <a:p>
            <a:pPr marL="0" lvl="0" indent="0" algn="l" rtl="0">
              <a:lnSpc>
                <a:spcPct val="90000"/>
              </a:lnSpc>
              <a:spcBef>
                <a:spcPts val="1000"/>
              </a:spcBef>
              <a:spcAft>
                <a:spcPts val="0"/>
              </a:spcAft>
              <a:buClr>
                <a:schemeClr val="dk1"/>
              </a:buClr>
              <a:buSzPts val="2800"/>
              <a:buNone/>
            </a:pPr>
            <a:r>
              <a:rPr lang="en-GB" u="sng">
                <a:solidFill>
                  <a:schemeClr val="hlink"/>
                </a:solidFill>
                <a:hlinkClick r:id="rId4"/>
              </a:rPr>
              <a:t>https://www.youtube.com/watch?v=Lp5twji3pk8</a:t>
            </a:r>
            <a:endParaRPr/>
          </a:p>
          <a:p>
            <a:pPr marL="0" lvl="0" indent="0" algn="l" rtl="0">
              <a:lnSpc>
                <a:spcPct val="90000"/>
              </a:lnSpc>
              <a:spcBef>
                <a:spcPts val="1000"/>
              </a:spcBef>
              <a:spcAft>
                <a:spcPts val="0"/>
              </a:spcAft>
              <a:buClr>
                <a:schemeClr val="dk1"/>
              </a:buClr>
              <a:buSzPts val="2800"/>
              <a:buNone/>
            </a:pPr>
            <a:r>
              <a:rPr lang="en-GB"/>
              <a:t> </a:t>
            </a:r>
            <a:endParaRPr/>
          </a:p>
        </p:txBody>
      </p:sp>
      <p:sp>
        <p:nvSpPr>
          <p:cNvPr id="279" name="Google Shape;279;p29"/>
          <p:cNvSpPr txBox="1"/>
          <p:nvPr/>
        </p:nvSpPr>
        <p:spPr>
          <a:xfrm>
            <a:off x="867064" y="1221804"/>
            <a:ext cx="5848928" cy="64633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chemeClr val="dk1"/>
                </a:solidFill>
                <a:latin typeface="Calibri"/>
                <a:ea typeface="Calibri"/>
                <a:cs typeface="Calibri"/>
                <a:sym typeface="Calibri"/>
              </a:rPr>
              <a:t>Watch the following clips</a:t>
            </a:r>
            <a:endParaRPr/>
          </a:p>
        </p:txBody>
      </p:sp>
      <p:sp>
        <p:nvSpPr>
          <p:cNvPr id="280" name="Google Shape;280;p29"/>
          <p:cNvSpPr txBox="1"/>
          <p:nvPr/>
        </p:nvSpPr>
        <p:spPr>
          <a:xfrm>
            <a:off x="607290" y="3165812"/>
            <a:ext cx="10746510" cy="3416320"/>
          </a:xfrm>
          <a:prstGeom prst="rect">
            <a:avLst/>
          </a:prstGeom>
          <a:solidFill>
            <a:srgbClr val="FFFF9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Answer the following questions:</a:t>
            </a:r>
            <a:endParaRPr/>
          </a:p>
          <a:p>
            <a:pPr marL="342900" marR="0" lvl="0" indent="-342900" algn="l" rtl="0">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What methods were used?</a:t>
            </a:r>
            <a:endParaRPr/>
          </a:p>
          <a:p>
            <a:pPr marL="342900" marR="0" lvl="0" indent="-342900" algn="l" rtl="0">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Identify the ethical issues that were broken in this piece of research.</a:t>
            </a:r>
            <a:endParaRPr/>
          </a:p>
          <a:p>
            <a:pPr marL="342900" marR="0" lvl="0" indent="-342900" algn="l" rtl="0">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Identify and explain what the researcher did to overcome breaking the ethical issues.</a:t>
            </a:r>
            <a:endParaRPr/>
          </a:p>
          <a:p>
            <a:pPr marL="342900" marR="0" lvl="0" indent="-342900" algn="l" rtl="0">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Do you think researchers should be allowed to break ethical guidelines for the purpose of research? Watch this panorama documentary on abuse in care home.</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Analyse whether the strengths of the study outweighed the weaknesses of breaking the rules.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p:nvPr/>
        </p:nvSpPr>
        <p:spPr>
          <a:xfrm>
            <a:off x="837069" y="386085"/>
            <a:ext cx="78277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FF0000"/>
                </a:solidFill>
                <a:latin typeface="Arial"/>
                <a:ea typeface="Arial"/>
                <a:cs typeface="Arial"/>
                <a:sym typeface="Arial"/>
              </a:rPr>
              <a:t>Factors influencing choice of topic</a:t>
            </a:r>
            <a:endParaRPr sz="3600">
              <a:solidFill>
                <a:srgbClr val="FF0000"/>
              </a:solidFill>
              <a:latin typeface="Calibri"/>
              <a:ea typeface="Calibri"/>
              <a:cs typeface="Calibri"/>
              <a:sym typeface="Calibri"/>
            </a:endParaRPr>
          </a:p>
        </p:txBody>
      </p:sp>
      <p:sp>
        <p:nvSpPr>
          <p:cNvPr id="286" name="Google Shape;286;p30"/>
          <p:cNvSpPr/>
          <p:nvPr/>
        </p:nvSpPr>
        <p:spPr>
          <a:xfrm>
            <a:off x="1350763" y="1575896"/>
            <a:ext cx="8776910" cy="5078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This is affected by many things, most of which are to do with the interests and the values of the researcher, which are usually interrelated.  Peter Townsend has had a life-long commitment to the needs of the poor and the powerless, and his studies of the elderly (1957) and the poor (1979) are the result of that commitment.  Researchers will also be influenced by current debates in the academic world.  Thus Goldthorpe and Lockwood (1969) carried out their research among the manual workers of Luton at a time when academic opinion was saying that such people were beginning to take on middle-class characteristics.  The commitment of sociologists such as Mirza (1992) and Sewell (1997) to studying the educational experience of young African-Caribbean girls and boys has been derived to some extent from their own background as African-Caribbeans.  Choice of topic will also be affected by the funding of the research.  Researchers who depend of grants from organisations like the Economic and Social Research Council (ESRC), or from private foundations like Joseph Rowntree, will only be able to carry out their enquiry if it is approved by the organisation in questions.  Academic researchers working in higher education have to convince the relevant committees in their institution that the work is important enough for scarce resources to be devoted to it.  Sometimes research is commissioned, and the researcher is approached by government, a local authority, a business, or a charity to carry out a specific enquiry on their behalf. </a:t>
            </a:r>
            <a:endParaRPr sz="1800">
              <a:solidFill>
                <a:schemeClr val="dk1"/>
              </a:solidFill>
              <a:latin typeface="Calibri"/>
              <a:ea typeface="Calibri"/>
              <a:cs typeface="Calibri"/>
              <a:sym typeface="Calibri"/>
            </a:endParaRPr>
          </a:p>
        </p:txBody>
      </p:sp>
      <p:sp>
        <p:nvSpPr>
          <p:cNvPr id="287" name="Google Shape;287;p30"/>
          <p:cNvSpPr txBox="1"/>
          <p:nvPr/>
        </p:nvSpPr>
        <p:spPr>
          <a:xfrm>
            <a:off x="1496290" y="1038283"/>
            <a:ext cx="3532910" cy="461665"/>
          </a:xfrm>
          <a:prstGeom prst="rect">
            <a:avLst/>
          </a:prstGeom>
          <a:solidFill>
            <a:srgbClr val="FFCC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1">
                <a:solidFill>
                  <a:schemeClr val="dk1"/>
                </a:solidFill>
                <a:latin typeface="Calibri"/>
                <a:ea typeface="Calibri"/>
                <a:cs typeface="Calibri"/>
                <a:sym typeface="Calibri"/>
              </a:rPr>
              <a:t>Read the following article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1: Norms, Values, Nature Vs Nurture</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00669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p:nvPr/>
        </p:nvSpPr>
        <p:spPr>
          <a:xfrm>
            <a:off x="824289" y="1376046"/>
            <a:ext cx="9428075" cy="500508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a:solidFill>
                  <a:schemeClr val="dk1"/>
                </a:solidFill>
                <a:latin typeface="Calibri"/>
                <a:ea typeface="Calibri"/>
                <a:cs typeface="Calibri"/>
                <a:sym typeface="Calibri"/>
              </a:rPr>
              <a:t>This will almost invariably be linked to the policy objectives of the sponsoring organisation.  Broadly speaking, it is easier to obtain funding for explanatory research that seems to provide guidance to policy-makers than for purely academic research, and for research that is statistically based than for research that is more qualitative in its approach.  The choice of research topic is not made in a vacuum, but is influenced both by the researcher and by the context in which the research is to be done.  This does not automatically mean that the research is biased.  Just because researchers have strong feelings about what they are investigating, it does not automatically follow that their findings will be slanted in favour of their own beliefs and values.  Indeed, this is a major difference between sociology and journalism.  It is also worth remembering that the choice of topic is affected by the power of the subjects of the research to resist the investigation.  How far such resistance is possible varies according to the research methods employed but, generally speaking, we know more about the poor and the powerless than we do about the rich and powerful.</a:t>
            </a:r>
            <a:endParaRPr/>
          </a:p>
          <a:p>
            <a:pPr marL="0" marR="0" lvl="0" indent="0" algn="ctr" rtl="0">
              <a:lnSpc>
                <a:spcPct val="115000"/>
              </a:lnSpc>
              <a:spcBef>
                <a:spcPts val="1000"/>
              </a:spcBef>
              <a:spcAft>
                <a:spcPts val="0"/>
              </a:spcAft>
              <a:buNone/>
            </a:pPr>
            <a:r>
              <a:rPr lang="en-GB" sz="1800">
                <a:solidFill>
                  <a:schemeClr val="dk1"/>
                </a:solidFill>
                <a:latin typeface="Calibri"/>
                <a:ea typeface="Calibri"/>
                <a:cs typeface="Calibri"/>
                <a:sym typeface="Calibri"/>
              </a:rPr>
              <a:t>                                                     </a:t>
            </a:r>
            <a:r>
              <a:rPr lang="en-GB" sz="2800" b="1">
                <a:solidFill>
                  <a:schemeClr val="dk1"/>
                </a:solidFill>
                <a:latin typeface="Calibri"/>
                <a:ea typeface="Calibri"/>
                <a:cs typeface="Calibri"/>
                <a:sym typeface="Calibri"/>
              </a:rPr>
              <a:t>Source: McNeill, P &amp; Chapman, S (2005) </a:t>
            </a:r>
            <a:r>
              <a:rPr lang="en-GB" sz="2800" b="1" i="1">
                <a:solidFill>
                  <a:schemeClr val="dk1"/>
                </a:solidFill>
                <a:latin typeface="Calibri"/>
                <a:ea typeface="Calibri"/>
                <a:cs typeface="Calibri"/>
                <a:sym typeface="Calibri"/>
              </a:rPr>
              <a:t>Research methods</a:t>
            </a:r>
            <a:endParaRPr sz="2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b="1"/>
              <a:t>Task 🖉 </a:t>
            </a:r>
            <a:r>
              <a:rPr lang="en-GB"/>
              <a:t>Using the extract above, explain the different factors which influence the choice of topic for a researcher.  You should have at least 4 sub-headings. </a:t>
            </a:r>
            <a:endParaRPr/>
          </a:p>
          <a:p>
            <a:pPr marL="0" lvl="0" indent="0" algn="l" rtl="0">
              <a:lnSpc>
                <a:spcPct val="90000"/>
              </a:lnSpc>
              <a:spcBef>
                <a:spcPts val="1000"/>
              </a:spcBef>
              <a:spcAft>
                <a:spcPts val="0"/>
              </a:spcAft>
              <a:buClr>
                <a:schemeClr val="dk1"/>
              </a:buClr>
              <a:buSzPts val="2800"/>
              <a:buNone/>
            </a:pPr>
            <a:r>
              <a:rPr lang="en-GB"/>
              <a:t>You may wish to present it in picture / diagram form.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p:nvPr/>
        </p:nvSpPr>
        <p:spPr>
          <a:xfrm>
            <a:off x="552995" y="136810"/>
            <a:ext cx="7151317" cy="62222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GB" sz="3200" b="1">
                <a:solidFill>
                  <a:srgbClr val="FF0000"/>
                </a:solidFill>
                <a:latin typeface="Arial"/>
                <a:ea typeface="Arial"/>
                <a:cs typeface="Arial"/>
                <a:sym typeface="Arial"/>
              </a:rPr>
              <a:t>Social surveys and research design</a:t>
            </a:r>
            <a:endParaRPr sz="3200">
              <a:solidFill>
                <a:srgbClr val="FF0000"/>
              </a:solidFill>
              <a:latin typeface="Calibri"/>
              <a:ea typeface="Calibri"/>
              <a:cs typeface="Calibri"/>
              <a:sym typeface="Calibri"/>
            </a:endParaRPr>
          </a:p>
        </p:txBody>
      </p:sp>
      <p:sp>
        <p:nvSpPr>
          <p:cNvPr id="303" name="Google Shape;303;p33"/>
          <p:cNvSpPr/>
          <p:nvPr/>
        </p:nvSpPr>
        <p:spPr>
          <a:xfrm>
            <a:off x="803564" y="1282538"/>
            <a:ext cx="10016836" cy="51457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600">
                <a:solidFill>
                  <a:schemeClr val="dk1"/>
                </a:solidFill>
                <a:latin typeface="Calibri"/>
                <a:ea typeface="Calibri"/>
                <a:cs typeface="Calibri"/>
                <a:sym typeface="Calibri"/>
              </a:rPr>
              <a:t>A social survey is a method of obtaining large amounts of data, usually in a statistical form, from a large number of people by asking them questions about their lives, attitudes, opinions or behaviour. It usually takes the form of a </a:t>
            </a:r>
            <a:r>
              <a:rPr lang="en-GB" sz="1600" b="1">
                <a:solidFill>
                  <a:schemeClr val="dk1"/>
                </a:solidFill>
                <a:latin typeface="Calibri"/>
                <a:ea typeface="Calibri"/>
                <a:cs typeface="Calibri"/>
                <a:sym typeface="Calibri"/>
              </a:rPr>
              <a:t>self-completion questionnaire</a:t>
            </a:r>
            <a:r>
              <a:rPr lang="en-GB" sz="1600">
                <a:solidFill>
                  <a:schemeClr val="dk1"/>
                </a:solidFill>
                <a:latin typeface="Calibri"/>
                <a:ea typeface="Calibri"/>
                <a:cs typeface="Calibri"/>
                <a:sym typeface="Calibri"/>
              </a:rPr>
              <a:t> or a </a:t>
            </a:r>
            <a:r>
              <a:rPr lang="en-GB" sz="1600" b="1">
                <a:solidFill>
                  <a:schemeClr val="dk1"/>
                </a:solidFill>
                <a:latin typeface="Calibri"/>
                <a:ea typeface="Calibri"/>
                <a:cs typeface="Calibri"/>
                <a:sym typeface="Calibri"/>
              </a:rPr>
              <a:t>structured interview.</a:t>
            </a:r>
            <a:r>
              <a:rPr lang="en-GB" sz="1600">
                <a:solidFill>
                  <a:schemeClr val="dk1"/>
                </a:solidFill>
                <a:latin typeface="Calibri"/>
                <a:ea typeface="Calibri"/>
                <a:cs typeface="Calibri"/>
                <a:sym typeface="Calibri"/>
              </a:rPr>
              <a:t>  Whichever survey method is used, the social survey has for many years been the most widely used method of social research.  Examples of large-scale surveys include the British Crime Survey and the General Household Survey.  The Census, which is carried out by the government every ten years is the most large scale social survey.  Positivists advocate the use of the survey method.  It is regarded as scientific because surveys are normally carried out under controlled conditions.  They are organised in a logical and systematic fashion via questionnaire design.  If the research is properly carried out, the personal influence of the researcher on the results is slight.  In other words, they are seen to be objective and value-fee.  Very importantly, they are easily replicated and the quantifiable data can be verified by others.  Moreover, the survey produces large amounts of statistical information relatively quickly and cheaply, which enables comparisons to be made between different groups and populations.  Surveys are also appealing because they can be aimed at large groups of people.  </a:t>
            </a:r>
            <a:endParaRPr/>
          </a:p>
          <a:p>
            <a:pPr marL="0" marR="0" lvl="0" indent="0" algn="l" rtl="0">
              <a:lnSpc>
                <a:spcPct val="115000"/>
              </a:lnSpc>
              <a:spcBef>
                <a:spcPts val="1000"/>
              </a:spcBef>
              <a:spcAft>
                <a:spcPts val="0"/>
              </a:spcAft>
              <a:buNone/>
            </a:pPr>
            <a:r>
              <a:rPr lang="en-GB" sz="1600">
                <a:solidFill>
                  <a:schemeClr val="dk1"/>
                </a:solidFill>
                <a:latin typeface="Calibri"/>
                <a:ea typeface="Calibri"/>
                <a:cs typeface="Calibri"/>
                <a:sym typeface="Calibri"/>
              </a:rPr>
              <a:t>On the other hand, Interpretivists argue that social surveys with their emphasis on scientific logic and statistical data give us little insight into how people see and understand their lives.  Surveys are seen as artificial devices that produce artificial responses – approaching respondents like this crates a thoroughly unnatural situation, so whatever the results, they won’t have much bearing on what respondents usually think, generally feel, normally experience, or really believe.</a:t>
            </a:r>
            <a:endParaRPr/>
          </a:p>
          <a:p>
            <a:pPr marL="1828800" marR="0" lvl="0" indent="457200" algn="l" rtl="0">
              <a:lnSpc>
                <a:spcPct val="115000"/>
              </a:lnSpc>
              <a:spcBef>
                <a:spcPts val="1000"/>
              </a:spcBef>
              <a:spcAft>
                <a:spcPts val="0"/>
              </a:spcAft>
              <a:buNone/>
            </a:pPr>
            <a:r>
              <a:rPr lang="en-GB" sz="1600" b="1">
                <a:solidFill>
                  <a:schemeClr val="dk1"/>
                </a:solidFill>
                <a:latin typeface="Calibri"/>
                <a:ea typeface="Calibri"/>
                <a:cs typeface="Calibri"/>
                <a:sym typeface="Calibri"/>
              </a:rPr>
              <a:t>Source: McNeill, P &amp; Chapman, S (2005) </a:t>
            </a:r>
            <a:r>
              <a:rPr lang="en-GB" sz="1600" b="1" i="1">
                <a:solidFill>
                  <a:schemeClr val="dk1"/>
                </a:solidFill>
                <a:latin typeface="Calibri"/>
                <a:ea typeface="Calibri"/>
                <a:cs typeface="Calibri"/>
                <a:sym typeface="Calibri"/>
              </a:rPr>
              <a:t>Research methods</a:t>
            </a:r>
            <a:endParaRPr sz="1600">
              <a:solidFill>
                <a:schemeClr val="dk1"/>
              </a:solidFill>
              <a:latin typeface="Calibri"/>
              <a:ea typeface="Calibri"/>
              <a:cs typeface="Calibri"/>
              <a:sym typeface="Calibri"/>
            </a:endParaRPr>
          </a:p>
        </p:txBody>
      </p:sp>
      <p:sp>
        <p:nvSpPr>
          <p:cNvPr id="304" name="Google Shape;304;p33"/>
          <p:cNvSpPr txBox="1"/>
          <p:nvPr/>
        </p:nvSpPr>
        <p:spPr>
          <a:xfrm>
            <a:off x="803564" y="777077"/>
            <a:ext cx="3532910" cy="461665"/>
          </a:xfrm>
          <a:prstGeom prst="rect">
            <a:avLst/>
          </a:prstGeom>
          <a:solidFill>
            <a:srgbClr val="FFCC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1">
                <a:solidFill>
                  <a:schemeClr val="dk1"/>
                </a:solidFill>
                <a:latin typeface="Calibri"/>
                <a:ea typeface="Calibri"/>
                <a:cs typeface="Calibri"/>
                <a:sym typeface="Calibri"/>
              </a:rPr>
              <a:t>Read the following article;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p:nvPr/>
        </p:nvSpPr>
        <p:spPr>
          <a:xfrm>
            <a:off x="838200" y="1328328"/>
            <a:ext cx="10515600" cy="420134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2400" b="1">
                <a:solidFill>
                  <a:schemeClr val="dk1"/>
                </a:solidFill>
                <a:latin typeface="Arial"/>
                <a:ea typeface="Arial"/>
                <a:cs typeface="Arial"/>
                <a:sym typeface="Arial"/>
              </a:rPr>
              <a:t>Evaluation Task 🖉</a:t>
            </a:r>
            <a:endParaRPr sz="24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600" i="1">
                <a:solidFill>
                  <a:schemeClr val="dk1"/>
                </a:solidFill>
                <a:latin typeface="Arial"/>
                <a:ea typeface="Arial"/>
                <a:cs typeface="Arial"/>
                <a:sym typeface="Arial"/>
              </a:rPr>
              <a:t>Read the extract above and answer the following questions:</a:t>
            </a:r>
            <a:endParaRPr sz="1600">
              <a:solidFill>
                <a:schemeClr val="dk1"/>
              </a:solidFill>
              <a:latin typeface="Calibri"/>
              <a:ea typeface="Calibri"/>
              <a:cs typeface="Calibri"/>
              <a:sym typeface="Calibri"/>
            </a:endParaRPr>
          </a:p>
          <a:p>
            <a:pPr marL="342900" marR="0" lvl="0" indent="-342900" algn="l" rtl="0">
              <a:lnSpc>
                <a:spcPct val="115000"/>
              </a:lnSpc>
              <a:spcBef>
                <a:spcPts val="1000"/>
              </a:spcBef>
              <a:spcAft>
                <a:spcPts val="0"/>
              </a:spcAft>
              <a:buClr>
                <a:schemeClr val="dk1"/>
              </a:buClr>
              <a:buSzPts val="1600"/>
              <a:buFont typeface="Calibri"/>
              <a:buAutoNum type="arabicPeriod"/>
            </a:pPr>
            <a:r>
              <a:rPr lang="en-GB" sz="1600">
                <a:solidFill>
                  <a:schemeClr val="dk1"/>
                </a:solidFill>
                <a:latin typeface="Arial"/>
                <a:ea typeface="Arial"/>
                <a:cs typeface="Arial"/>
                <a:sym typeface="Arial"/>
              </a:rPr>
              <a:t>Explain how positivists see the survey method as:</a:t>
            </a:r>
            <a:endParaRPr sz="1600">
              <a:solidFill>
                <a:schemeClr val="dk1"/>
              </a:solidFill>
              <a:latin typeface="Calibri"/>
              <a:ea typeface="Calibri"/>
              <a:cs typeface="Calibri"/>
              <a:sym typeface="Calibri"/>
            </a:endParaRPr>
          </a:p>
          <a:p>
            <a:pPr marL="742950" marR="0" lvl="1" indent="-285750" algn="l" rtl="0">
              <a:lnSpc>
                <a:spcPct val="115000"/>
              </a:lnSpc>
              <a:spcBef>
                <a:spcPts val="1000"/>
              </a:spcBef>
              <a:spcAft>
                <a:spcPts val="0"/>
              </a:spcAft>
              <a:buClr>
                <a:schemeClr val="dk1"/>
              </a:buClr>
              <a:buSzPts val="1600"/>
              <a:buFont typeface="Calibri"/>
              <a:buAutoNum type="alphaLcParenBoth"/>
            </a:pPr>
            <a:r>
              <a:rPr lang="en-GB" sz="1600" b="0" i="0" u="none" strike="noStrike" cap="none">
                <a:solidFill>
                  <a:schemeClr val="dk1"/>
                </a:solidFill>
                <a:latin typeface="Arial"/>
                <a:ea typeface="Arial"/>
                <a:cs typeface="Arial"/>
                <a:sym typeface="Arial"/>
              </a:rPr>
              <a:t>reliable</a:t>
            </a:r>
            <a:endParaRPr sz="1600" b="0" i="0" u="none" strike="noStrike" cap="none">
              <a:solidFill>
                <a:schemeClr val="dk1"/>
              </a:solidFill>
              <a:latin typeface="Calibri"/>
              <a:ea typeface="Calibri"/>
              <a:cs typeface="Calibri"/>
              <a:sym typeface="Calibri"/>
            </a:endParaRPr>
          </a:p>
          <a:p>
            <a:pPr marL="685800" marR="0" lvl="0" indent="0" algn="l" rtl="0">
              <a:lnSpc>
                <a:spcPct val="115000"/>
              </a:lnSpc>
              <a:spcBef>
                <a:spcPts val="1000"/>
              </a:spcBef>
              <a:spcAft>
                <a:spcPts val="0"/>
              </a:spcAft>
              <a:buNone/>
            </a:pPr>
            <a:r>
              <a:rPr lang="en-GB" sz="16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marL="742950" marR="0" lvl="1" indent="-285750" algn="l" rtl="0">
              <a:lnSpc>
                <a:spcPct val="115000"/>
              </a:lnSpc>
              <a:spcBef>
                <a:spcPts val="1000"/>
              </a:spcBef>
              <a:spcAft>
                <a:spcPts val="0"/>
              </a:spcAft>
              <a:buClr>
                <a:schemeClr val="dk1"/>
              </a:buClr>
              <a:buSzPts val="1600"/>
              <a:buFont typeface="Calibri"/>
              <a:buAutoNum type="alphaLcParenBoth"/>
            </a:pPr>
            <a:r>
              <a:rPr lang="en-GB" sz="1600" b="0" i="0" u="none" strike="noStrike" cap="none">
                <a:solidFill>
                  <a:schemeClr val="dk1"/>
                </a:solidFill>
                <a:latin typeface="Arial"/>
                <a:ea typeface="Arial"/>
                <a:cs typeface="Arial"/>
                <a:sym typeface="Arial"/>
              </a:rPr>
              <a:t>valid</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6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marL="742950" marR="0" lvl="1" indent="-285750" algn="l" rtl="0">
              <a:lnSpc>
                <a:spcPct val="115000"/>
              </a:lnSpc>
              <a:spcBef>
                <a:spcPts val="1000"/>
              </a:spcBef>
              <a:spcAft>
                <a:spcPts val="0"/>
              </a:spcAft>
              <a:buClr>
                <a:schemeClr val="dk1"/>
              </a:buClr>
              <a:buSzPts val="1600"/>
              <a:buFont typeface="Calibri"/>
              <a:buAutoNum type="alphaLcParenBoth"/>
            </a:pPr>
            <a:r>
              <a:rPr lang="en-GB" sz="1600" b="0" i="0" u="none" strike="noStrike" cap="none">
                <a:solidFill>
                  <a:schemeClr val="dk1"/>
                </a:solidFill>
                <a:latin typeface="Arial"/>
                <a:ea typeface="Arial"/>
                <a:cs typeface="Arial"/>
                <a:sym typeface="Arial"/>
              </a:rPr>
              <a:t>representative</a:t>
            </a:r>
            <a:endParaRPr sz="1600" b="0" i="0" u="none" strike="noStrike" cap="none">
              <a:solidFill>
                <a:schemeClr val="dk1"/>
              </a:solidFill>
              <a:latin typeface="Calibri"/>
              <a:ea typeface="Calibri"/>
              <a:cs typeface="Calibri"/>
              <a:sym typeface="Calibri"/>
            </a:endParaRPr>
          </a:p>
          <a:p>
            <a:pPr marL="685800" marR="0" lvl="0" indent="0" algn="l" rtl="0">
              <a:lnSpc>
                <a:spcPct val="115000"/>
              </a:lnSpc>
              <a:spcBef>
                <a:spcPts val="1000"/>
              </a:spcBef>
              <a:spcAft>
                <a:spcPts val="0"/>
              </a:spcAft>
              <a:buNone/>
            </a:pPr>
            <a:r>
              <a:rPr lang="en-GB" sz="16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600">
                <a:solidFill>
                  <a:schemeClr val="dk1"/>
                </a:solidFill>
                <a:latin typeface="Arial"/>
                <a:ea typeface="Arial"/>
                <a:cs typeface="Arial"/>
                <a:sym typeface="Arial"/>
              </a:rPr>
              <a:t>2.   Explain why Interpretivists see the survey method as lacking in validity.</a:t>
            </a:r>
            <a:endParaRPr sz="1600">
              <a:solidFill>
                <a:schemeClr val="dk1"/>
              </a:solidFill>
              <a:latin typeface="Calibri"/>
              <a:ea typeface="Calibri"/>
              <a:cs typeface="Calibri"/>
              <a:sym typeface="Calibri"/>
            </a:endParaRPr>
          </a:p>
        </p:txBody>
      </p:sp>
      <p:sp>
        <p:nvSpPr>
          <p:cNvPr id="310" name="Google Shape;310;p34"/>
          <p:cNvSpPr txBox="1"/>
          <p:nvPr/>
        </p:nvSpPr>
        <p:spPr>
          <a:xfrm>
            <a:off x="7322569" y="2898155"/>
            <a:ext cx="4509213" cy="2031325"/>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Challenge task: Use the internet and the source material to outline the following approaches;</a:t>
            </a:r>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Calibri"/>
                <a:ea typeface="Calibri"/>
                <a:cs typeface="Calibri"/>
                <a:sym typeface="Calibri"/>
              </a:rPr>
              <a:t>Positivists approach to research.</a:t>
            </a:r>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Calibri"/>
                <a:ea typeface="Calibri"/>
                <a:cs typeface="Calibri"/>
                <a:sym typeface="Calibri"/>
              </a:rPr>
              <a:t>Interpretivists approach to research.</a:t>
            </a:r>
            <a:endParaRPr/>
          </a:p>
          <a:p>
            <a:pPr marL="0" marR="0" lvl="0" indent="0" algn="l" rtl="0">
              <a:spcBef>
                <a:spcPts val="0"/>
              </a:spcBef>
              <a:spcAft>
                <a:spcPts val="0"/>
              </a:spcAft>
              <a:buNone/>
            </a:pPr>
            <a:r>
              <a:rPr lang="en-GB" sz="1800" b="1">
                <a:solidFill>
                  <a:schemeClr val="dk1"/>
                </a:solidFill>
                <a:latin typeface="Calibri"/>
                <a:ea typeface="Calibri"/>
                <a:cs typeface="Calibri"/>
                <a:sym typeface="Calibri"/>
              </a:rPr>
              <a:t>Explain what approach will collect more valid data.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7"/>
          <p:cNvSpPr/>
          <p:nvPr/>
        </p:nvSpPr>
        <p:spPr>
          <a:xfrm>
            <a:off x="584850" y="474072"/>
            <a:ext cx="9878291" cy="384977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GB" sz="4400" b="1">
                <a:solidFill>
                  <a:srgbClr val="FF0000"/>
                </a:solidFill>
                <a:latin typeface="Arial"/>
                <a:ea typeface="Arial"/>
                <a:cs typeface="Arial"/>
                <a:sym typeface="Arial"/>
              </a:rPr>
              <a:t>Questionnaires</a:t>
            </a:r>
            <a:endParaRPr sz="4400">
              <a:solidFill>
                <a:srgbClr val="FF0000"/>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Questionnaires are lists</a:t>
            </a:r>
            <a:r>
              <a:rPr lang="en-GB" sz="1800" b="1">
                <a:solidFill>
                  <a:schemeClr val="dk1"/>
                </a:solidFill>
                <a:latin typeface="Arial"/>
                <a:ea typeface="Arial"/>
                <a:cs typeface="Arial"/>
                <a:sym typeface="Arial"/>
              </a:rPr>
              <a:t>  </a:t>
            </a:r>
            <a:r>
              <a:rPr lang="en-GB" sz="1800">
                <a:solidFill>
                  <a:schemeClr val="dk1"/>
                </a:solidFill>
                <a:latin typeface="Arial"/>
                <a:ea typeface="Arial"/>
                <a:cs typeface="Arial"/>
                <a:sym typeface="Arial"/>
              </a:rPr>
              <a:t>of questions compiled by the researcher and completed by the respondent.  There are different types of questionnaires / question design.</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b="1">
                <a:solidFill>
                  <a:schemeClr val="dk1"/>
                </a:solidFill>
                <a:latin typeface="Arial"/>
                <a:ea typeface="Arial"/>
                <a:cs typeface="Arial"/>
                <a:sym typeface="Arial"/>
              </a:rPr>
              <a:t>Task 🖉</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Define the following:</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Closed questions -</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Open-ended questions -</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Measurement scales –</a:t>
            </a:r>
            <a:endParaRPr sz="1600">
              <a:solidFill>
                <a:schemeClr val="dk1"/>
              </a:solidFill>
              <a:latin typeface="Calibri"/>
              <a:ea typeface="Calibri"/>
              <a:cs typeface="Calibri"/>
              <a:sym typeface="Calibri"/>
            </a:endParaRPr>
          </a:p>
        </p:txBody>
      </p:sp>
      <p:sp>
        <p:nvSpPr>
          <p:cNvPr id="330" name="Google Shape;330;p37"/>
          <p:cNvSpPr txBox="1"/>
          <p:nvPr/>
        </p:nvSpPr>
        <p:spPr>
          <a:xfrm>
            <a:off x="3941685" y="2398958"/>
            <a:ext cx="7794595" cy="3785652"/>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Provide two examples of a closed question and an open question.</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a:solidFill>
                  <a:schemeClr val="dk1"/>
                </a:solidFill>
                <a:latin typeface="Calibri"/>
                <a:ea typeface="Calibri"/>
                <a:cs typeface="Calibri"/>
                <a:sym typeface="Calibri"/>
              </a:rPr>
              <a:t>Explain what questions will provide more valid data.</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GB" sz="2400" b="1">
                <a:solidFill>
                  <a:schemeClr val="dk1"/>
                </a:solidFill>
                <a:latin typeface="Calibri"/>
                <a:ea typeface="Calibri"/>
                <a:cs typeface="Calibri"/>
                <a:sym typeface="Calibri"/>
              </a:rPr>
              <a:t>What approach will support open questions and why? Explain your answer.</a:t>
            </a:r>
            <a:endParaRPr/>
          </a:p>
          <a:p>
            <a:pPr marL="285750" marR="0" lvl="0" indent="-285750" algn="l" rtl="0">
              <a:spcBef>
                <a:spcPts val="0"/>
              </a:spcBef>
              <a:spcAft>
                <a:spcPts val="0"/>
              </a:spcAft>
              <a:buClr>
                <a:schemeClr val="dk1"/>
              </a:buClr>
              <a:buSzPts val="2400"/>
              <a:buFont typeface="Arial"/>
              <a:buChar char="•"/>
            </a:pPr>
            <a:r>
              <a:rPr lang="en-GB" sz="2400" b="1">
                <a:solidFill>
                  <a:schemeClr val="dk1"/>
                </a:solidFill>
                <a:latin typeface="Calibri"/>
                <a:ea typeface="Calibri"/>
                <a:cs typeface="Calibri"/>
                <a:sym typeface="Calibri"/>
              </a:rPr>
              <a:t>What approach will support closed questions and why? Explain your answer.</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8"/>
          <p:cNvSpPr txBox="1">
            <a:spLocks noGrp="1"/>
          </p:cNvSpPr>
          <p:nvPr>
            <p:ph type="body" idx="1"/>
          </p:nvPr>
        </p:nvSpPr>
        <p:spPr>
          <a:xfrm>
            <a:off x="838200" y="1409700"/>
            <a:ext cx="10515600" cy="47672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336" name="Google Shape;336;p38"/>
          <p:cNvSpPr/>
          <p:nvPr/>
        </p:nvSpPr>
        <p:spPr>
          <a:xfrm>
            <a:off x="637308" y="152660"/>
            <a:ext cx="8091055" cy="118340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2800" b="1">
                <a:solidFill>
                  <a:srgbClr val="FF0000"/>
                </a:solidFill>
                <a:latin typeface="Arial"/>
                <a:ea typeface="Arial"/>
                <a:cs typeface="Arial"/>
                <a:sym typeface="Arial"/>
              </a:rPr>
              <a:t>Evaluating questionnaires</a:t>
            </a:r>
            <a:endParaRPr sz="2800">
              <a:solidFill>
                <a:srgbClr val="FF0000"/>
              </a:solidFill>
              <a:latin typeface="Calibri"/>
              <a:ea typeface="Calibri"/>
              <a:cs typeface="Calibri"/>
              <a:sym typeface="Calibri"/>
            </a:endParaRPr>
          </a:p>
          <a:p>
            <a:pPr marL="0" marR="0" lvl="0" indent="0" algn="l" rtl="0">
              <a:lnSpc>
                <a:spcPct val="115000"/>
              </a:lnSpc>
              <a:spcBef>
                <a:spcPts val="0"/>
              </a:spcBef>
              <a:spcAft>
                <a:spcPts val="0"/>
              </a:spcAft>
              <a:buNone/>
            </a:pPr>
            <a:r>
              <a:rPr lang="en-GB" sz="1800" b="1">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a:solidFill>
                  <a:schemeClr val="dk1"/>
                </a:solidFill>
                <a:latin typeface="Arial"/>
                <a:ea typeface="Arial"/>
                <a:cs typeface="Arial"/>
                <a:sym typeface="Arial"/>
              </a:rPr>
              <a:t>Using your own independent research, complete the table below.  </a:t>
            </a:r>
            <a:endParaRPr sz="1800">
              <a:solidFill>
                <a:schemeClr val="dk1"/>
              </a:solidFill>
              <a:latin typeface="Calibri"/>
              <a:ea typeface="Calibri"/>
              <a:cs typeface="Calibri"/>
              <a:sym typeface="Calibri"/>
            </a:endParaRPr>
          </a:p>
        </p:txBody>
      </p:sp>
      <p:graphicFrame>
        <p:nvGraphicFramePr>
          <p:cNvPr id="337" name="Google Shape;337;p38"/>
          <p:cNvGraphicFramePr/>
          <p:nvPr/>
        </p:nvGraphicFramePr>
        <p:xfrm>
          <a:off x="2563091" y="1392874"/>
          <a:ext cx="7606150" cy="5505119"/>
        </p:xfrm>
        <a:graphic>
          <a:graphicData uri="http://schemas.openxmlformats.org/drawingml/2006/table">
            <a:tbl>
              <a:tblPr firstRow="1" firstCol="1" bandRow="1" bandCol="1">
                <a:noFill/>
                <a:tableStyleId>{A895A3E2-B4B9-4279-A170-5C4A438715CF}</a:tableStyleId>
              </a:tblPr>
              <a:tblGrid>
                <a:gridCol w="3803075">
                  <a:extLst>
                    <a:ext uri="{9D8B030D-6E8A-4147-A177-3AD203B41FA5}">
                      <a16:colId xmlns:a16="http://schemas.microsoft.com/office/drawing/2014/main" val="20000"/>
                    </a:ext>
                  </a:extLst>
                </a:gridCol>
                <a:gridCol w="3803075">
                  <a:extLst>
                    <a:ext uri="{9D8B030D-6E8A-4147-A177-3AD203B41FA5}">
                      <a16:colId xmlns:a16="http://schemas.microsoft.com/office/drawing/2014/main" val="20001"/>
                    </a:ext>
                  </a:extLst>
                </a:gridCol>
              </a:tblGrid>
              <a:tr h="352475">
                <a:tc>
                  <a:txBody>
                    <a:bodyPr/>
                    <a:lstStyle/>
                    <a:p>
                      <a:pPr marL="0" marR="0" lvl="0" indent="0" algn="l" rtl="0">
                        <a:lnSpc>
                          <a:spcPct val="115000"/>
                        </a:lnSpc>
                        <a:spcBef>
                          <a:spcPts val="0"/>
                        </a:spcBef>
                        <a:spcAft>
                          <a:spcPts val="0"/>
                        </a:spcAft>
                        <a:buNone/>
                      </a:pPr>
                      <a:r>
                        <a:rPr lang="en-GB" sz="1600" u="none" strike="noStrike" cap="none">
                          <a:solidFill>
                            <a:schemeClr val="dk1"/>
                          </a:solidFill>
                        </a:rPr>
                        <a:t>Advantatages of questionnaires</a:t>
                      </a:r>
                      <a:endParaRPr sz="1600" u="none" strike="noStrike" cap="none">
                        <a:solidFill>
                          <a:schemeClr val="dk1"/>
                        </a:solidFill>
                        <a:latin typeface="Calibri"/>
                        <a:ea typeface="Calibri"/>
                        <a:cs typeface="Calibri"/>
                        <a:sym typeface="Calibri"/>
                      </a:endParaRPr>
                    </a:p>
                  </a:txBody>
                  <a:tcPr marL="49475" marR="49475" marT="0" marB="0"/>
                </a:tc>
                <a:tc>
                  <a:txBody>
                    <a:bodyPr/>
                    <a:lstStyle/>
                    <a:p>
                      <a:pPr marL="0" marR="0" lvl="0" indent="0" algn="l" rtl="0">
                        <a:lnSpc>
                          <a:spcPct val="115000"/>
                        </a:lnSpc>
                        <a:spcBef>
                          <a:spcPts val="0"/>
                        </a:spcBef>
                        <a:spcAft>
                          <a:spcPts val="0"/>
                        </a:spcAft>
                        <a:buNone/>
                      </a:pPr>
                      <a:r>
                        <a:rPr lang="en-GB" sz="1600" u="none" strike="noStrike" cap="none">
                          <a:solidFill>
                            <a:schemeClr val="dk1"/>
                          </a:solidFill>
                        </a:rPr>
                        <a:t>Disadvantages of questionnaires</a:t>
                      </a:r>
                      <a:endParaRPr sz="1600" u="none" strike="noStrike" cap="none">
                        <a:solidFill>
                          <a:schemeClr val="dk1"/>
                        </a:solidFill>
                        <a:latin typeface="Calibri"/>
                        <a:ea typeface="Calibri"/>
                        <a:cs typeface="Calibri"/>
                        <a:sym typeface="Calibri"/>
                      </a:endParaRPr>
                    </a:p>
                  </a:txBody>
                  <a:tcPr marL="49475" marR="49475" marT="0" marB="0"/>
                </a:tc>
                <a:extLst>
                  <a:ext uri="{0D108BD9-81ED-4DB2-BD59-A6C34878D82A}">
                    <a16:rowId xmlns:a16="http://schemas.microsoft.com/office/drawing/2014/main" val="10000"/>
                  </a:ext>
                </a:extLst>
              </a:tr>
              <a:tr h="1589675">
                <a:tc>
                  <a:txBody>
                    <a:bodyPr/>
                    <a:lstStyle/>
                    <a:p>
                      <a:pPr marL="0" marR="0" lvl="0" indent="0" algn="l" rtl="0">
                        <a:lnSpc>
                          <a:spcPct val="115000"/>
                        </a:lnSpc>
                        <a:spcBef>
                          <a:spcPts val="0"/>
                        </a:spcBef>
                        <a:spcAft>
                          <a:spcPts val="0"/>
                        </a:spcAft>
                        <a:buNone/>
                      </a:pPr>
                      <a:r>
                        <a:rPr lang="en-GB" sz="1600" u="none" strike="noStrike" cap="none">
                          <a:solidFill>
                            <a:schemeClr val="dk1"/>
                          </a:solidFill>
                        </a:rPr>
                        <a:t> </a:t>
                      </a:r>
                      <a:endParaRPr/>
                    </a:p>
                    <a:p>
                      <a:pPr marL="0" marR="0" lvl="0" indent="0" algn="l" rtl="0">
                        <a:lnSpc>
                          <a:spcPct val="115000"/>
                        </a:lnSpc>
                        <a:spcBef>
                          <a:spcPts val="0"/>
                        </a:spcBef>
                        <a:spcAft>
                          <a:spcPts val="0"/>
                        </a:spcAft>
                        <a:buNone/>
                      </a:pPr>
                      <a:r>
                        <a:rPr lang="en-GB" sz="1600" u="none" strike="noStrike" cap="none">
                          <a:solidFill>
                            <a:schemeClr val="dk1"/>
                          </a:solidFill>
                        </a:rPr>
                        <a:t> </a:t>
                      </a:r>
                      <a:endParaRPr/>
                    </a:p>
                    <a:p>
                      <a:pPr marL="0" marR="0" lvl="0" indent="0" algn="l" rtl="0">
                        <a:lnSpc>
                          <a:spcPct val="115000"/>
                        </a:lnSpc>
                        <a:spcBef>
                          <a:spcPts val="0"/>
                        </a:spcBef>
                        <a:spcAft>
                          <a:spcPts val="0"/>
                        </a:spcAft>
                        <a:buNone/>
                      </a:pPr>
                      <a:r>
                        <a:rPr lang="en-GB" sz="1600" u="none" strike="noStrike" cap="none">
                          <a:solidFill>
                            <a:schemeClr val="dk1"/>
                          </a:solidFill>
                        </a:rPr>
                        <a:t> </a:t>
                      </a:r>
                      <a:endParaRPr/>
                    </a:p>
                    <a:p>
                      <a:pPr marL="0" marR="0" lvl="0" indent="0" algn="l" rtl="0">
                        <a:lnSpc>
                          <a:spcPct val="115000"/>
                        </a:lnSpc>
                        <a:spcBef>
                          <a:spcPts val="0"/>
                        </a:spcBef>
                        <a:spcAft>
                          <a:spcPts val="0"/>
                        </a:spcAft>
                        <a:buNone/>
                      </a:pPr>
                      <a:r>
                        <a:rPr lang="en-GB" sz="1600" u="none" strike="noStrike" cap="none">
                          <a:solidFill>
                            <a:schemeClr val="dk1"/>
                          </a:solidFill>
                        </a:rPr>
                        <a:t> </a:t>
                      </a:r>
                      <a:endParaRPr/>
                    </a:p>
                    <a:p>
                      <a:pPr marL="0" marR="0" lvl="0" indent="0" algn="l" rtl="0">
                        <a:lnSpc>
                          <a:spcPct val="115000"/>
                        </a:lnSpc>
                        <a:spcBef>
                          <a:spcPts val="0"/>
                        </a:spcBef>
                        <a:spcAft>
                          <a:spcPts val="0"/>
                        </a:spcAft>
                        <a:buNone/>
                      </a:pPr>
                      <a:r>
                        <a:rPr lang="en-GB" sz="1600" u="none" strike="noStrike" cap="none">
                          <a:solidFill>
                            <a:schemeClr val="dk1"/>
                          </a:solidFill>
                        </a:rPr>
                        <a:t> </a:t>
                      </a:r>
                      <a:endParaRPr/>
                    </a:p>
                    <a:p>
                      <a:pPr marL="0" marR="0" lvl="0" indent="0" algn="l" rtl="0">
                        <a:lnSpc>
                          <a:spcPct val="115000"/>
                        </a:lnSpc>
                        <a:spcBef>
                          <a:spcPts val="0"/>
                        </a:spcBef>
                        <a:spcAft>
                          <a:spcPts val="0"/>
                        </a:spcAft>
                        <a:buNone/>
                      </a:pPr>
                      <a:r>
                        <a:rPr lang="en-GB" sz="1600" u="none" strike="noStrike" cap="none">
                          <a:solidFill>
                            <a:schemeClr val="dk1"/>
                          </a:solidFill>
                        </a:rPr>
                        <a:t> </a:t>
                      </a:r>
                      <a:endParaRPr sz="1600" u="none" strike="noStrike" cap="none">
                        <a:solidFill>
                          <a:schemeClr val="dk1"/>
                        </a:solidFill>
                        <a:latin typeface="Calibri"/>
                        <a:ea typeface="Calibri"/>
                        <a:cs typeface="Calibri"/>
                        <a:sym typeface="Calibri"/>
                      </a:endParaRPr>
                    </a:p>
                  </a:txBody>
                  <a:tcPr marL="49475" marR="49475" marT="0" marB="0"/>
                </a:tc>
                <a:tc>
                  <a:txBody>
                    <a:bodyPr/>
                    <a:lstStyle/>
                    <a:p>
                      <a:pPr marL="0" marR="0" lvl="0" indent="0" algn="l" rtl="0">
                        <a:lnSpc>
                          <a:spcPct val="115000"/>
                        </a:lnSpc>
                        <a:spcBef>
                          <a:spcPts val="0"/>
                        </a:spcBef>
                        <a:spcAft>
                          <a:spcPts val="0"/>
                        </a:spcAft>
                        <a:buNone/>
                      </a:pPr>
                      <a:r>
                        <a:rPr lang="en-GB" sz="1600" u="none" strike="noStrike" cap="none">
                          <a:solidFill>
                            <a:schemeClr val="dk1"/>
                          </a:solidFill>
                        </a:rPr>
                        <a:t> </a:t>
                      </a:r>
                      <a:endParaRPr sz="1600" u="none" strike="noStrike" cap="none">
                        <a:solidFill>
                          <a:schemeClr val="dk1"/>
                        </a:solidFill>
                        <a:latin typeface="Calibri"/>
                        <a:ea typeface="Calibri"/>
                        <a:cs typeface="Calibri"/>
                        <a:sym typeface="Calibri"/>
                      </a:endParaRPr>
                    </a:p>
                  </a:txBody>
                  <a:tcPr marL="49475" marR="49475" marT="0" marB="0"/>
                </a:tc>
                <a:extLst>
                  <a:ext uri="{0D108BD9-81ED-4DB2-BD59-A6C34878D82A}">
                    <a16:rowId xmlns:a16="http://schemas.microsoft.com/office/drawing/2014/main" val="10001"/>
                  </a:ext>
                </a:extLst>
              </a:tr>
              <a:tr h="1044700">
                <a:tc>
                  <a:txBody>
                    <a:bodyPr/>
                    <a:lstStyle/>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latin typeface="Calibri"/>
                        <a:ea typeface="Calibri"/>
                        <a:cs typeface="Calibri"/>
                        <a:sym typeface="Calibri"/>
                      </a:endParaRPr>
                    </a:p>
                  </a:txBody>
                  <a:tcPr marL="49475" marR="49475" marT="0" marB="0"/>
                </a:tc>
                <a:tc>
                  <a:txBody>
                    <a:bodyPr/>
                    <a:lstStyle/>
                    <a:p>
                      <a:pPr marL="0" marR="0" lvl="0" indent="0" algn="l" rtl="0">
                        <a:lnSpc>
                          <a:spcPct val="115000"/>
                        </a:lnSpc>
                        <a:spcBef>
                          <a:spcPts val="0"/>
                        </a:spcBef>
                        <a:spcAft>
                          <a:spcPts val="0"/>
                        </a:spcAft>
                        <a:buNone/>
                      </a:pPr>
                      <a:r>
                        <a:rPr lang="en-GB" sz="900" u="none" strike="noStrike" cap="none"/>
                        <a:t> </a:t>
                      </a:r>
                      <a:endParaRPr sz="800" u="none" strike="noStrike" cap="none">
                        <a:latin typeface="Calibri"/>
                        <a:ea typeface="Calibri"/>
                        <a:cs typeface="Calibri"/>
                        <a:sym typeface="Calibri"/>
                      </a:endParaRPr>
                    </a:p>
                  </a:txBody>
                  <a:tcPr marL="49475" marR="49475" marT="0" marB="0"/>
                </a:tc>
                <a:extLst>
                  <a:ext uri="{0D108BD9-81ED-4DB2-BD59-A6C34878D82A}">
                    <a16:rowId xmlns:a16="http://schemas.microsoft.com/office/drawing/2014/main" val="10002"/>
                  </a:ext>
                </a:extLst>
              </a:tr>
              <a:tr h="1044700">
                <a:tc>
                  <a:txBody>
                    <a:bodyPr/>
                    <a:lstStyle/>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latin typeface="Calibri"/>
                        <a:ea typeface="Calibri"/>
                        <a:cs typeface="Calibri"/>
                        <a:sym typeface="Calibri"/>
                      </a:endParaRPr>
                    </a:p>
                  </a:txBody>
                  <a:tcPr marL="49475" marR="49475" marT="0" marB="0"/>
                </a:tc>
                <a:tc>
                  <a:txBody>
                    <a:bodyPr/>
                    <a:lstStyle/>
                    <a:p>
                      <a:pPr marL="0" marR="0" lvl="0" indent="0" algn="l" rtl="0">
                        <a:lnSpc>
                          <a:spcPct val="115000"/>
                        </a:lnSpc>
                        <a:spcBef>
                          <a:spcPts val="0"/>
                        </a:spcBef>
                        <a:spcAft>
                          <a:spcPts val="0"/>
                        </a:spcAft>
                        <a:buNone/>
                      </a:pPr>
                      <a:r>
                        <a:rPr lang="en-GB" sz="900" u="none" strike="noStrike" cap="none"/>
                        <a:t> </a:t>
                      </a:r>
                      <a:endParaRPr sz="800" u="none" strike="noStrike" cap="none">
                        <a:latin typeface="Calibri"/>
                        <a:ea typeface="Calibri"/>
                        <a:cs typeface="Calibri"/>
                        <a:sym typeface="Calibri"/>
                      </a:endParaRPr>
                    </a:p>
                  </a:txBody>
                  <a:tcPr marL="49475" marR="49475" marT="0" marB="0"/>
                </a:tc>
                <a:extLst>
                  <a:ext uri="{0D108BD9-81ED-4DB2-BD59-A6C34878D82A}">
                    <a16:rowId xmlns:a16="http://schemas.microsoft.com/office/drawing/2014/main" val="10003"/>
                  </a:ext>
                </a:extLst>
              </a:tr>
              <a:tr h="1195225">
                <a:tc>
                  <a:txBody>
                    <a:bodyPr/>
                    <a:lstStyle/>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p>
                    <a:p>
                      <a:pPr marL="0" marR="0" lvl="0" indent="0" algn="l" rtl="0">
                        <a:lnSpc>
                          <a:spcPct val="115000"/>
                        </a:lnSpc>
                        <a:spcBef>
                          <a:spcPts val="0"/>
                        </a:spcBef>
                        <a:spcAft>
                          <a:spcPts val="0"/>
                        </a:spcAft>
                        <a:buNone/>
                      </a:pPr>
                      <a:r>
                        <a:rPr lang="en-GB" sz="900" u="none" strike="noStrike" cap="none"/>
                        <a:t> </a:t>
                      </a:r>
                      <a:endParaRPr sz="800" u="none" strike="noStrike" cap="none">
                        <a:latin typeface="Calibri"/>
                        <a:ea typeface="Calibri"/>
                        <a:cs typeface="Calibri"/>
                        <a:sym typeface="Calibri"/>
                      </a:endParaRPr>
                    </a:p>
                  </a:txBody>
                  <a:tcPr marL="49475" marR="49475" marT="0" marB="0"/>
                </a:tc>
                <a:tc>
                  <a:txBody>
                    <a:bodyPr/>
                    <a:lstStyle/>
                    <a:p>
                      <a:pPr marL="0" marR="0" lvl="0" indent="0" algn="l" rtl="0">
                        <a:lnSpc>
                          <a:spcPct val="115000"/>
                        </a:lnSpc>
                        <a:spcBef>
                          <a:spcPts val="0"/>
                        </a:spcBef>
                        <a:spcAft>
                          <a:spcPts val="0"/>
                        </a:spcAft>
                        <a:buNone/>
                      </a:pPr>
                      <a:r>
                        <a:rPr lang="en-GB" sz="900" u="none" strike="noStrike" cap="none"/>
                        <a:t> </a:t>
                      </a:r>
                      <a:endParaRPr sz="800" u="none" strike="noStrike" cap="none">
                        <a:latin typeface="Calibri"/>
                        <a:ea typeface="Calibri"/>
                        <a:cs typeface="Calibri"/>
                        <a:sym typeface="Calibri"/>
                      </a:endParaRPr>
                    </a:p>
                  </a:txBody>
                  <a:tcPr marL="49475" marR="494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p:nvPr/>
        </p:nvSpPr>
        <p:spPr>
          <a:xfrm>
            <a:off x="484909" y="427539"/>
            <a:ext cx="8552872" cy="307571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4000" b="1">
                <a:solidFill>
                  <a:srgbClr val="FF0000"/>
                </a:solidFill>
                <a:latin typeface="Century Gothic"/>
                <a:ea typeface="Century Gothic"/>
                <a:cs typeface="Century Gothic"/>
                <a:sym typeface="Century Gothic"/>
              </a:rPr>
              <a:t>Interviews</a:t>
            </a:r>
            <a:endParaRPr sz="4000" b="1">
              <a:solidFill>
                <a:srgbClr val="FF0000"/>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Like questionnaires, interviews involve asking questions.  The main difference is that questionnaires are completed by the respondent (self-completion), whereas interviews involve a social interaction between the interviewer and respondent.</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b="1">
                <a:solidFill>
                  <a:schemeClr val="dk1"/>
                </a:solidFill>
                <a:latin typeface="Arial"/>
                <a:ea typeface="Arial"/>
                <a:cs typeface="Arial"/>
                <a:sym typeface="Arial"/>
              </a:rPr>
              <a:t>Evaluation Task 🖉 </a:t>
            </a:r>
            <a:endParaRPr sz="1600">
              <a:solidFill>
                <a:schemeClr val="dk1"/>
              </a:solidFill>
              <a:latin typeface="Calibri"/>
              <a:ea typeface="Calibri"/>
              <a:cs typeface="Calibri"/>
              <a:sym typeface="Calibri"/>
            </a:endParaRPr>
          </a:p>
          <a:p>
            <a:pPr marL="0" marR="0" lvl="0" indent="0" algn="l" rtl="0">
              <a:lnSpc>
                <a:spcPct val="115000"/>
              </a:lnSpc>
              <a:spcBef>
                <a:spcPts val="1000"/>
              </a:spcBef>
              <a:spcAft>
                <a:spcPts val="0"/>
              </a:spcAft>
              <a:buNone/>
            </a:pPr>
            <a:r>
              <a:rPr lang="en-GB" sz="1800">
                <a:solidFill>
                  <a:schemeClr val="dk1"/>
                </a:solidFill>
                <a:latin typeface="Arial"/>
                <a:ea typeface="Arial"/>
                <a:cs typeface="Arial"/>
                <a:sym typeface="Arial"/>
              </a:rPr>
              <a:t>Can you think of two advantages of carrying of face-to-face interviews, as opposed to a self-completion questionnaire. Write them down in the space below:</a:t>
            </a:r>
            <a:endParaRPr sz="1600">
              <a:solidFill>
                <a:schemeClr val="dk1"/>
              </a:solidFill>
              <a:latin typeface="Calibri"/>
              <a:ea typeface="Calibri"/>
              <a:cs typeface="Calibri"/>
              <a:sym typeface="Calibri"/>
            </a:endParaRPr>
          </a:p>
        </p:txBody>
      </p:sp>
      <p:sp>
        <p:nvSpPr>
          <p:cNvPr id="343" name="Google Shape;343;p39"/>
          <p:cNvSpPr txBox="1"/>
          <p:nvPr/>
        </p:nvSpPr>
        <p:spPr>
          <a:xfrm>
            <a:off x="484909" y="3907414"/>
            <a:ext cx="10723418" cy="178680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chemeClr val="dk1"/>
              </a:buClr>
              <a:buSzPts val="2800"/>
              <a:buFont typeface="Calibri"/>
              <a:buNone/>
            </a:pPr>
            <a:r>
              <a:rPr lang="en-GB" sz="2800" b="0" i="0" u="none" strike="noStrike" cap="none">
                <a:solidFill>
                  <a:schemeClr val="dk1"/>
                </a:solidFill>
                <a:latin typeface="Calibri"/>
                <a:ea typeface="Calibri"/>
                <a:cs typeface="Calibri"/>
                <a:sym typeface="Calibri"/>
              </a:rPr>
              <a:t>1</a:t>
            </a:r>
            <a:endParaRPr/>
          </a:p>
          <a:p>
            <a:pPr marL="0" marR="0" lvl="0" indent="0" algn="l" rtl="0">
              <a:lnSpc>
                <a:spcPct val="100000"/>
              </a:lnSpc>
              <a:spcBef>
                <a:spcPts val="800"/>
              </a:spcBef>
              <a:spcAft>
                <a:spcPts val="0"/>
              </a:spcAft>
              <a:buClr>
                <a:schemeClr val="dk1"/>
              </a:buClr>
              <a:buSzPts val="2800"/>
              <a:buFont typeface="Calibri"/>
              <a:buNone/>
            </a:pPr>
            <a:r>
              <a:rPr lang="en-GB" sz="2800" b="0" i="0" u="none" strike="noStrike" cap="none">
                <a:solidFill>
                  <a:schemeClr val="dk1"/>
                </a:solidFill>
                <a:latin typeface="Calibri"/>
                <a:ea typeface="Calibri"/>
                <a:cs typeface="Calibri"/>
                <a:sym typeface="Calibri"/>
              </a:rPr>
              <a:t>2</a:t>
            </a:r>
            <a:endParaRPr sz="2800" b="0" i="0" u="none" strike="noStrike" cap="none">
              <a:solidFill>
                <a:schemeClr val="dk1"/>
              </a:solidFill>
              <a:latin typeface="Arial"/>
              <a:ea typeface="Arial"/>
              <a:cs typeface="Arial"/>
              <a:sym typeface="Arial"/>
            </a:endParaRPr>
          </a:p>
        </p:txBody>
      </p:sp>
      <p:sp>
        <p:nvSpPr>
          <p:cNvPr id="344" name="Google Shape;344;p39"/>
          <p:cNvSpPr txBox="1"/>
          <p:nvPr/>
        </p:nvSpPr>
        <p:spPr>
          <a:xfrm>
            <a:off x="7932169" y="4676135"/>
            <a:ext cx="3948545" cy="1754326"/>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Using the internet find the different types of interviews used by researcher</a:t>
            </a:r>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Calibri"/>
                <a:ea typeface="Calibri"/>
                <a:cs typeface="Calibri"/>
                <a:sym typeface="Calibri"/>
              </a:rPr>
              <a:t>Define</a:t>
            </a:r>
            <a:endParaRPr/>
          </a:p>
          <a:p>
            <a:pPr marL="285750" marR="0" lvl="0" indent="-285750" algn="l" rtl="0">
              <a:spcBef>
                <a:spcPts val="0"/>
              </a:spcBef>
              <a:spcAft>
                <a:spcPts val="0"/>
              </a:spcAft>
              <a:buClr>
                <a:schemeClr val="dk1"/>
              </a:buClr>
              <a:buSzPts val="1800"/>
              <a:buFont typeface="Arial"/>
              <a:buChar char="•"/>
            </a:pPr>
            <a:r>
              <a:rPr lang="en-GB" sz="1800" b="1">
                <a:solidFill>
                  <a:schemeClr val="dk1"/>
                </a:solidFill>
                <a:latin typeface="Calibri"/>
                <a:ea typeface="Calibri"/>
                <a:cs typeface="Calibri"/>
                <a:sym typeface="Calibri"/>
              </a:rPr>
              <a:t>Explain the advantages and disadvantages.</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Watch this interview and consider the following points:</a:t>
            </a:r>
            <a:endParaRPr/>
          </a:p>
        </p:txBody>
      </p:sp>
      <p:sp>
        <p:nvSpPr>
          <p:cNvPr id="350" name="Google Shape;35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AutoNum type="arabicPeriod"/>
            </a:pPr>
            <a:r>
              <a:rPr lang="en-GB"/>
              <a:t>What type of interview is taking place?</a:t>
            </a:r>
            <a:endParaRPr/>
          </a:p>
          <a:p>
            <a:pPr marL="514350" lvl="0" indent="-514350" algn="l" rtl="0">
              <a:lnSpc>
                <a:spcPct val="90000"/>
              </a:lnSpc>
              <a:spcBef>
                <a:spcPts val="1000"/>
              </a:spcBef>
              <a:spcAft>
                <a:spcPts val="0"/>
              </a:spcAft>
              <a:buClr>
                <a:schemeClr val="dk1"/>
              </a:buClr>
              <a:buSzPts val="2800"/>
              <a:buAutoNum type="arabicPeriod"/>
            </a:pPr>
            <a:r>
              <a:rPr lang="en-GB"/>
              <a:t>Why was this type of interview used?</a:t>
            </a:r>
            <a:endParaRPr/>
          </a:p>
          <a:p>
            <a:pPr marL="514350" lvl="0" indent="-514350" algn="l" rtl="0">
              <a:lnSpc>
                <a:spcPct val="90000"/>
              </a:lnSpc>
              <a:spcBef>
                <a:spcPts val="1000"/>
              </a:spcBef>
              <a:spcAft>
                <a:spcPts val="0"/>
              </a:spcAft>
              <a:buClr>
                <a:schemeClr val="dk1"/>
              </a:buClr>
              <a:buSzPts val="2800"/>
              <a:buAutoNum type="arabicPeriod"/>
            </a:pPr>
            <a:r>
              <a:rPr lang="en-GB"/>
              <a:t>What type of data did this interview produce? Data in number (quantitative) or data in words (qualitative). </a:t>
            </a:r>
            <a:endParaRPr/>
          </a:p>
          <a:p>
            <a:pPr marL="514350" lvl="0" indent="-514350" algn="l" rtl="0">
              <a:lnSpc>
                <a:spcPct val="90000"/>
              </a:lnSpc>
              <a:spcBef>
                <a:spcPts val="1000"/>
              </a:spcBef>
              <a:spcAft>
                <a:spcPts val="0"/>
              </a:spcAft>
              <a:buClr>
                <a:schemeClr val="dk1"/>
              </a:buClr>
              <a:buSzPts val="2800"/>
              <a:buAutoNum type="arabicPeriod"/>
            </a:pPr>
            <a:r>
              <a:rPr lang="en-GB"/>
              <a:t>What are the strengths and weaknesses of the data produced?</a:t>
            </a:r>
            <a:endParaRPr/>
          </a:p>
          <a:p>
            <a:pPr marL="514350" lvl="0" indent="-33655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r>
              <a:rPr lang="en-GB" b="1"/>
              <a:t>https://www.youtube.com/watch?v=rqQEWlZWhP0</a:t>
            </a:r>
            <a:endParaRPr/>
          </a:p>
          <a:p>
            <a:pPr marL="514350" lvl="0" indent="-33655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EC3D97D-0AA4-C444-A459-68AC2014D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34"/>
          <a:stretch/>
        </p:blipFill>
        <p:spPr bwMode="auto">
          <a:xfrm>
            <a:off x="0" y="0"/>
            <a:ext cx="30875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323C7B1-395C-E14B-AEF8-6B093332D8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34"/>
          <a:stretch/>
        </p:blipFill>
        <p:spPr bwMode="auto">
          <a:xfrm>
            <a:off x="9104416" y="0"/>
            <a:ext cx="308758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607A4D-FFD1-1842-98DD-A43D26DAC457}"/>
              </a:ext>
            </a:extLst>
          </p:cNvPr>
          <p:cNvSpPr txBox="1"/>
          <p:nvPr/>
        </p:nvSpPr>
        <p:spPr>
          <a:xfrm>
            <a:off x="3087584" y="0"/>
            <a:ext cx="6016832" cy="584775"/>
          </a:xfrm>
          <a:prstGeom prst="rect">
            <a:avLst/>
          </a:prstGeom>
          <a:noFill/>
          <a:ln w="9525">
            <a:solidFill>
              <a:schemeClr val="tx1"/>
            </a:solidFill>
          </a:ln>
        </p:spPr>
        <p:txBody>
          <a:bodyPr wrap="square" rtlCol="0">
            <a:spAutoFit/>
          </a:bodyPr>
          <a:lstStyle/>
          <a:p>
            <a:pPr algn="ctr"/>
            <a:r>
              <a:rPr lang="en-US" sz="3200" b="1" dirty="0"/>
              <a:t>STARTER: CULTURE </a:t>
            </a:r>
          </a:p>
        </p:txBody>
      </p:sp>
      <p:pic>
        <p:nvPicPr>
          <p:cNvPr id="1030" name="Picture 6">
            <a:extLst>
              <a:ext uri="{FF2B5EF4-FFF2-40B4-BE49-F238E27FC236}">
                <a16:creationId xmlns:a16="http://schemas.microsoft.com/office/drawing/2014/main" id="{4864EA0B-2362-9A4A-B149-94557BBF3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550" y="1518557"/>
            <a:ext cx="2374900" cy="2514600"/>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94;p23">
            <a:extLst>
              <a:ext uri="{FF2B5EF4-FFF2-40B4-BE49-F238E27FC236}">
                <a16:creationId xmlns:a16="http://schemas.microsoft.com/office/drawing/2014/main" id="{B96B4432-AD3F-BF40-BBC5-226BD0748B65}"/>
              </a:ext>
            </a:extLst>
          </p:cNvPr>
          <p:cNvSpPr txBox="1"/>
          <p:nvPr/>
        </p:nvSpPr>
        <p:spPr>
          <a:xfrm>
            <a:off x="2780806" y="3702542"/>
            <a:ext cx="6630388" cy="193895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Arial" panose="020B0604020202020204" pitchFamily="34" charset="0"/>
                <a:cs typeface="Arial" panose="020B0604020202020204" pitchFamily="34" charset="0"/>
              </a:rPr>
              <a:t>TASK</a:t>
            </a:r>
            <a:r>
              <a:rPr lang="en-GB" sz="2000" b="1" dirty="0" smtClean="0">
                <a:solidFill>
                  <a:srgbClr val="FF0000"/>
                </a:solidFill>
                <a:latin typeface="Arial" panose="020B0604020202020204" pitchFamily="34" charset="0"/>
                <a:cs typeface="Arial" panose="020B0604020202020204" pitchFamily="34" charset="0"/>
              </a:rPr>
              <a:t>:</a:t>
            </a:r>
            <a:endParaRPr lang="en-GB" sz="2000" b="1"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GB" sz="2000" b="1" dirty="0">
                <a:latin typeface="Arial" panose="020B0604020202020204" pitchFamily="34" charset="0"/>
                <a:cs typeface="Arial" panose="020B0604020202020204" pitchFamily="34" charset="0"/>
              </a:rPr>
              <a:t>What makes up your culture?</a:t>
            </a:r>
          </a:p>
          <a:p>
            <a:pPr marL="0" marR="0" lvl="0" indent="0" algn="l" rtl="0">
              <a:spcBef>
                <a:spcPts val="0"/>
              </a:spcBef>
              <a:spcAft>
                <a:spcPts val="0"/>
              </a:spcAft>
              <a:buNone/>
            </a:pPr>
            <a:r>
              <a:rPr lang="en-GB" sz="2000" b="1" dirty="0">
                <a:latin typeface="Arial" panose="020B0604020202020204" pitchFamily="34" charset="0"/>
                <a:cs typeface="Arial" panose="020B0604020202020204" pitchFamily="34" charset="0"/>
              </a:rPr>
              <a:t>Think about what type of food you eat, language you speak, clothes you wear </a:t>
            </a:r>
          </a:p>
          <a:p>
            <a:pPr marL="0" marR="0" lvl="0" indent="0" algn="l" rtl="0">
              <a:spcBef>
                <a:spcPts val="0"/>
              </a:spcBef>
              <a:spcAft>
                <a:spcPts val="0"/>
              </a:spcAft>
              <a:buNone/>
            </a:pPr>
            <a:endParaRPr lang="en-GB" sz="2000" b="1" dirty="0">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GB" sz="2000" b="1" dirty="0">
                <a:latin typeface="Arial" panose="020B0604020202020204" pitchFamily="34" charset="0"/>
                <a:cs typeface="Arial" panose="020B0604020202020204" pitchFamily="34" charset="0"/>
              </a:rPr>
              <a:t>Do you think you belong to more than one culture?</a:t>
            </a:r>
          </a:p>
        </p:txBody>
      </p:sp>
      <p:sp>
        <p:nvSpPr>
          <p:cNvPr id="11" name="TextBox 10">
            <a:extLst>
              <a:ext uri="{FF2B5EF4-FFF2-40B4-BE49-F238E27FC236}">
                <a16:creationId xmlns:a16="http://schemas.microsoft.com/office/drawing/2014/main" id="{5808D9C8-C7BB-1B43-96C7-4733EDE259A8}"/>
              </a:ext>
            </a:extLst>
          </p:cNvPr>
          <p:cNvSpPr txBox="1"/>
          <p:nvPr/>
        </p:nvSpPr>
        <p:spPr>
          <a:xfrm>
            <a:off x="7030813" y="5955485"/>
            <a:ext cx="4339187" cy="923330"/>
          </a:xfrm>
          <a:prstGeom prst="rect">
            <a:avLst/>
          </a:prstGeom>
          <a:solidFill>
            <a:srgbClr val="FFC000"/>
          </a:solidFill>
          <a:ln w="57150">
            <a:solidFill>
              <a:schemeClr val="tx1"/>
            </a:solidFill>
          </a:ln>
        </p:spPr>
        <p:txBody>
          <a:bodyPr wrap="square" rtlCol="0">
            <a:spAutoFit/>
          </a:bodyPr>
          <a:lstStyle/>
          <a:p>
            <a:pPr algn="ctr"/>
            <a:r>
              <a:rPr lang="en-US" b="1" u="sng" dirty="0"/>
              <a:t>KEY WORD </a:t>
            </a:r>
          </a:p>
          <a:p>
            <a:r>
              <a:rPr lang="en-US" b="1" u="sng" dirty="0"/>
              <a:t>Culture – </a:t>
            </a:r>
            <a:r>
              <a:rPr lang="en-US" dirty="0"/>
              <a:t>shared way of life of a society or group within a society</a:t>
            </a:r>
          </a:p>
        </p:txBody>
      </p:sp>
      <p:sp>
        <p:nvSpPr>
          <p:cNvPr id="12" name="TextBox 11">
            <a:extLst>
              <a:ext uri="{FF2B5EF4-FFF2-40B4-BE49-F238E27FC236}">
                <a16:creationId xmlns:a16="http://schemas.microsoft.com/office/drawing/2014/main" id="{4F7A4678-00FD-634C-BCD4-6556F2EAF8C9}"/>
              </a:ext>
            </a:extLst>
          </p:cNvPr>
          <p:cNvSpPr txBox="1"/>
          <p:nvPr/>
        </p:nvSpPr>
        <p:spPr>
          <a:xfrm>
            <a:off x="7761747" y="3775355"/>
            <a:ext cx="1595306" cy="523220"/>
          </a:xfrm>
          <a:prstGeom prst="rect">
            <a:avLst/>
          </a:prstGeom>
          <a:solidFill>
            <a:srgbClr val="FF0000"/>
          </a:solidFill>
        </p:spPr>
        <p:txBody>
          <a:bodyPr wrap="square" rtlCol="0">
            <a:spAutoFit/>
          </a:bodyPr>
          <a:lstStyle/>
          <a:p>
            <a:pPr algn="ctr"/>
            <a:r>
              <a:rPr lang="en-US" sz="2800" b="1" dirty="0"/>
              <a:t>3 MINS</a:t>
            </a:r>
          </a:p>
        </p:txBody>
      </p:sp>
    </p:spTree>
    <p:extLst>
      <p:ext uri="{BB962C8B-B14F-4D97-AF65-F5344CB8AC3E}">
        <p14:creationId xmlns:p14="http://schemas.microsoft.com/office/powerpoint/2010/main" val="374049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EC3D97D-0AA4-C444-A459-68AC2014D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34"/>
          <a:stretch/>
        </p:blipFill>
        <p:spPr bwMode="auto">
          <a:xfrm>
            <a:off x="0" y="0"/>
            <a:ext cx="308758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323C7B1-395C-E14B-AEF8-6B093332D8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234"/>
          <a:stretch/>
        </p:blipFill>
        <p:spPr bwMode="auto">
          <a:xfrm>
            <a:off x="9104416" y="0"/>
            <a:ext cx="308758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607A4D-FFD1-1842-98DD-A43D26DAC457}"/>
              </a:ext>
            </a:extLst>
          </p:cNvPr>
          <p:cNvSpPr txBox="1"/>
          <p:nvPr/>
        </p:nvSpPr>
        <p:spPr>
          <a:xfrm>
            <a:off x="3087584" y="0"/>
            <a:ext cx="6016832" cy="584775"/>
          </a:xfrm>
          <a:prstGeom prst="rect">
            <a:avLst/>
          </a:prstGeom>
          <a:noFill/>
          <a:ln w="9525">
            <a:solidFill>
              <a:schemeClr val="tx1"/>
            </a:solidFill>
          </a:ln>
        </p:spPr>
        <p:txBody>
          <a:bodyPr wrap="square" rtlCol="0">
            <a:spAutoFit/>
          </a:bodyPr>
          <a:lstStyle/>
          <a:p>
            <a:pPr algn="ctr"/>
            <a:r>
              <a:rPr lang="en-US" sz="3200" b="1" dirty="0"/>
              <a:t>CULTURE </a:t>
            </a:r>
          </a:p>
        </p:txBody>
      </p:sp>
      <p:sp>
        <p:nvSpPr>
          <p:cNvPr id="11" name="TextBox 10">
            <a:extLst>
              <a:ext uri="{FF2B5EF4-FFF2-40B4-BE49-F238E27FC236}">
                <a16:creationId xmlns:a16="http://schemas.microsoft.com/office/drawing/2014/main" id="{5808D9C8-C7BB-1B43-96C7-4733EDE259A8}"/>
              </a:ext>
            </a:extLst>
          </p:cNvPr>
          <p:cNvSpPr txBox="1"/>
          <p:nvPr/>
        </p:nvSpPr>
        <p:spPr>
          <a:xfrm>
            <a:off x="7030813" y="5955485"/>
            <a:ext cx="4339187" cy="923330"/>
          </a:xfrm>
          <a:prstGeom prst="rect">
            <a:avLst/>
          </a:prstGeom>
          <a:solidFill>
            <a:srgbClr val="FFC000"/>
          </a:solidFill>
          <a:ln w="57150">
            <a:solidFill>
              <a:schemeClr val="tx1"/>
            </a:solidFill>
          </a:ln>
        </p:spPr>
        <p:txBody>
          <a:bodyPr wrap="square" rtlCol="0">
            <a:spAutoFit/>
          </a:bodyPr>
          <a:lstStyle/>
          <a:p>
            <a:pPr algn="ctr"/>
            <a:r>
              <a:rPr lang="en-US" b="1" u="sng" dirty="0"/>
              <a:t>KEY WORD </a:t>
            </a:r>
          </a:p>
          <a:p>
            <a:r>
              <a:rPr lang="en-US" b="1" u="sng" dirty="0"/>
              <a:t>Culture – </a:t>
            </a:r>
            <a:r>
              <a:rPr lang="en-US" dirty="0"/>
              <a:t>shared way of life of a society or group within a society</a:t>
            </a:r>
          </a:p>
        </p:txBody>
      </p:sp>
      <p:sp>
        <p:nvSpPr>
          <p:cNvPr id="2" name="TextBox 1">
            <a:extLst>
              <a:ext uri="{FF2B5EF4-FFF2-40B4-BE49-F238E27FC236}">
                <a16:creationId xmlns:a16="http://schemas.microsoft.com/office/drawing/2014/main" id="{BC62DE3C-65C4-4A48-B841-CC156B07840D}"/>
              </a:ext>
            </a:extLst>
          </p:cNvPr>
          <p:cNvSpPr txBox="1"/>
          <p:nvPr/>
        </p:nvSpPr>
        <p:spPr>
          <a:xfrm>
            <a:off x="3241964" y="878774"/>
            <a:ext cx="5545776"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idea of a culture is very important to sociologists </a:t>
            </a:r>
          </a:p>
          <a:p>
            <a:endParaRPr lang="en-US" sz="2000" dirty="0">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Culture</a:t>
            </a:r>
            <a:r>
              <a:rPr lang="en-US" sz="2000" dirty="0">
                <a:latin typeface="Arial" panose="020B0604020202020204" pitchFamily="34" charset="0"/>
                <a:cs typeface="Arial" panose="020B0604020202020204" pitchFamily="34" charset="0"/>
              </a:rPr>
              <a:t> is defined as a shared way of life of a society or a social group within society.</a:t>
            </a:r>
          </a:p>
          <a:p>
            <a:endParaRPr lang="en-US" sz="2000" dirty="0">
              <a:latin typeface="Arial" panose="020B0604020202020204" pitchFamily="34" charset="0"/>
              <a:cs typeface="Arial" panose="020B0604020202020204" pitchFamily="34" charset="0"/>
            </a:endParaRPr>
          </a:p>
          <a:p>
            <a:r>
              <a:rPr lang="en-US" sz="2000" b="1" dirty="0">
                <a:solidFill>
                  <a:srgbClr val="FF0000"/>
                </a:solidFill>
                <a:latin typeface="Arial" panose="020B0604020202020204" pitchFamily="34" charset="0"/>
                <a:cs typeface="Arial" panose="020B0604020202020204" pitchFamily="34" charset="0"/>
              </a:rPr>
              <a:t>Billington et al. </a:t>
            </a:r>
            <a:r>
              <a:rPr lang="en-US" sz="2000" dirty="0">
                <a:latin typeface="Arial" panose="020B0604020202020204" pitchFamily="34" charset="0"/>
                <a:cs typeface="Arial" panose="020B0604020202020204" pitchFamily="34" charset="0"/>
              </a:rPr>
              <a:t>referred to culture as ‘patterns of belief, values, attitudes, expectations, ways of thinking, feeling and so on, which people use to make sense of their social worlds’.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Culture is the entire way in which a society expresses itself. </a:t>
            </a:r>
          </a:p>
        </p:txBody>
      </p:sp>
      <p:sp>
        <p:nvSpPr>
          <p:cNvPr id="3" name="TextBox 2">
            <a:extLst>
              <a:ext uri="{FF2B5EF4-FFF2-40B4-BE49-F238E27FC236}">
                <a16:creationId xmlns:a16="http://schemas.microsoft.com/office/drawing/2014/main" id="{32F2CC73-B36A-4146-AF96-691BE7ED40F8}"/>
              </a:ext>
            </a:extLst>
          </p:cNvPr>
          <p:cNvSpPr txBox="1"/>
          <p:nvPr/>
        </p:nvSpPr>
        <p:spPr>
          <a:xfrm>
            <a:off x="3241964" y="2719449"/>
            <a:ext cx="5545776" cy="1341912"/>
          </a:xfrm>
          <a:prstGeom prst="rect">
            <a:avLst/>
          </a:prstGeom>
          <a:noFill/>
          <a:ln w="762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52257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B85925B-D821-FC4A-A96C-F5B8D8E8A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0"/>
            <a:ext cx="84455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C5514A-E104-7C4D-ABF6-6F72AB622C6C}"/>
              </a:ext>
            </a:extLst>
          </p:cNvPr>
          <p:cNvSpPr txBox="1"/>
          <p:nvPr/>
        </p:nvSpPr>
        <p:spPr>
          <a:xfrm>
            <a:off x="5151913" y="1583376"/>
            <a:ext cx="2351314" cy="3539430"/>
          </a:xfrm>
          <a:prstGeom prst="rect">
            <a:avLst/>
          </a:prstGeom>
          <a:solidFill>
            <a:srgbClr val="FFFF00"/>
          </a:solidFill>
        </p:spPr>
        <p:txBody>
          <a:bodyPr wrap="square" rtlCol="0">
            <a:spAutoFit/>
          </a:bodyPr>
          <a:lstStyle/>
          <a:p>
            <a:pPr algn="ctr"/>
            <a:r>
              <a:rPr lang="en-US" sz="3200" b="1" dirty="0" smtClean="0"/>
              <a:t>CULTURE is made up of these 4 factors – we will focus on norms</a:t>
            </a:r>
            <a:r>
              <a:rPr lang="en-US" dirty="0" smtClean="0"/>
              <a:t> </a:t>
            </a:r>
            <a:endParaRPr lang="en-US" dirty="0"/>
          </a:p>
        </p:txBody>
      </p:sp>
      <p:sp>
        <p:nvSpPr>
          <p:cNvPr id="6" name="Rectangle 5">
            <a:extLst>
              <a:ext uri="{FF2B5EF4-FFF2-40B4-BE49-F238E27FC236}">
                <a16:creationId xmlns:a16="http://schemas.microsoft.com/office/drawing/2014/main" id="{22D24886-CF2C-2F4B-9A25-8B1CBE3364AA}"/>
              </a:ext>
            </a:extLst>
          </p:cNvPr>
          <p:cNvSpPr/>
          <p:nvPr/>
        </p:nvSpPr>
        <p:spPr>
          <a:xfrm>
            <a:off x="1555668" y="1235034"/>
            <a:ext cx="2090057" cy="10331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NORMS</a:t>
            </a:r>
            <a:r>
              <a:rPr lang="en-US" b="1" dirty="0"/>
              <a:t> </a:t>
            </a:r>
          </a:p>
        </p:txBody>
      </p:sp>
      <p:sp>
        <p:nvSpPr>
          <p:cNvPr id="8" name="Rectangle 7">
            <a:extLst>
              <a:ext uri="{FF2B5EF4-FFF2-40B4-BE49-F238E27FC236}">
                <a16:creationId xmlns:a16="http://schemas.microsoft.com/office/drawing/2014/main" id="{0118702E-51A2-5241-9215-D1BD2A42F316}"/>
              </a:ext>
            </a:extLst>
          </p:cNvPr>
          <p:cNvSpPr/>
          <p:nvPr/>
        </p:nvSpPr>
        <p:spPr>
          <a:xfrm>
            <a:off x="8546275" y="1235034"/>
            <a:ext cx="2090057" cy="10331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VALUES</a:t>
            </a:r>
            <a:r>
              <a:rPr lang="en-US" b="1" dirty="0"/>
              <a:t>  </a:t>
            </a:r>
          </a:p>
        </p:txBody>
      </p:sp>
      <p:sp>
        <p:nvSpPr>
          <p:cNvPr id="9" name="Rectangle 8">
            <a:extLst>
              <a:ext uri="{FF2B5EF4-FFF2-40B4-BE49-F238E27FC236}">
                <a16:creationId xmlns:a16="http://schemas.microsoft.com/office/drawing/2014/main" id="{031B02E7-95AE-9E42-8A36-BCE53B21AC7D}"/>
              </a:ext>
            </a:extLst>
          </p:cNvPr>
          <p:cNvSpPr/>
          <p:nvPr/>
        </p:nvSpPr>
        <p:spPr>
          <a:xfrm>
            <a:off x="1555668" y="4463143"/>
            <a:ext cx="2090057" cy="10331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ROLES </a:t>
            </a:r>
            <a:r>
              <a:rPr lang="en-US" b="1" dirty="0"/>
              <a:t>  </a:t>
            </a:r>
          </a:p>
        </p:txBody>
      </p:sp>
      <p:sp>
        <p:nvSpPr>
          <p:cNvPr id="10" name="Rectangle 9">
            <a:extLst>
              <a:ext uri="{FF2B5EF4-FFF2-40B4-BE49-F238E27FC236}">
                <a16:creationId xmlns:a16="http://schemas.microsoft.com/office/drawing/2014/main" id="{D5D570D4-EED3-8948-9078-B96EFA549452}"/>
              </a:ext>
            </a:extLst>
          </p:cNvPr>
          <p:cNvSpPr/>
          <p:nvPr/>
        </p:nvSpPr>
        <p:spPr>
          <a:xfrm>
            <a:off x="8546275" y="4589813"/>
            <a:ext cx="2090057" cy="10331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STATUS</a:t>
            </a:r>
            <a:r>
              <a:rPr lang="en-US" b="1" dirty="0"/>
              <a:t>   </a:t>
            </a:r>
          </a:p>
        </p:txBody>
      </p:sp>
      <p:cxnSp>
        <p:nvCxnSpPr>
          <p:cNvPr id="11" name="Straight Arrow Connector 10">
            <a:extLst>
              <a:ext uri="{FF2B5EF4-FFF2-40B4-BE49-F238E27FC236}">
                <a16:creationId xmlns:a16="http://schemas.microsoft.com/office/drawing/2014/main" id="{FF9FB2BC-5877-0840-A983-BB8D75C8C969}"/>
              </a:ext>
            </a:extLst>
          </p:cNvPr>
          <p:cNvCxnSpPr/>
          <p:nvPr/>
        </p:nvCxnSpPr>
        <p:spPr>
          <a:xfrm flipH="1" flipV="1">
            <a:off x="3990109" y="1955738"/>
            <a:ext cx="1009403" cy="62489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4678012-145D-5C46-A591-59FFA41B22B4}"/>
              </a:ext>
            </a:extLst>
          </p:cNvPr>
          <p:cNvCxnSpPr>
            <a:cxnSpLocks/>
          </p:cNvCxnSpPr>
          <p:nvPr/>
        </p:nvCxnSpPr>
        <p:spPr>
          <a:xfrm flipH="1">
            <a:off x="4110841" y="3793362"/>
            <a:ext cx="888671" cy="73653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D5E2F83-B1DC-9349-8F5A-1E80927743A3}"/>
              </a:ext>
            </a:extLst>
          </p:cNvPr>
          <p:cNvCxnSpPr>
            <a:cxnSpLocks/>
          </p:cNvCxnSpPr>
          <p:nvPr/>
        </p:nvCxnSpPr>
        <p:spPr>
          <a:xfrm flipV="1">
            <a:off x="7503227" y="1845890"/>
            <a:ext cx="726373" cy="8445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D5D002BE-B5DB-D444-8F14-5265632BC334}"/>
              </a:ext>
            </a:extLst>
          </p:cNvPr>
          <p:cNvCxnSpPr>
            <a:cxnSpLocks/>
          </p:cNvCxnSpPr>
          <p:nvPr/>
        </p:nvCxnSpPr>
        <p:spPr>
          <a:xfrm>
            <a:off x="7503227" y="3721655"/>
            <a:ext cx="964870" cy="74148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BCB4A4F8-E89E-A747-8FF2-8B740A488EFE}"/>
              </a:ext>
            </a:extLst>
          </p:cNvPr>
          <p:cNvSpPr/>
          <p:nvPr/>
        </p:nvSpPr>
        <p:spPr>
          <a:xfrm>
            <a:off x="3926031" y="5494317"/>
            <a:ext cx="4339937" cy="1200329"/>
          </a:xfrm>
          <a:prstGeom prst="rect">
            <a:avLst/>
          </a:prstGeom>
        </p:spPr>
        <p:txBody>
          <a:bodyPr wrap="square">
            <a:spAutoFit/>
          </a:bodyPr>
          <a:lstStyle/>
          <a:p>
            <a:r>
              <a:rPr lang="en-GB" sz="1800" dirty="0">
                <a:solidFill>
                  <a:srgbClr val="000000"/>
                </a:solidFill>
                <a:latin typeface="Calibri" panose="020F0502020204030204" pitchFamily="34" charset="0"/>
              </a:rPr>
              <a:t>Norms, values, roles and status and many other elements make up our </a:t>
            </a:r>
            <a:r>
              <a:rPr lang="en-GB" sz="1800" dirty="0">
                <a:solidFill>
                  <a:srgbClr val="558ED5"/>
                </a:solidFill>
                <a:latin typeface="Calibri" panose="020F0502020204030204" pitchFamily="34" charset="0"/>
              </a:rPr>
              <a:t>culture</a:t>
            </a:r>
            <a:r>
              <a:rPr lang="en-GB" sz="1800" dirty="0">
                <a:solidFill>
                  <a:srgbClr val="000000"/>
                </a:solidFill>
                <a:latin typeface="Calibri" panose="020F0502020204030204" pitchFamily="34" charset="0"/>
              </a:rPr>
              <a:t>. This is how we are connected to the </a:t>
            </a:r>
            <a:r>
              <a:rPr lang="en-GB" sz="1800" dirty="0">
                <a:solidFill>
                  <a:srgbClr val="558ED5"/>
                </a:solidFill>
                <a:latin typeface="Calibri" panose="020F0502020204030204" pitchFamily="34" charset="0"/>
              </a:rPr>
              <a:t>society</a:t>
            </a:r>
            <a:r>
              <a:rPr lang="en-GB" sz="1800" dirty="0">
                <a:solidFill>
                  <a:srgbClr val="000000"/>
                </a:solidFill>
                <a:latin typeface="Calibri" panose="020F0502020204030204" pitchFamily="34" charset="0"/>
              </a:rPr>
              <a:t> around us.</a:t>
            </a:r>
            <a:endParaRPr lang="en-US" sz="1800" dirty="0"/>
          </a:p>
        </p:txBody>
      </p:sp>
    </p:spTree>
    <p:extLst>
      <p:ext uri="{BB962C8B-B14F-4D97-AF65-F5344CB8AC3E}">
        <p14:creationId xmlns:p14="http://schemas.microsoft.com/office/powerpoint/2010/main" val="25437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06" y="-241025"/>
            <a:ext cx="10515600" cy="1325563"/>
          </a:xfrm>
        </p:spPr>
        <p:txBody>
          <a:bodyPr/>
          <a:lstStyle/>
          <a:p>
            <a:r>
              <a:rPr lang="en-GB" b="1" dirty="0" smtClean="0"/>
              <a:t>What are norms and values?</a:t>
            </a:r>
            <a:endParaRPr lang="en-GB" b="1" dirty="0"/>
          </a:p>
        </p:txBody>
      </p:sp>
      <p:sp>
        <p:nvSpPr>
          <p:cNvPr id="3" name="Text Placeholder 2"/>
          <p:cNvSpPr>
            <a:spLocks noGrp="1"/>
          </p:cNvSpPr>
          <p:nvPr>
            <p:ph type="body" idx="1"/>
          </p:nvPr>
        </p:nvSpPr>
        <p:spPr>
          <a:xfrm>
            <a:off x="688769" y="783771"/>
            <a:ext cx="6804562" cy="4667003"/>
          </a:xfrm>
        </p:spPr>
        <p:txBody>
          <a:bodyPr>
            <a:noAutofit/>
          </a:bodyPr>
          <a:lstStyle/>
          <a:p>
            <a:r>
              <a:rPr lang="en-GB" sz="2000" dirty="0"/>
              <a:t>Norms refer to the expectations and unwritten rules surrounding how someone should behave in a particular situation. Norms are learned.</a:t>
            </a:r>
          </a:p>
          <a:p>
            <a:r>
              <a:rPr lang="en-GB" sz="2000" dirty="0"/>
              <a:t>They provide shared guidelines of behaviour that teach us what is acceptable within a culture or in wider society. </a:t>
            </a:r>
            <a:endParaRPr lang="en-GB" sz="2000" dirty="0" smtClean="0"/>
          </a:p>
          <a:p>
            <a:r>
              <a:rPr lang="en-GB" sz="2000" dirty="0"/>
              <a:t>Norms govern every situation in life, such as the way we eat, dress, how we behave in school, in church and in the supermarket. </a:t>
            </a:r>
          </a:p>
          <a:p>
            <a:r>
              <a:rPr lang="en-GB" sz="2000" dirty="0" smtClean="0"/>
              <a:t>Norms </a:t>
            </a:r>
            <a:r>
              <a:rPr lang="en-GB" sz="2000" dirty="0"/>
              <a:t>govern how we behave in social interactions, the way we interact with people and how we behave in relationships with parents, teachers and employers.</a:t>
            </a:r>
          </a:p>
          <a:p>
            <a:endParaRPr lang="en-GB" sz="2000" dirty="0"/>
          </a:p>
          <a:p>
            <a:r>
              <a:rPr lang="en-GB" sz="2000" dirty="0"/>
              <a:t>Values are beliefs and ideas that society sees as important and that are accepted by the majority of society. Values refer to what is considered worthwhile and worth working for in society</a:t>
            </a:r>
            <a:r>
              <a:rPr lang="en-GB" sz="2000" dirty="0" smtClean="0"/>
              <a:t>. E.g. privacy, sanctity of human life</a:t>
            </a:r>
            <a:endParaRPr lang="en-GB" sz="2000" dirty="0"/>
          </a:p>
        </p:txBody>
      </p:sp>
      <p:pic>
        <p:nvPicPr>
          <p:cNvPr id="9" name="Picture 2" descr="The Five Part Maths Lesson | Songs for Teaching">
            <a:extLst>
              <a:ext uri="{FF2B5EF4-FFF2-40B4-BE49-F238E27FC236}">
                <a16:creationId xmlns:a16="http://schemas.microsoft.com/office/drawing/2014/main" id="{989E01F1-FEF4-0F44-A333-6AD25D0BD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960" y="3795113"/>
            <a:ext cx="4035225" cy="22731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long does it take to lose a customer: reducing queues and increasing  sales - Retail Sen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960" y="1206292"/>
            <a:ext cx="3848719" cy="234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3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D9EE1A-1990-EF41-9CFD-9356796027E6}"/>
              </a:ext>
            </a:extLst>
          </p:cNvPr>
          <p:cNvSpPr txBox="1"/>
          <p:nvPr/>
        </p:nvSpPr>
        <p:spPr>
          <a:xfrm>
            <a:off x="2302823" y="314562"/>
            <a:ext cx="7586353" cy="584775"/>
          </a:xfrm>
          <a:prstGeom prst="rect">
            <a:avLst/>
          </a:prstGeom>
          <a:noFill/>
          <a:ln w="9525">
            <a:solidFill>
              <a:schemeClr val="tx1"/>
            </a:solidFill>
          </a:ln>
        </p:spPr>
        <p:txBody>
          <a:bodyPr wrap="square" rtlCol="0">
            <a:spAutoFit/>
          </a:bodyPr>
          <a:lstStyle/>
          <a:p>
            <a:pPr algn="ctr"/>
            <a:r>
              <a:rPr lang="en-US" sz="3200" b="1" dirty="0"/>
              <a:t>NORMS </a:t>
            </a:r>
          </a:p>
        </p:txBody>
      </p:sp>
      <p:sp>
        <p:nvSpPr>
          <p:cNvPr id="8" name="TextBox 7">
            <a:extLst>
              <a:ext uri="{FF2B5EF4-FFF2-40B4-BE49-F238E27FC236}">
                <a16:creationId xmlns:a16="http://schemas.microsoft.com/office/drawing/2014/main" id="{32A92935-DF9E-FE4B-BCDA-BB1784C4861E}"/>
              </a:ext>
            </a:extLst>
          </p:cNvPr>
          <p:cNvSpPr txBox="1"/>
          <p:nvPr/>
        </p:nvSpPr>
        <p:spPr>
          <a:xfrm>
            <a:off x="10096304" y="314562"/>
            <a:ext cx="1595306" cy="523220"/>
          </a:xfrm>
          <a:prstGeom prst="rect">
            <a:avLst/>
          </a:prstGeom>
          <a:solidFill>
            <a:srgbClr val="FF0000"/>
          </a:solidFill>
        </p:spPr>
        <p:txBody>
          <a:bodyPr wrap="square" rtlCol="0">
            <a:spAutoFit/>
          </a:bodyPr>
          <a:lstStyle/>
          <a:p>
            <a:pPr algn="ctr"/>
            <a:r>
              <a:rPr lang="en-US" sz="2800" b="1" dirty="0"/>
              <a:t>10 MINS</a:t>
            </a:r>
          </a:p>
        </p:txBody>
      </p:sp>
      <p:sp>
        <p:nvSpPr>
          <p:cNvPr id="2" name="Rectangle 1">
            <a:extLst>
              <a:ext uri="{FF2B5EF4-FFF2-40B4-BE49-F238E27FC236}">
                <a16:creationId xmlns:a16="http://schemas.microsoft.com/office/drawing/2014/main" id="{A033A5F0-C705-304D-946B-49505A04C680}"/>
              </a:ext>
            </a:extLst>
          </p:cNvPr>
          <p:cNvSpPr/>
          <p:nvPr/>
        </p:nvSpPr>
        <p:spPr>
          <a:xfrm>
            <a:off x="880557" y="5280886"/>
            <a:ext cx="4748544" cy="369332"/>
          </a:xfrm>
          <a:prstGeom prst="rect">
            <a:avLst/>
          </a:prstGeom>
        </p:spPr>
        <p:txBody>
          <a:bodyPr wrap="none">
            <a:spAutoFit/>
          </a:bodyPr>
          <a:lstStyle/>
          <a:p>
            <a:r>
              <a:rPr lang="en-US" dirty="0"/>
              <a:t>https://</a:t>
            </a:r>
            <a:r>
              <a:rPr lang="en-US" dirty="0" err="1"/>
              <a:t>www.youtube.com</a:t>
            </a:r>
            <a:r>
              <a:rPr lang="en-US" dirty="0"/>
              <a:t>/</a:t>
            </a:r>
            <a:r>
              <a:rPr lang="en-US" dirty="0" err="1"/>
              <a:t>watch?v</a:t>
            </a:r>
            <a:r>
              <a:rPr lang="en-US" dirty="0"/>
              <a:t>=fxOjfHFe1xY</a:t>
            </a:r>
          </a:p>
        </p:txBody>
      </p:sp>
      <p:pic>
        <p:nvPicPr>
          <p:cNvPr id="3" name="Picture 2">
            <a:extLst>
              <a:ext uri="{FF2B5EF4-FFF2-40B4-BE49-F238E27FC236}">
                <a16:creationId xmlns:a16="http://schemas.microsoft.com/office/drawing/2014/main" id="{B567BFBB-05BB-4D4F-B8F7-77084E728222}"/>
              </a:ext>
            </a:extLst>
          </p:cNvPr>
          <p:cNvPicPr>
            <a:picLocks noChangeAspect="1"/>
          </p:cNvPicPr>
          <p:nvPr/>
        </p:nvPicPr>
        <p:blipFill rotWithShape="1">
          <a:blip r:embed="rId3"/>
          <a:srcRect l="6998" t="17663" r="34128" b="28831"/>
          <a:stretch/>
        </p:blipFill>
        <p:spPr>
          <a:xfrm>
            <a:off x="251361" y="1497561"/>
            <a:ext cx="6458282" cy="3668400"/>
          </a:xfrm>
          <a:prstGeom prst="rect">
            <a:avLst/>
          </a:prstGeom>
        </p:spPr>
      </p:pic>
      <p:sp>
        <p:nvSpPr>
          <p:cNvPr id="12" name="TextBox 11">
            <a:extLst>
              <a:ext uri="{FF2B5EF4-FFF2-40B4-BE49-F238E27FC236}">
                <a16:creationId xmlns:a16="http://schemas.microsoft.com/office/drawing/2014/main" id="{665DD4D4-BBA3-F04F-9298-34E7FE61113F}"/>
              </a:ext>
            </a:extLst>
          </p:cNvPr>
          <p:cNvSpPr txBox="1">
            <a:spLocks noChangeArrowheads="1"/>
          </p:cNvSpPr>
          <p:nvPr/>
        </p:nvSpPr>
        <p:spPr bwMode="auto">
          <a:xfrm>
            <a:off x="763865" y="231621"/>
            <a:ext cx="2071687"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t>Application </a:t>
            </a:r>
          </a:p>
          <a:p>
            <a:pPr eaLnBrk="1" hangingPunct="1">
              <a:spcBef>
                <a:spcPct val="0"/>
              </a:spcBef>
              <a:buFontTx/>
              <a:buNone/>
            </a:pPr>
            <a:r>
              <a:rPr lang="en-GB" altLang="en-US" sz="2400" b="1" dirty="0"/>
              <a:t>and Analysis</a:t>
            </a:r>
          </a:p>
        </p:txBody>
      </p:sp>
      <p:sp>
        <p:nvSpPr>
          <p:cNvPr id="14" name="Google Shape;194;p23">
            <a:extLst>
              <a:ext uri="{FF2B5EF4-FFF2-40B4-BE49-F238E27FC236}">
                <a16:creationId xmlns:a16="http://schemas.microsoft.com/office/drawing/2014/main" id="{86C69F0D-D016-884A-83DA-79E7898CD488}"/>
              </a:ext>
            </a:extLst>
          </p:cNvPr>
          <p:cNvSpPr txBox="1"/>
          <p:nvPr/>
        </p:nvSpPr>
        <p:spPr>
          <a:xfrm>
            <a:off x="6246421" y="1063515"/>
            <a:ext cx="5820134" cy="4401164"/>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rgbClr val="FF0000"/>
                </a:solidFill>
                <a:latin typeface="Arial" panose="020B0604020202020204" pitchFamily="34" charset="0"/>
                <a:cs typeface="Arial" panose="020B0604020202020204" pitchFamily="34" charset="0"/>
              </a:rPr>
              <a:t>TASK: </a:t>
            </a:r>
          </a:p>
          <a:p>
            <a:pPr marL="0" marR="0" lvl="0" indent="0" algn="l" rtl="0">
              <a:spcBef>
                <a:spcPts val="0"/>
              </a:spcBef>
              <a:spcAft>
                <a:spcPts val="0"/>
              </a:spcAft>
              <a:buNone/>
            </a:pPr>
            <a:endParaRPr lang="en-GB" sz="2000" b="1" dirty="0">
              <a:solidFill>
                <a:srgbClr val="FF0000"/>
              </a:solidFill>
              <a:latin typeface="Arial" panose="020B0604020202020204" pitchFamily="34" charset="0"/>
              <a:cs typeface="Arial" panose="020B0604020202020204" pitchFamily="34" charset="0"/>
            </a:endParaRPr>
          </a:p>
          <a:p>
            <a:pPr marL="342900" marR="0" lvl="0" indent="-342900" rtl="0">
              <a:spcBef>
                <a:spcPts val="0"/>
              </a:spcBef>
              <a:spcAft>
                <a:spcPts val="0"/>
              </a:spcAft>
              <a:buFont typeface="Arial" panose="020B0604020202020204" pitchFamily="34" charset="0"/>
              <a:buChar char="•"/>
            </a:pPr>
            <a:r>
              <a:rPr lang="en-GB" sz="2000" b="1" dirty="0">
                <a:latin typeface="Arial" panose="020B0604020202020204" pitchFamily="34" charset="0"/>
                <a:cs typeface="Arial" panose="020B0604020202020204" pitchFamily="34" charset="0"/>
              </a:rPr>
              <a:t>Watch this YouTube Prank: ‘Eating loud in library’  </a:t>
            </a:r>
          </a:p>
          <a:p>
            <a:pPr marL="342900" marR="0" lvl="0" indent="-342900" rtl="0">
              <a:spcBef>
                <a:spcPts val="0"/>
              </a:spcBef>
              <a:spcAft>
                <a:spcPts val="0"/>
              </a:spcAft>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Whilst </a:t>
            </a:r>
            <a:r>
              <a:rPr lang="en-GB" sz="2000" b="1" dirty="0">
                <a:latin typeface="Arial" panose="020B0604020202020204" pitchFamily="34" charset="0"/>
                <a:cs typeface="Arial" panose="020B0604020202020204" pitchFamily="34" charset="0"/>
              </a:rPr>
              <a:t>watching this video, think of 5 or more types of behaviour that acceptable and unacceptable at the library</a:t>
            </a:r>
          </a:p>
          <a:p>
            <a:pPr marL="342900" marR="0" lvl="0" indent="-342900" rtl="0">
              <a:spcBef>
                <a:spcPts val="0"/>
              </a:spcBef>
              <a:spcAft>
                <a:spcPts val="0"/>
              </a:spcAft>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marR="0" lvl="0" indent="-342900" rtl="0">
              <a:spcBef>
                <a:spcPts val="0"/>
              </a:spcBef>
              <a:spcAft>
                <a:spcPts val="0"/>
              </a:spcAft>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marR="0" lvl="0" indent="-342900" rtl="0">
              <a:spcBef>
                <a:spcPts val="0"/>
              </a:spcBef>
              <a:spcAft>
                <a:spcPts val="0"/>
              </a:spcAft>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marR="0" lvl="0" indent="-342900" rtl="0">
              <a:spcBef>
                <a:spcPts val="0"/>
              </a:spcBef>
              <a:spcAft>
                <a:spcPts val="0"/>
              </a:spcAft>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marR="0" lvl="0" indent="-342900" rtl="0">
              <a:spcBef>
                <a:spcPts val="0"/>
              </a:spcBef>
              <a:spcAft>
                <a:spcPts val="0"/>
              </a:spcAft>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marR="0" lvl="0" indent="-342900" rtl="0">
              <a:spcBef>
                <a:spcPts val="0"/>
              </a:spcBef>
              <a:spcAft>
                <a:spcPts val="0"/>
              </a:spcAft>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marR="0" lvl="0" indent="-342900" rtl="0">
              <a:spcBef>
                <a:spcPts val="0"/>
              </a:spcBef>
              <a:spcAft>
                <a:spcPts val="0"/>
              </a:spcAft>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76EE02B3-DE25-9940-A802-0E537BD002C9}"/>
              </a:ext>
            </a:extLst>
          </p:cNvPr>
          <p:cNvGraphicFramePr>
            <a:graphicFrameLocks noGrp="1"/>
          </p:cNvGraphicFramePr>
          <p:nvPr>
            <p:extLst/>
          </p:nvPr>
        </p:nvGraphicFramePr>
        <p:xfrm>
          <a:off x="6461382" y="3640170"/>
          <a:ext cx="5390212" cy="1630680"/>
        </p:xfrm>
        <a:graphic>
          <a:graphicData uri="http://schemas.openxmlformats.org/drawingml/2006/table">
            <a:tbl>
              <a:tblPr firstRow="1" bandRow="1">
                <a:tableStyleId>{69C7853C-536D-4A76-A0AE-DD22124D55A5}</a:tableStyleId>
              </a:tblPr>
              <a:tblGrid>
                <a:gridCol w="2695106">
                  <a:extLst>
                    <a:ext uri="{9D8B030D-6E8A-4147-A177-3AD203B41FA5}">
                      <a16:colId xmlns:a16="http://schemas.microsoft.com/office/drawing/2014/main" val="3219125962"/>
                    </a:ext>
                  </a:extLst>
                </a:gridCol>
                <a:gridCol w="2695106">
                  <a:extLst>
                    <a:ext uri="{9D8B030D-6E8A-4147-A177-3AD203B41FA5}">
                      <a16:colId xmlns:a16="http://schemas.microsoft.com/office/drawing/2014/main" val="3466994823"/>
                    </a:ext>
                  </a:extLst>
                </a:gridCol>
              </a:tblGrid>
              <a:tr h="370840">
                <a:tc>
                  <a:txBody>
                    <a:bodyPr/>
                    <a:lstStyle/>
                    <a:p>
                      <a:r>
                        <a:rPr lang="en-US" dirty="0">
                          <a:solidFill>
                            <a:schemeClr val="tx1"/>
                          </a:solidFill>
                        </a:rPr>
                        <a:t>Acceptable behavior in the library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dirty="0">
                          <a:solidFill>
                            <a:schemeClr val="tx1"/>
                          </a:solidFill>
                        </a:rPr>
                        <a:t>Unacceptable behavior in the library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2010321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68825863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77916910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3507396"/>
                  </a:ext>
                </a:extLst>
              </a:tr>
            </a:tbl>
          </a:graphicData>
        </a:graphic>
      </p:graphicFrame>
      <p:sp>
        <p:nvSpPr>
          <p:cNvPr id="6" name="TextBox 5">
            <a:extLst>
              <a:ext uri="{FF2B5EF4-FFF2-40B4-BE49-F238E27FC236}">
                <a16:creationId xmlns:a16="http://schemas.microsoft.com/office/drawing/2014/main" id="{1E9EBE2D-B98A-D74A-BBFD-4F9E9B3A212B}"/>
              </a:ext>
            </a:extLst>
          </p:cNvPr>
          <p:cNvSpPr txBox="1"/>
          <p:nvPr/>
        </p:nvSpPr>
        <p:spPr>
          <a:xfrm>
            <a:off x="300371" y="5764067"/>
            <a:ext cx="5820134" cy="923330"/>
          </a:xfrm>
          <a:prstGeom prst="rect">
            <a:avLst/>
          </a:prstGeom>
          <a:solidFill>
            <a:srgbClr val="FFC000"/>
          </a:solidFill>
          <a:ln w="57150">
            <a:solidFill>
              <a:schemeClr val="tx1"/>
            </a:solidFill>
          </a:ln>
        </p:spPr>
        <p:txBody>
          <a:bodyPr wrap="square" rtlCol="0">
            <a:spAutoFit/>
          </a:bodyPr>
          <a:lstStyle/>
          <a:p>
            <a:pPr algn="ctr"/>
            <a:r>
              <a:rPr lang="en-US" b="1" u="sng" dirty="0"/>
              <a:t>KEY WORD </a:t>
            </a:r>
          </a:p>
          <a:p>
            <a:r>
              <a:rPr lang="en-US" b="1" u="sng" dirty="0"/>
              <a:t>Norms: </a:t>
            </a:r>
            <a:r>
              <a:rPr lang="en-US" dirty="0"/>
              <a:t>expectations and shared guidelines of acceptable behavior in particular </a:t>
            </a:r>
            <a:r>
              <a:rPr lang="en-US" dirty="0" err="1"/>
              <a:t>siutations</a:t>
            </a:r>
            <a:r>
              <a:rPr lang="en-US" dirty="0"/>
              <a:t> </a:t>
            </a:r>
          </a:p>
        </p:txBody>
      </p:sp>
      <p:sp>
        <p:nvSpPr>
          <p:cNvPr id="7" name="TextBox 6">
            <a:extLst>
              <a:ext uri="{FF2B5EF4-FFF2-40B4-BE49-F238E27FC236}">
                <a16:creationId xmlns:a16="http://schemas.microsoft.com/office/drawing/2014/main" id="{8CF4BE00-F372-5F4D-B867-61D63D6A091F}"/>
              </a:ext>
            </a:extLst>
          </p:cNvPr>
          <p:cNvSpPr txBox="1"/>
          <p:nvPr/>
        </p:nvSpPr>
        <p:spPr>
          <a:xfrm>
            <a:off x="6246421" y="5772456"/>
            <a:ext cx="5820134" cy="646331"/>
          </a:xfrm>
          <a:prstGeom prst="rect">
            <a:avLst/>
          </a:prstGeom>
          <a:solidFill>
            <a:schemeClr val="accent5">
              <a:lumMod val="60000"/>
              <a:lumOff val="40000"/>
            </a:schemeClr>
          </a:solidFill>
        </p:spPr>
        <p:txBody>
          <a:bodyPr wrap="square" rtlCol="0">
            <a:spAutoFit/>
          </a:bodyPr>
          <a:lstStyle/>
          <a:p>
            <a:r>
              <a:rPr lang="en-US" b="1" u="sng" dirty="0">
                <a:solidFill>
                  <a:srgbClr val="FF0000"/>
                </a:solidFill>
              </a:rPr>
              <a:t>Challenge: </a:t>
            </a:r>
          </a:p>
          <a:p>
            <a:r>
              <a:rPr lang="en-US" b="1" dirty="0"/>
              <a:t>Explain what is meant by deviant behavior </a:t>
            </a:r>
          </a:p>
        </p:txBody>
      </p:sp>
    </p:spTree>
    <p:extLst>
      <p:ext uri="{BB962C8B-B14F-4D97-AF65-F5344CB8AC3E}">
        <p14:creationId xmlns:p14="http://schemas.microsoft.com/office/powerpoint/2010/main" val="42058490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3675</Words>
  <Application>Microsoft Office PowerPoint</Application>
  <PresentationFormat>Widescreen</PresentationFormat>
  <Paragraphs>393</Paragraphs>
  <Slides>47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Calibri</vt:lpstr>
      <vt:lpstr>Century Gothic</vt:lpstr>
      <vt:lpstr>Noto Sans Symbols</vt:lpstr>
      <vt:lpstr>MS PGothic</vt:lpstr>
      <vt:lpstr>Times New Roman</vt:lpstr>
      <vt:lpstr>Comic Sans MS</vt:lpstr>
      <vt:lpstr>Arial</vt:lpstr>
      <vt:lpstr>Office Theme</vt:lpstr>
      <vt:lpstr>Step Up to Sociology A Level  at Stepney All Saints</vt:lpstr>
      <vt:lpstr>Week 1 Google Form: https://docs.google.com/forms/d/1Hhk_ukyit2Uy7kC5NZI6RJabAMyg83k4MfHzj2VIFG0/edit</vt:lpstr>
      <vt:lpstr>Step Up to Sociology A Level</vt:lpstr>
      <vt:lpstr>Topic 1: Norms, Values, Nature Vs Nurture</vt:lpstr>
      <vt:lpstr>PowerPoint Presentation</vt:lpstr>
      <vt:lpstr>PowerPoint Presentation</vt:lpstr>
      <vt:lpstr>PowerPoint Presentation</vt:lpstr>
      <vt:lpstr>What are norms and values?</vt:lpstr>
      <vt:lpstr>PowerPoint Presentation</vt:lpstr>
      <vt:lpstr>PowerPoint Presentation</vt:lpstr>
      <vt:lpstr>PowerPoint Presentation</vt:lpstr>
      <vt:lpstr>PowerPoint Presentation</vt:lpstr>
      <vt:lpstr>How do we learn the norms of society? </vt:lpstr>
      <vt:lpstr>PowerPoint Presentation</vt:lpstr>
      <vt:lpstr>Topic 2: Identity</vt:lpstr>
      <vt:lpstr>Culture and Identity Analysis task</vt:lpstr>
      <vt:lpstr>Socialisation, culture and Identity</vt:lpstr>
      <vt:lpstr>Socialisation, culture and Identity</vt:lpstr>
      <vt:lpstr>Topic 3: Family</vt:lpstr>
      <vt:lpstr>Family: Research task:  </vt:lpstr>
      <vt:lpstr>Family: Research task:</vt:lpstr>
      <vt:lpstr>Week 2 Google form: https://docs.google.com/forms/d/16lDNGY6A5crmludfYuf8EOncjUiZtfoZefR_ZcQkCAc/edit</vt:lpstr>
      <vt:lpstr>Topic 1 Social Inequality </vt:lpstr>
      <vt:lpstr>Social Inequality and Gender </vt:lpstr>
      <vt:lpstr>Research Task: What measures have been taken to tackle inequality?</vt:lpstr>
      <vt:lpstr>Social Inequality and Class</vt:lpstr>
      <vt:lpstr>Topic 2 Education</vt:lpstr>
      <vt:lpstr>Education</vt:lpstr>
      <vt:lpstr>Education</vt:lpstr>
      <vt:lpstr>Week 3 Google Form: https://docs.google.com/forms/d/1PLKJHSMuyd8Qb_gkPYOoUHO3oxTWnWH-yVQqOB9OXL8/edit</vt:lpstr>
      <vt:lpstr>A Level- Research Methods </vt:lpstr>
      <vt:lpstr>PowerPoint Presentation</vt:lpstr>
      <vt:lpstr>Tasks:</vt:lpstr>
      <vt:lpstr>PowerPoint Presentation</vt:lpstr>
      <vt:lpstr>PowerPoint Presentation</vt:lpstr>
      <vt:lpstr>PowerPoint Presentation</vt:lpstr>
      <vt:lpstr>PowerPoint Presentation</vt:lpstr>
      <vt:lpstr>Research in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 this interview and consider the following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Up to Sociology A Level  at Stepney All Saints</dc:title>
  <dc:creator>Katherine Rowley- Conwy</dc:creator>
  <cp:lastModifiedBy>Shirin Begum</cp:lastModifiedBy>
  <cp:revision>13</cp:revision>
  <dcterms:created xsi:type="dcterms:W3CDTF">2020-05-19T09:14:23Z</dcterms:created>
  <dcterms:modified xsi:type="dcterms:W3CDTF">2023-06-13T12:16:21Z</dcterms:modified>
</cp:coreProperties>
</file>