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2"/>
  </p:notesMasterIdLst>
  <p:sldIdLst>
    <p:sldId id="264" r:id="rId4"/>
    <p:sldId id="263" r:id="rId5"/>
    <p:sldId id="259" r:id="rId6"/>
    <p:sldId id="260" r:id="rId7"/>
    <p:sldId id="276" r:id="rId8"/>
    <p:sldId id="256" r:id="rId9"/>
    <p:sldId id="278" r:id="rId10"/>
    <p:sldId id="262" r:id="rId11"/>
    <p:sldId id="269" r:id="rId12"/>
    <p:sldId id="271" r:id="rId13"/>
    <p:sldId id="272" r:id="rId14"/>
    <p:sldId id="273" r:id="rId15"/>
    <p:sldId id="265" r:id="rId16"/>
    <p:sldId id="275" r:id="rId17"/>
    <p:sldId id="266" r:id="rId18"/>
    <p:sldId id="267" r:id="rId19"/>
    <p:sldId id="268" r:id="rId20"/>
    <p:sldId id="274"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98" d="100"/>
          <a:sy n="98" d="100"/>
        </p:scale>
        <p:origin x="18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05FAB43-08B5-41A5-A13B-E0DA96F95B06}" type="datetimeFigureOut">
              <a:rPr lang="en-GB" smtClean="0"/>
              <a:t>25/08/2022</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442B974-529B-4B0B-B3AE-BAA75A3AA9CC}" type="slidenum">
              <a:rPr lang="en-GB" smtClean="0"/>
              <a:t>‹#›</a:t>
            </a:fld>
            <a:endParaRPr lang="en-GB"/>
          </a:p>
        </p:txBody>
      </p:sp>
    </p:spTree>
    <p:extLst>
      <p:ext uri="{BB962C8B-B14F-4D97-AF65-F5344CB8AC3E}">
        <p14:creationId xmlns:p14="http://schemas.microsoft.com/office/powerpoint/2010/main" val="302315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466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264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202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0" name="Google Shape;51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10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9" name="Google Shape;51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93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3d82eb693f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3d82eb693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67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b6dbefc13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3b6dbefc1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59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656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2" name="Google Shape;43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81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5" name="Google Shape;39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244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5CD13A-DCBC-4F02-8EFF-5EBCCFDA7087}"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1190676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5CD13A-DCBC-4F02-8EFF-5EBCCFDA7087}"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248565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5CD13A-DCBC-4F02-8EFF-5EBCCFDA7087}"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259621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89" name="Google Shape;89;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6880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5" name="Google Shape;95;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557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7181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05" name="Google Shape;105;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3437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1" name="Google Shape;111;p2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2" name="Google Shape;112;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76356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18" name="Google Shape;118;p2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9" name="Google Shape;119;p2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20" name="Google Shape;120;p2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1" name="Google Shape;121;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9117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1476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32" name="Google Shape;132;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33" name="Google Shape;133;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748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5CD13A-DCBC-4F02-8EFF-5EBCCFDA7087}"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315343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6"/>
          <p:cNvSpPr>
            <a:spLocks noGrp="1"/>
          </p:cNvSpPr>
          <p:nvPr>
            <p:ph type="pic" idx="2"/>
          </p:nvPr>
        </p:nvSpPr>
        <p:spPr>
          <a:xfrm>
            <a:off x="3887391" y="987426"/>
            <a:ext cx="4629150" cy="4873625"/>
          </a:xfrm>
          <a:prstGeom prst="rect">
            <a:avLst/>
          </a:prstGeom>
          <a:noFill/>
          <a:ln>
            <a:noFill/>
          </a:ln>
        </p:spPr>
      </p:sp>
      <p:sp>
        <p:nvSpPr>
          <p:cNvPr id="139" name="Google Shape;139;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40" name="Google Shape;140;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97251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6" name="Google Shape;146;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52755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8"/>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2" name="Google Shape;152;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80561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967B0D-4A61-49C0-919A-37A37BFBCCC5}"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490591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67B0D-4A61-49C0-919A-37A37BFBCCC5}"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424404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967B0D-4A61-49C0-919A-37A37BFBCCC5}"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4238745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967B0D-4A61-49C0-919A-37A37BFBCCC5}"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3391811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967B0D-4A61-49C0-919A-37A37BFBCCC5}" type="datetimeFigureOut">
              <a:rPr lang="en-GB" smtClean="0"/>
              <a:t>25/08/2022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513411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967B0D-4A61-49C0-919A-37A37BFBCCC5}" type="datetimeFigureOut">
              <a:rPr lang="en-GB" smtClean="0"/>
              <a:t>25/08/2022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3903970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67B0D-4A61-49C0-919A-37A37BFBCCC5}" type="datetimeFigureOut">
              <a:rPr lang="en-GB" smtClean="0"/>
              <a:t>25/08/2022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395331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5CD13A-DCBC-4F02-8EFF-5EBCCFDA7087}"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3388860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0967B0D-4A61-49C0-919A-37A37BFBCCC5}"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253643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0967B0D-4A61-49C0-919A-37A37BFBCCC5}"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3783193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67B0D-4A61-49C0-919A-37A37BFBCCC5}"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3455247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67B0D-4A61-49C0-919A-37A37BFBCCC5}" type="datetimeFigureOut">
              <a:rPr lang="en-GB" smtClean="0"/>
              <a:t>25/08/2022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6F1CD5-7AED-4898-B5BD-BC99A62BF8D8}" type="slidenum">
              <a:rPr lang="en-GB" smtClean="0"/>
              <a:t>‹#›</a:t>
            </a:fld>
            <a:endParaRPr lang="en-GB"/>
          </a:p>
        </p:txBody>
      </p:sp>
    </p:spTree>
    <p:extLst>
      <p:ext uri="{BB962C8B-B14F-4D97-AF65-F5344CB8AC3E}">
        <p14:creationId xmlns:p14="http://schemas.microsoft.com/office/powerpoint/2010/main" val="104784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65CD13A-DCBC-4F02-8EFF-5EBCCFDA7087}"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184363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65CD13A-DCBC-4F02-8EFF-5EBCCFDA7087}" type="datetimeFigureOut">
              <a:rPr lang="en-GB" smtClean="0"/>
              <a:t>25/08/2022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376112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65CD13A-DCBC-4F02-8EFF-5EBCCFDA7087}" type="datetimeFigureOut">
              <a:rPr lang="en-GB" smtClean="0"/>
              <a:t>25/08/2022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405793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CD13A-DCBC-4F02-8EFF-5EBCCFDA7087}" type="datetimeFigureOut">
              <a:rPr lang="en-GB" smtClean="0"/>
              <a:t>25/08/2022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53686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5CD13A-DCBC-4F02-8EFF-5EBCCFDA7087}"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3140833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5CD13A-DCBC-4F02-8EFF-5EBCCFDA7087}" type="datetimeFigureOut">
              <a:rPr lang="en-GB" smtClean="0"/>
              <a:t>25/08/2022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2F7B6E-BCCE-41A7-981D-CEED9A973A03}" type="slidenum">
              <a:rPr lang="en-GB" smtClean="0"/>
              <a:t>‹#›</a:t>
            </a:fld>
            <a:endParaRPr lang="en-GB"/>
          </a:p>
        </p:txBody>
      </p:sp>
    </p:spTree>
    <p:extLst>
      <p:ext uri="{BB962C8B-B14F-4D97-AF65-F5344CB8AC3E}">
        <p14:creationId xmlns:p14="http://schemas.microsoft.com/office/powerpoint/2010/main" val="391274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CD13A-DCBC-4F02-8EFF-5EBCCFDA7087}" type="datetimeFigureOut">
              <a:rPr lang="en-GB" smtClean="0"/>
              <a:t>25/08/2022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F7B6E-BCCE-41A7-981D-CEED9A973A03}" type="slidenum">
              <a:rPr lang="en-GB" smtClean="0"/>
              <a:t>‹#›</a:t>
            </a:fld>
            <a:endParaRPr lang="en-GB"/>
          </a:p>
        </p:txBody>
      </p:sp>
    </p:spTree>
    <p:extLst>
      <p:ext uri="{BB962C8B-B14F-4D97-AF65-F5344CB8AC3E}">
        <p14:creationId xmlns:p14="http://schemas.microsoft.com/office/powerpoint/2010/main" val="2655436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5" name="Google Shape;85;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2424291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967B0D-4A61-49C0-919A-37A37BFBCCC5}" type="datetimeFigureOut">
              <a:rPr lang="en-GB" smtClean="0"/>
              <a:t>25/08/2022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6F1CD5-7AED-4898-B5BD-BC99A62BF8D8}" type="slidenum">
              <a:rPr lang="en-GB" smtClean="0"/>
              <a:t>‹#›</a:t>
            </a:fld>
            <a:endParaRPr lang="en-GB"/>
          </a:p>
        </p:txBody>
      </p:sp>
    </p:spTree>
    <p:extLst>
      <p:ext uri="{BB962C8B-B14F-4D97-AF65-F5344CB8AC3E}">
        <p14:creationId xmlns:p14="http://schemas.microsoft.com/office/powerpoint/2010/main" val="21493896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https://www.google.co.uk/url?sa=i&amp;url=https://www.pinclipart.com/pindetail/xwJwR_health-png-transparent-images-health-png-clipart/&amp;psig=AOvVaw3pRBHTon6SQXNDGy49VETf&amp;ust=1623141851521000&amp;source=images&amp;cd=vfe&amp;ved=0CAIQjRxqFwoTCICXquyQhfECFQAAAAAdAAAAABAK" TargetMode="External"/><Relationship Id="rId13"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hyperlink" Target="https://www.google.co.uk/url?sa=i&amp;url=https://www.pikpng.com/pngvi/ihxJbxh_whats-boarding-school-clipart/&amp;psig=AOvVaw3X_GlKKcPTV7vB0QZJtCyv&amp;ust=1623142036313000&amp;source=images&amp;cd=vfe&amp;ved=0CAIQjRxqFwoTCMCRpLuRhfECFQAAAAAdAAAAABAD"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hyperlink" Target="https://www.google.co.uk/url?sa=i&amp;url=https://www.istockphoto.com/illustrations/community-clipart&amp;psig=AOvVaw2zb0LMxbWogn-4qKHvy3_g&amp;ust=1623142596275000&amp;source=images&amp;cd=vfe&amp;ved=0CAIQjRxqFwoTCMidgMSThfECFQAAAAAdAAAAABAD" TargetMode="External"/><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hyperlink" Target="https://www.google.co.uk/url?sa=i&amp;url=https://www.dreamstime.com/illustration/view-chessboard.html&amp;psig=AOvVaw0lt6JuAPA2Z6OzZT_b38ba&amp;ust=1623142924602000&amp;source=images&amp;cd=vfe&amp;ved=0CAIQjRxqFwoTCIC3xuGUhfECFQAAAAAdAAAAABA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0;p3"/>
          <p:cNvPicPr preferRelativeResize="0"/>
          <p:nvPr/>
        </p:nvPicPr>
        <p:blipFill rotWithShape="1">
          <a:blip r:embed="rId2">
            <a:alphaModFix/>
          </a:blip>
          <a:srcRect t="9307"/>
          <a:stretch/>
        </p:blipFill>
        <p:spPr>
          <a:xfrm>
            <a:off x="7962899" y="0"/>
            <a:ext cx="1181101" cy="895351"/>
          </a:xfrm>
          <a:prstGeom prst="rect">
            <a:avLst/>
          </a:prstGeom>
          <a:noFill/>
          <a:ln>
            <a:noFill/>
          </a:ln>
        </p:spPr>
      </p:pic>
      <p:sp>
        <p:nvSpPr>
          <p:cNvPr id="3" name="Google Shape;249;p3"/>
          <p:cNvSpPr txBox="1"/>
          <p:nvPr/>
        </p:nvSpPr>
        <p:spPr>
          <a:xfrm>
            <a:off x="550013" y="181932"/>
            <a:ext cx="7303500" cy="1808794"/>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2F2F2"/>
              </a:buClr>
              <a:buSzPts val="5400"/>
            </a:pPr>
            <a:endParaRPr lang="en-GB" sz="4050" b="1" kern="0" dirty="0" smtClean="0">
              <a:solidFill>
                <a:srgbClr val="F2F2F2"/>
              </a:solidFill>
              <a:ea typeface="Arial"/>
              <a:cs typeface="Calibri"/>
              <a:sym typeface="Calibri"/>
            </a:endParaRPr>
          </a:p>
          <a:p>
            <a:pPr algn="ctr" defTabSz="685800">
              <a:lnSpc>
                <a:spcPct val="90000"/>
              </a:lnSpc>
              <a:buClr>
                <a:srgbClr val="F2F2F2"/>
              </a:buClr>
              <a:buSzPts val="5400"/>
            </a:pPr>
            <a:r>
              <a:rPr lang="en-US" sz="4050" b="1" kern="0" dirty="0" smtClean="0">
                <a:solidFill>
                  <a:srgbClr val="F2F2F2"/>
                </a:solidFill>
                <a:ea typeface="Arial"/>
                <a:cs typeface="Calibri"/>
                <a:sym typeface="Calibri"/>
              </a:rPr>
              <a:t>SIXTH FORM CODE OF CONDUCT</a:t>
            </a:r>
            <a:endParaRPr lang="en-GB" sz="4050" b="1" kern="0" dirty="0" smtClean="0">
              <a:solidFill>
                <a:srgbClr val="F2F2F2"/>
              </a:solidFill>
              <a:ea typeface="Arial"/>
              <a:cs typeface="Calibri"/>
              <a:sym typeface="Calibri"/>
            </a:endParaRPr>
          </a:p>
          <a:p>
            <a:pPr algn="ctr" defTabSz="685800">
              <a:lnSpc>
                <a:spcPct val="90000"/>
              </a:lnSpc>
              <a:buClr>
                <a:srgbClr val="F2F2F2"/>
              </a:buClr>
              <a:buSzPts val="5400"/>
            </a:pPr>
            <a:endParaRPr lang="en-GB" sz="4050" b="1" kern="0" dirty="0">
              <a:solidFill>
                <a:srgbClr val="F2F2F2"/>
              </a:solidFill>
              <a:latin typeface="Arial"/>
              <a:ea typeface="Arial"/>
              <a:cs typeface="Calibri"/>
              <a:sym typeface="Calibri"/>
            </a:endParaRPr>
          </a:p>
          <a:p>
            <a:pPr algn="ctr" defTabSz="685800">
              <a:lnSpc>
                <a:spcPct val="90000"/>
              </a:lnSpc>
              <a:buClr>
                <a:srgbClr val="F2F2F2"/>
              </a:buClr>
              <a:buSzPts val="5400"/>
            </a:pPr>
            <a:endParaRPr sz="1050" kern="0" dirty="0">
              <a:solidFill>
                <a:srgbClr val="000000"/>
              </a:solidFill>
              <a:latin typeface="Arial"/>
              <a:ea typeface="Arial"/>
              <a:cs typeface="Arial"/>
              <a:sym typeface="Arial"/>
            </a:endParaRPr>
          </a:p>
        </p:txBody>
      </p:sp>
      <p:sp>
        <p:nvSpPr>
          <p:cNvPr id="4" name="TextBox 3"/>
          <p:cNvSpPr txBox="1"/>
          <p:nvPr/>
        </p:nvSpPr>
        <p:spPr>
          <a:xfrm>
            <a:off x="401288" y="2295525"/>
            <a:ext cx="7600950" cy="3785652"/>
          </a:xfrm>
          <a:prstGeom prst="rect">
            <a:avLst/>
          </a:prstGeom>
          <a:noFill/>
        </p:spPr>
        <p:txBody>
          <a:bodyPr wrap="square" rtlCol="0">
            <a:spAutoFit/>
          </a:bodyPr>
          <a:lstStyle/>
          <a:p>
            <a:r>
              <a:rPr lang="en-US" sz="1600" b="1" dirty="0" smtClean="0"/>
              <a:t>All students in the Sixth Form have chosen to continue in full time education beyond the age of 16 and as such are expected to behave as young adults, showing consideration for others and displaying a high level of commitment in everything that is undertaken.</a:t>
            </a:r>
          </a:p>
          <a:p>
            <a:endParaRPr lang="en-US" sz="1600" b="1" dirty="0"/>
          </a:p>
          <a:p>
            <a:r>
              <a:rPr lang="en-US" sz="1600" b="1" dirty="0" smtClean="0"/>
              <a:t>As a member of the Sixth Form community, you will be expected to uphold the Sixth form rules: in the event of transgression you will be subject to the disciplinary procedures agreed by the Governing Body which is outlined in this </a:t>
            </a:r>
            <a:r>
              <a:rPr lang="en-US" sz="1600" b="1" dirty="0"/>
              <a:t>document. </a:t>
            </a:r>
            <a:endParaRPr lang="en-US" sz="1600" b="1" dirty="0" smtClean="0"/>
          </a:p>
          <a:p>
            <a:endParaRPr lang="en-US" sz="1600" b="1" dirty="0" smtClean="0"/>
          </a:p>
          <a:p>
            <a:r>
              <a:rPr lang="en-US" sz="1600" b="1" dirty="0" smtClean="0"/>
              <a:t>All Sixth Form </a:t>
            </a:r>
            <a:r>
              <a:rPr lang="en-US" sz="1600" b="1" dirty="0"/>
              <a:t>students </a:t>
            </a:r>
            <a:r>
              <a:rPr lang="en-US" sz="1600" b="1" dirty="0" smtClean="0"/>
              <a:t>are expected to take </a:t>
            </a:r>
            <a:r>
              <a:rPr lang="en-US" sz="1600" b="1" dirty="0"/>
              <a:t>part in a range of enrichment opportunities that support them in developing their non-academic learning and skills in preparation for university or higher level work related learning. This includes, but is not limited to, the Personal Development </a:t>
            </a:r>
            <a:r>
              <a:rPr lang="en-US" sz="1600" b="1" dirty="0" err="1"/>
              <a:t>Programme</a:t>
            </a:r>
            <a:r>
              <a:rPr lang="en-US" sz="1600" b="1" dirty="0"/>
              <a:t>, the SASS Champions </a:t>
            </a:r>
            <a:r>
              <a:rPr lang="en-US" sz="1600" b="1" dirty="0" err="1"/>
              <a:t>Programme</a:t>
            </a:r>
            <a:r>
              <a:rPr lang="en-US" sz="1600" b="1" dirty="0"/>
              <a:t> and the SASS Futures </a:t>
            </a:r>
            <a:r>
              <a:rPr lang="en-US" sz="1600" b="1" dirty="0" err="1"/>
              <a:t>Programme</a:t>
            </a:r>
            <a:r>
              <a:rPr lang="en-US" sz="1600" b="1" dirty="0"/>
              <a:t> as well as the Career Ready </a:t>
            </a:r>
            <a:r>
              <a:rPr lang="en-US" sz="1600" b="1" dirty="0" err="1"/>
              <a:t>Programme</a:t>
            </a:r>
            <a:r>
              <a:rPr lang="en-US" sz="1600" b="1" dirty="0"/>
              <a:t>. This supports their development of leadership, teamwork, communication and interpersonal skills.</a:t>
            </a:r>
            <a:endParaRPr lang="en-GB" sz="1600" b="1" dirty="0"/>
          </a:p>
        </p:txBody>
      </p:sp>
    </p:spTree>
    <p:extLst>
      <p:ext uri="{BB962C8B-B14F-4D97-AF65-F5344CB8AC3E}">
        <p14:creationId xmlns:p14="http://schemas.microsoft.com/office/powerpoint/2010/main" val="195730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11"/>
          <p:cNvSpPr txBox="1">
            <a:spLocks noGrp="1"/>
          </p:cNvSpPr>
          <p:nvPr>
            <p:ph type="body" idx="1"/>
          </p:nvPr>
        </p:nvSpPr>
        <p:spPr>
          <a:xfrm>
            <a:off x="171520" y="1238347"/>
            <a:ext cx="8879668" cy="5039836"/>
          </a:xfrm>
          <a:prstGeom prst="rect">
            <a:avLst/>
          </a:prstGeom>
          <a:noFill/>
          <a:ln w="12700">
            <a:solidFill>
              <a:schemeClr val="tx1"/>
            </a:solidFill>
          </a:ln>
        </p:spPr>
        <p:txBody>
          <a:bodyPr spcFirstLastPara="1" wrap="square" lIns="68569" tIns="34275" rIns="68569" bIns="34275" anchor="t" anchorCtr="0">
            <a:noAutofit/>
          </a:bodyPr>
          <a:lstStyle/>
          <a:p>
            <a:pPr marL="171450" indent="-171450">
              <a:spcBef>
                <a:spcPts val="0"/>
              </a:spcBef>
              <a:buSzPts val="1400"/>
            </a:pPr>
            <a:r>
              <a:rPr lang="en-GB" sz="1400" b="1" dirty="0"/>
              <a:t>At Stepney All Saints School we have a clear expectation that students should aim for 100% attendance every year. We view attendance above 98% as excellent.  Attendance below 96% is concerning and your parents may be contacted, should attendance fall to 90% or below, parents will be contacted, you may be put on reports, formal warnings will be given and you risk losing your school place at SASS </a:t>
            </a:r>
            <a:endParaRPr sz="1400" b="1" dirty="0"/>
          </a:p>
          <a:p>
            <a:pPr marL="171450" indent="-171450">
              <a:buSzPts val="1400"/>
            </a:pPr>
            <a:r>
              <a:rPr lang="en-GB" sz="1400" b="1" dirty="0"/>
              <a:t>Students are expected to attend every single lesson ON TIME, including form time,  assemblies, PSHE and any extra enrichment classes. </a:t>
            </a:r>
            <a:endParaRPr sz="1400" b="1" dirty="0"/>
          </a:p>
          <a:p>
            <a:pPr marL="171450" indent="-171450">
              <a:buSzPts val="1400"/>
            </a:pPr>
            <a:r>
              <a:rPr lang="en-GB" sz="1400" b="1" dirty="0"/>
              <a:t>Only stay off school if you are seriously ill; if you feel unwell in the morning, you must still try to come in late rather than take the whole day off. Stomach aches, headaches, “Not well” and other minor illnesses will not be authorised absence. </a:t>
            </a:r>
            <a:endParaRPr sz="1400" b="1" dirty="0"/>
          </a:p>
          <a:p>
            <a:pPr marL="171450" indent="-171450">
              <a:buSzPts val="1400"/>
            </a:pPr>
            <a:r>
              <a:rPr lang="en-GB" sz="1400" b="1" dirty="0"/>
              <a:t>On the day of absence your parents/carers must call the school and inform us of the reason for absence. Failure to do so will lead to unauthorised absence. </a:t>
            </a:r>
            <a:endParaRPr sz="1400" b="1" dirty="0"/>
          </a:p>
          <a:p>
            <a:pPr marL="171450" indent="-171450">
              <a:buSzPts val="1400"/>
            </a:pPr>
            <a:r>
              <a:rPr lang="en-GB" sz="1400" b="1" dirty="0"/>
              <a:t>Medical appointments must be made outside of school hours, I.e. after school or during the school holiday </a:t>
            </a:r>
            <a:endParaRPr sz="1400" b="1" dirty="0"/>
          </a:p>
          <a:p>
            <a:pPr marL="171450" indent="-171450">
              <a:buSzPts val="1400"/>
            </a:pPr>
            <a:r>
              <a:rPr lang="en-GB" sz="1400" b="1" dirty="0"/>
              <a:t>You MUST show evidence to Mr Hussain/ HOY / Mr </a:t>
            </a:r>
            <a:r>
              <a:rPr lang="en-GB" sz="1400" b="1" dirty="0" err="1"/>
              <a:t>Rothon</a:t>
            </a:r>
            <a:r>
              <a:rPr lang="en-GB" sz="1400" b="1" dirty="0"/>
              <a:t> for any time taken off due to medical appointments i.e. note from Dr, reminder emails, hospital letters etc. </a:t>
            </a:r>
            <a:endParaRPr sz="1400" b="1" dirty="0"/>
          </a:p>
          <a:p>
            <a:pPr marL="171450" indent="-171450">
              <a:buSzPts val="1400"/>
            </a:pPr>
            <a:r>
              <a:rPr lang="en-GB" sz="1400" b="1" dirty="0"/>
              <a:t>Authorised Vs unauthorised absence – when absence is authorised by school, it means school acknowledges a legitimate reason for your absence however this will still affect  your overall attendance. If attendance remains unauthorised you have NO grounds to appeal for bursary, this is also reflected on your attendance grid and is seen by universities, potential employers. </a:t>
            </a:r>
            <a:endParaRPr sz="1400" b="1" dirty="0"/>
          </a:p>
          <a:p>
            <a:pPr marL="171450" indent="-171450">
              <a:buSzPts val="1400"/>
            </a:pPr>
            <a:r>
              <a:rPr lang="en-GB" sz="1400" b="1" dirty="0"/>
              <a:t>Absences for university open days, interviews, work experience, trips you must see Mr Hussain prior to attending with evidence (this will be authorised and will NOT affect your attendance)</a:t>
            </a:r>
            <a:endParaRPr sz="1400" b="1" dirty="0"/>
          </a:p>
          <a:p>
            <a:pPr marL="171450" indent="-171450">
              <a:buSzPts val="1400"/>
            </a:pPr>
            <a:r>
              <a:rPr lang="en-GB" sz="1400" b="1" dirty="0"/>
              <a:t>Holidays during term time: Will be unauthorised in most cases and you run the risk of losing your school place at SASS</a:t>
            </a:r>
            <a:endParaRPr sz="1400" b="1" dirty="0"/>
          </a:p>
        </p:txBody>
      </p:sp>
      <p:sp>
        <p:nvSpPr>
          <p:cNvPr id="514" name="Google Shape;514;p11"/>
          <p:cNvSpPr txBox="1"/>
          <p:nvPr/>
        </p:nvSpPr>
        <p:spPr>
          <a:xfrm>
            <a:off x="1156463" y="179061"/>
            <a:ext cx="7622445" cy="987387"/>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FFFFF"/>
              </a:buClr>
              <a:buSzPts val="4000"/>
            </a:pPr>
            <a:r>
              <a:rPr lang="en-GB" sz="4800" b="1" kern="0" dirty="0">
                <a:solidFill>
                  <a:srgbClr val="FFFFFF"/>
                </a:solidFill>
                <a:latin typeface="Calibri"/>
                <a:ea typeface="Calibri"/>
                <a:cs typeface="Calibri"/>
                <a:sym typeface="Calibri"/>
              </a:rPr>
              <a:t>Attendance &amp; Punctuality</a:t>
            </a:r>
            <a:endParaRPr sz="4800" b="1" kern="0" dirty="0">
              <a:solidFill>
                <a:srgbClr val="FFFFFF"/>
              </a:solidFill>
              <a:latin typeface="Calibri"/>
              <a:ea typeface="Calibri"/>
              <a:cs typeface="Calibri"/>
              <a:sym typeface="Calibri"/>
            </a:endParaRPr>
          </a:p>
        </p:txBody>
      </p:sp>
      <p:pic>
        <p:nvPicPr>
          <p:cNvPr id="516" name="Google Shape;516;p11"/>
          <p:cNvPicPr preferRelativeResize="0"/>
          <p:nvPr/>
        </p:nvPicPr>
        <p:blipFill rotWithShape="1">
          <a:blip r:embed="rId3">
            <a:alphaModFix/>
          </a:blip>
          <a:srcRect t="9305"/>
          <a:stretch/>
        </p:blipFill>
        <p:spPr>
          <a:xfrm>
            <a:off x="278434" y="126015"/>
            <a:ext cx="664369" cy="994181"/>
          </a:xfrm>
          <a:prstGeom prst="rect">
            <a:avLst/>
          </a:prstGeom>
          <a:noFill/>
          <a:ln>
            <a:noFill/>
          </a:ln>
        </p:spPr>
      </p:pic>
      <p:sp>
        <p:nvSpPr>
          <p:cNvPr id="3" name="TextBox 2"/>
          <p:cNvSpPr txBox="1"/>
          <p:nvPr/>
        </p:nvSpPr>
        <p:spPr>
          <a:xfrm>
            <a:off x="78708" y="6396335"/>
            <a:ext cx="8972480" cy="461665"/>
          </a:xfrm>
          <a:prstGeom prst="rect">
            <a:avLst/>
          </a:prstGeom>
          <a:noFill/>
        </p:spPr>
        <p:txBody>
          <a:bodyPr wrap="square" rtlCol="0">
            <a:spAutoFit/>
          </a:bodyPr>
          <a:lstStyle/>
          <a:p>
            <a:r>
              <a:rPr lang="en-GB" sz="1200" dirty="0" smtClean="0"/>
              <a:t>Mr Hussain (Attendance Officer)			Tel: 0207 790 6712 Ext. 161                Email: </a:t>
            </a:r>
            <a:r>
              <a:rPr lang="en-GB" sz="1200" dirty="0" err="1" smtClean="0"/>
              <a:t>sixthform@stepneyallsaints.school</a:t>
            </a:r>
            <a:endParaRPr lang="en-GB" sz="1200" dirty="0" smtClean="0"/>
          </a:p>
          <a:p>
            <a:endParaRPr lang="en-GB" sz="1200" dirty="0"/>
          </a:p>
        </p:txBody>
      </p:sp>
    </p:spTree>
    <p:extLst>
      <p:ext uri="{BB962C8B-B14F-4D97-AF65-F5344CB8AC3E}">
        <p14:creationId xmlns:p14="http://schemas.microsoft.com/office/powerpoint/2010/main" val="388623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2"/>
          <p:cNvSpPr txBox="1"/>
          <p:nvPr/>
        </p:nvSpPr>
        <p:spPr>
          <a:xfrm>
            <a:off x="1168177" y="198184"/>
            <a:ext cx="7580250" cy="517500"/>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FFFFF"/>
              </a:buClr>
              <a:buSzPts val="9600"/>
            </a:pPr>
            <a:r>
              <a:rPr lang="en-GB" sz="4500" b="1" kern="0" dirty="0">
                <a:solidFill>
                  <a:srgbClr val="FFFFFF"/>
                </a:solidFill>
                <a:latin typeface="Calibri"/>
                <a:ea typeface="Calibri"/>
                <a:cs typeface="Calibri"/>
                <a:sym typeface="Calibri"/>
              </a:rPr>
              <a:t>BURSARY</a:t>
            </a:r>
            <a:endParaRPr sz="4500" b="1" kern="0" dirty="0">
              <a:solidFill>
                <a:srgbClr val="FFFFFF"/>
              </a:solidFill>
              <a:latin typeface="Calibri"/>
              <a:ea typeface="Calibri"/>
              <a:cs typeface="Calibri"/>
              <a:sym typeface="Calibri"/>
            </a:endParaRPr>
          </a:p>
        </p:txBody>
      </p:sp>
      <p:pic>
        <p:nvPicPr>
          <p:cNvPr id="522" name="Google Shape;522;p12"/>
          <p:cNvPicPr preferRelativeResize="0"/>
          <p:nvPr/>
        </p:nvPicPr>
        <p:blipFill rotWithShape="1">
          <a:blip r:embed="rId3">
            <a:alphaModFix/>
          </a:blip>
          <a:srcRect t="9307"/>
          <a:stretch/>
        </p:blipFill>
        <p:spPr>
          <a:xfrm>
            <a:off x="128679" y="97357"/>
            <a:ext cx="664369" cy="719154"/>
          </a:xfrm>
          <a:prstGeom prst="rect">
            <a:avLst/>
          </a:prstGeom>
          <a:noFill/>
          <a:ln>
            <a:noFill/>
          </a:ln>
        </p:spPr>
      </p:pic>
      <p:sp>
        <p:nvSpPr>
          <p:cNvPr id="523" name="Google Shape;523;p12"/>
          <p:cNvSpPr txBox="1">
            <a:spLocks noGrp="1"/>
          </p:cNvSpPr>
          <p:nvPr>
            <p:ph type="title"/>
          </p:nvPr>
        </p:nvSpPr>
        <p:spPr>
          <a:xfrm>
            <a:off x="8096250" y="1737955"/>
            <a:ext cx="419100" cy="387311"/>
          </a:xfrm>
          <a:prstGeom prst="rect">
            <a:avLst/>
          </a:prstGeom>
          <a:noFill/>
          <a:ln>
            <a:noFill/>
          </a:ln>
        </p:spPr>
        <p:txBody>
          <a:bodyPr spcFirstLastPara="1" wrap="square" lIns="68569" tIns="34275" rIns="68569" bIns="34275" anchor="ctr" anchorCtr="0">
            <a:normAutofit fontScale="90000"/>
          </a:bodyPr>
          <a:lstStyle/>
          <a:p>
            <a:pPr>
              <a:buSzPct val="100000"/>
            </a:pPr>
            <a:r>
              <a:rPr lang="en-GB"/>
              <a:t>.</a:t>
            </a:r>
            <a:endParaRPr/>
          </a:p>
        </p:txBody>
      </p:sp>
      <p:sp>
        <p:nvSpPr>
          <p:cNvPr id="524" name="Google Shape;524;p12"/>
          <p:cNvSpPr txBox="1">
            <a:spLocks noGrp="1"/>
          </p:cNvSpPr>
          <p:nvPr>
            <p:ph type="body" idx="1"/>
          </p:nvPr>
        </p:nvSpPr>
        <p:spPr>
          <a:xfrm>
            <a:off x="354246" y="816511"/>
            <a:ext cx="8646525" cy="5314658"/>
          </a:xfrm>
          <a:prstGeom prst="rect">
            <a:avLst/>
          </a:prstGeom>
          <a:noFill/>
          <a:ln>
            <a:noFill/>
          </a:ln>
        </p:spPr>
        <p:txBody>
          <a:bodyPr spcFirstLastPara="1" wrap="square" lIns="68569" tIns="34275" rIns="68569" bIns="34275" anchor="t" anchorCtr="0">
            <a:normAutofit fontScale="85000" lnSpcReduction="20000"/>
          </a:bodyPr>
          <a:lstStyle/>
          <a:p>
            <a:pPr indent="-252413">
              <a:buSzPts val="1700"/>
            </a:pPr>
            <a:r>
              <a:rPr lang="en-GB" sz="2600" dirty="0"/>
              <a:t>​All students (Year 12 &amp; 13) must apply at the start of the academic year to be entered for bursary. </a:t>
            </a:r>
            <a:r>
              <a:rPr lang="en-GB" sz="2600" b="1" dirty="0"/>
              <a:t>(You will not be able to apply for bursary mid year if you miss the deadline)</a:t>
            </a:r>
            <a:endParaRPr sz="2600" b="1" dirty="0"/>
          </a:p>
          <a:p>
            <a:pPr indent="-252413">
              <a:buSzPts val="1700"/>
            </a:pPr>
            <a:r>
              <a:rPr lang="en-GB" sz="2600" dirty="0"/>
              <a:t>Online Bursary Application will open on the </a:t>
            </a:r>
            <a:r>
              <a:rPr lang="en-GB" sz="2600" b="1" u="sng" dirty="0"/>
              <a:t>1st of October 2022 and close on the  31st of October 2022.</a:t>
            </a:r>
            <a:endParaRPr sz="2600" dirty="0"/>
          </a:p>
          <a:p>
            <a:pPr indent="-252413">
              <a:buSzPts val="1700"/>
            </a:pPr>
            <a:r>
              <a:rPr lang="en-GB" sz="2600" dirty="0"/>
              <a:t>Bursary application link will be sent via text message to all students. </a:t>
            </a:r>
            <a:r>
              <a:rPr lang="en-GB" sz="2600" b="1" u="sng" dirty="0"/>
              <a:t>Please ensure that we have your most up to date phone number on the system, otherwise you will not receive the link.</a:t>
            </a:r>
            <a:endParaRPr sz="2600" dirty="0"/>
          </a:p>
          <a:p>
            <a:pPr indent="-252413">
              <a:buSzPts val="1700"/>
            </a:pPr>
            <a:r>
              <a:rPr lang="en-GB" sz="2600" dirty="0"/>
              <a:t>If you fail to submit your application form before the deadline, you will not be entered for the bursary for that academic year.</a:t>
            </a:r>
            <a:endParaRPr sz="2600" dirty="0"/>
          </a:p>
          <a:p>
            <a:pPr indent="-252413">
              <a:buSzPts val="1700"/>
            </a:pPr>
            <a:r>
              <a:rPr lang="en-GB" sz="2600" b="1" dirty="0"/>
              <a:t>You must have an Attendance and Punctuality of 97% and above including all subject lessons, assemblies, PSHE and Form Class to receive bursary payment.</a:t>
            </a:r>
            <a:endParaRPr sz="2600" b="1" dirty="0"/>
          </a:p>
          <a:p>
            <a:pPr indent="-252413">
              <a:buSzPts val="1700"/>
            </a:pPr>
            <a:r>
              <a:rPr lang="en-GB" sz="2600" dirty="0"/>
              <a:t>If you believe there is any errors while registers were taken this MUST be addressed via the Attendance Officer ASAP and not upon rejection.</a:t>
            </a:r>
            <a:endParaRPr sz="2600" dirty="0"/>
          </a:p>
          <a:p>
            <a:pPr indent="-252413">
              <a:buSzPts val="1700"/>
            </a:pPr>
            <a:r>
              <a:rPr lang="en-GB" sz="2600" dirty="0"/>
              <a:t>You must keep on top of your attendance tracking every week via your form tutor to ensure all your attendance marks are accurate. Students will be granted 2 weeks grace period to rectify any attendance issues.</a:t>
            </a:r>
            <a:endParaRPr sz="2600" dirty="0"/>
          </a:p>
          <a:p>
            <a:pPr marL="0" indent="0">
              <a:buNone/>
            </a:pPr>
            <a:endParaRPr sz="1275" dirty="0"/>
          </a:p>
        </p:txBody>
      </p:sp>
    </p:spTree>
    <p:extLst>
      <p:ext uri="{BB962C8B-B14F-4D97-AF65-F5344CB8AC3E}">
        <p14:creationId xmlns:p14="http://schemas.microsoft.com/office/powerpoint/2010/main" val="234147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13d82eb693f_1_1"/>
          <p:cNvSpPr txBox="1">
            <a:spLocks noGrp="1"/>
          </p:cNvSpPr>
          <p:nvPr>
            <p:ph type="body" idx="1"/>
          </p:nvPr>
        </p:nvSpPr>
        <p:spPr>
          <a:xfrm>
            <a:off x="399859" y="851681"/>
            <a:ext cx="8627400" cy="5795304"/>
          </a:xfrm>
          <a:prstGeom prst="rect">
            <a:avLst/>
          </a:prstGeom>
        </p:spPr>
        <p:txBody>
          <a:bodyPr spcFirstLastPara="1" wrap="square" lIns="68569" tIns="34275" rIns="68569" bIns="34275" anchor="t" anchorCtr="0">
            <a:noAutofit/>
          </a:bodyPr>
          <a:lstStyle/>
          <a:p>
            <a:pPr marL="0" indent="0" algn="ctr">
              <a:lnSpc>
                <a:spcPct val="115000"/>
              </a:lnSpc>
              <a:spcBef>
                <a:spcPts val="900"/>
              </a:spcBef>
              <a:buSzPts val="1100"/>
              <a:buNone/>
            </a:pPr>
            <a:r>
              <a:rPr lang="en-GB" sz="2000" b="1" u="sng" dirty="0">
                <a:latin typeface="Arial"/>
                <a:ea typeface="Arial"/>
                <a:cs typeface="Arial"/>
                <a:sym typeface="Arial"/>
              </a:rPr>
              <a:t>In order to qualify for bursary you need to meet both Section A and B criteria's below:</a:t>
            </a:r>
            <a:endParaRPr sz="2000" b="1" u="sng" dirty="0">
              <a:latin typeface="Arial"/>
              <a:ea typeface="Arial"/>
              <a:cs typeface="Arial"/>
              <a:sym typeface="Arial"/>
            </a:endParaRPr>
          </a:p>
          <a:p>
            <a:pPr marL="0" indent="0">
              <a:lnSpc>
                <a:spcPct val="100000"/>
              </a:lnSpc>
              <a:spcBef>
                <a:spcPts val="0"/>
              </a:spcBef>
              <a:buNone/>
            </a:pPr>
            <a:endParaRPr sz="2000" b="1" u="sng" dirty="0">
              <a:latin typeface="Arial"/>
              <a:ea typeface="Arial"/>
              <a:cs typeface="Arial"/>
              <a:sym typeface="Arial"/>
            </a:endParaRPr>
          </a:p>
          <a:p>
            <a:pPr marL="0" indent="0">
              <a:lnSpc>
                <a:spcPct val="100000"/>
              </a:lnSpc>
              <a:spcBef>
                <a:spcPts val="0"/>
              </a:spcBef>
              <a:buSzPts val="1100"/>
              <a:buNone/>
            </a:pPr>
            <a:r>
              <a:rPr lang="en-GB" sz="1400" b="1" u="sng" dirty="0">
                <a:latin typeface="Arial"/>
                <a:ea typeface="Arial"/>
                <a:cs typeface="Arial"/>
                <a:sym typeface="Arial"/>
              </a:rPr>
              <a:t>16-19 Bursary Requirements:</a:t>
            </a:r>
            <a:endParaRPr sz="1400" b="1" u="sng" dirty="0">
              <a:latin typeface="Arial"/>
              <a:ea typeface="Arial"/>
              <a:cs typeface="Arial"/>
              <a:sym typeface="Arial"/>
            </a:endParaRPr>
          </a:p>
          <a:p>
            <a:pPr marL="0" indent="0">
              <a:lnSpc>
                <a:spcPct val="100000"/>
              </a:lnSpc>
              <a:spcBef>
                <a:spcPts val="0"/>
              </a:spcBef>
              <a:buNone/>
            </a:pPr>
            <a:endParaRPr sz="1400" b="1" u="sng" dirty="0">
              <a:latin typeface="Arial"/>
              <a:ea typeface="Arial"/>
              <a:cs typeface="Arial"/>
              <a:sym typeface="Arial"/>
            </a:endParaRPr>
          </a:p>
          <a:p>
            <a:pPr marL="0" indent="0">
              <a:lnSpc>
                <a:spcPct val="100000"/>
              </a:lnSpc>
              <a:spcBef>
                <a:spcPts val="0"/>
              </a:spcBef>
              <a:buSzPts val="1100"/>
              <a:buNone/>
            </a:pPr>
            <a:r>
              <a:rPr lang="en-GB" sz="1400" b="1" u="sng" dirty="0">
                <a:latin typeface="Arial"/>
                <a:ea typeface="Arial"/>
                <a:cs typeface="Arial"/>
                <a:sym typeface="Arial"/>
              </a:rPr>
              <a:t>Section A: General Criteria</a:t>
            </a:r>
            <a:endParaRPr sz="1400" b="1" u="sng" dirty="0">
              <a:latin typeface="Arial"/>
              <a:ea typeface="Arial"/>
              <a:cs typeface="Arial"/>
              <a:sym typeface="Arial"/>
            </a:endParaRPr>
          </a:p>
          <a:p>
            <a:pPr marL="0" indent="0">
              <a:lnSpc>
                <a:spcPct val="100000"/>
              </a:lnSpc>
              <a:spcBef>
                <a:spcPts val="0"/>
              </a:spcBef>
              <a:buSzPts val="1100"/>
              <a:buNone/>
            </a:pPr>
            <a:r>
              <a:rPr lang="en-GB" sz="1400" dirty="0">
                <a:latin typeface="Arial"/>
                <a:ea typeface="Arial"/>
                <a:cs typeface="Arial"/>
                <a:sym typeface="Arial"/>
              </a:rPr>
              <a:t>Student need to be enrolled on a full time course, maintaining 100% </a:t>
            </a:r>
            <a:r>
              <a:rPr lang="en-GB" sz="1400" b="1" u="sng" dirty="0">
                <a:latin typeface="Arial"/>
                <a:ea typeface="Arial"/>
                <a:cs typeface="Arial"/>
                <a:sym typeface="Arial"/>
              </a:rPr>
              <a:t>attendance</a:t>
            </a:r>
            <a:r>
              <a:rPr lang="en-GB" sz="1400" dirty="0">
                <a:latin typeface="Arial"/>
                <a:ea typeface="Arial"/>
                <a:cs typeface="Arial"/>
                <a:sym typeface="Arial"/>
              </a:rPr>
              <a:t> and </a:t>
            </a:r>
            <a:r>
              <a:rPr lang="en-GB" sz="1400" b="1" u="sng" dirty="0">
                <a:latin typeface="Arial"/>
                <a:ea typeface="Arial"/>
                <a:cs typeface="Arial"/>
                <a:sym typeface="Arial"/>
              </a:rPr>
              <a:t>punctuality</a:t>
            </a:r>
            <a:r>
              <a:rPr lang="en-GB" sz="1400" dirty="0">
                <a:latin typeface="Arial"/>
                <a:ea typeface="Arial"/>
                <a:cs typeface="Arial"/>
                <a:sym typeface="Arial"/>
              </a:rPr>
              <a:t> throughout lessons, assemblies, PSHE, form </a:t>
            </a:r>
            <a:r>
              <a:rPr lang="en-GB" sz="1400" dirty="0" err="1">
                <a:latin typeface="Arial"/>
                <a:ea typeface="Arial"/>
                <a:cs typeface="Arial"/>
                <a:sym typeface="Arial"/>
              </a:rPr>
              <a:t>clas</a:t>
            </a:r>
            <a:r>
              <a:rPr lang="en-GB" sz="1400" dirty="0">
                <a:latin typeface="Arial"/>
                <a:ea typeface="Arial"/>
                <a:cs typeface="Arial"/>
                <a:sym typeface="Arial"/>
              </a:rPr>
              <a:t> and enrichment. Additionally, target grades in all subject areas should be achieved, ensuring that outstanding progress is consistently being made across the board.</a:t>
            </a:r>
            <a:endParaRPr sz="1400" dirty="0">
              <a:latin typeface="Arial"/>
              <a:ea typeface="Arial"/>
              <a:cs typeface="Arial"/>
              <a:sym typeface="Arial"/>
            </a:endParaRPr>
          </a:p>
          <a:p>
            <a:pPr marL="0" indent="0">
              <a:lnSpc>
                <a:spcPct val="100000"/>
              </a:lnSpc>
              <a:spcBef>
                <a:spcPts val="0"/>
              </a:spcBef>
              <a:buSzPts val="1100"/>
              <a:buNone/>
            </a:pPr>
            <a:endParaRPr sz="1400" dirty="0">
              <a:latin typeface="Arial"/>
              <a:ea typeface="Arial"/>
              <a:cs typeface="Arial"/>
              <a:sym typeface="Arial"/>
            </a:endParaRPr>
          </a:p>
          <a:p>
            <a:pPr marL="0" indent="0">
              <a:lnSpc>
                <a:spcPct val="100000"/>
              </a:lnSpc>
              <a:spcBef>
                <a:spcPts val="0"/>
              </a:spcBef>
              <a:buSzPts val="1100"/>
              <a:buNone/>
            </a:pPr>
            <a:r>
              <a:rPr lang="en-GB" sz="1400" b="1" u="sng" dirty="0">
                <a:latin typeface="Arial"/>
                <a:ea typeface="Arial"/>
                <a:cs typeface="Arial"/>
                <a:sym typeface="Arial"/>
              </a:rPr>
              <a:t>Section B: Specific Criteria – Must fall into one of the three categories below</a:t>
            </a:r>
            <a:endParaRPr sz="1400" b="1" u="sng" dirty="0">
              <a:latin typeface="Arial"/>
              <a:ea typeface="Arial"/>
              <a:cs typeface="Arial"/>
              <a:sym typeface="Arial"/>
            </a:endParaRPr>
          </a:p>
          <a:p>
            <a:pPr marL="104775" indent="0">
              <a:lnSpc>
                <a:spcPct val="100000"/>
              </a:lnSpc>
              <a:spcBef>
                <a:spcPts val="0"/>
              </a:spcBef>
              <a:buSzPts val="1400"/>
              <a:buNone/>
            </a:pPr>
            <a:r>
              <a:rPr lang="en-GB" sz="1400" dirty="0" smtClean="0">
                <a:latin typeface="Arial"/>
                <a:ea typeface="Arial"/>
                <a:cs typeface="Arial"/>
                <a:sym typeface="Arial"/>
              </a:rPr>
              <a:t>-Guaranteed </a:t>
            </a:r>
            <a:r>
              <a:rPr lang="en-GB" sz="1400" dirty="0">
                <a:latin typeface="Arial"/>
                <a:ea typeface="Arial"/>
                <a:cs typeface="Arial"/>
                <a:sym typeface="Arial"/>
              </a:rPr>
              <a:t>Bursary - If a student is in care; a care leaver; is personally in receipt of income support or a disabled young person in receipt of Employment Support Allowance and Disability Living Allowance, providing they are enrolled on a full time approved course. Evidence of eligibility is required through an official letter.</a:t>
            </a:r>
            <a:endParaRPr sz="1400" dirty="0">
              <a:latin typeface="Arial"/>
              <a:ea typeface="Arial"/>
              <a:cs typeface="Arial"/>
              <a:sym typeface="Arial"/>
            </a:endParaRPr>
          </a:p>
          <a:p>
            <a:pPr marL="200025" indent="-142875">
              <a:lnSpc>
                <a:spcPct val="100000"/>
              </a:lnSpc>
              <a:spcBef>
                <a:spcPts val="0"/>
              </a:spcBef>
              <a:buSzPts val="1100"/>
              <a:buNone/>
            </a:pPr>
            <a:r>
              <a:rPr lang="en-GB" sz="1400" dirty="0">
                <a:latin typeface="Arial"/>
                <a:ea typeface="Arial"/>
                <a:cs typeface="Arial"/>
                <a:sym typeface="Arial"/>
              </a:rPr>
              <a:t> </a:t>
            </a:r>
            <a:endParaRPr sz="1400" dirty="0">
              <a:latin typeface="Arial"/>
              <a:ea typeface="Arial"/>
              <a:cs typeface="Arial"/>
              <a:sym typeface="Arial"/>
            </a:endParaRPr>
          </a:p>
          <a:p>
            <a:pPr marL="104775" indent="0">
              <a:lnSpc>
                <a:spcPct val="100000"/>
              </a:lnSpc>
              <a:spcBef>
                <a:spcPts val="0"/>
              </a:spcBef>
              <a:buSzPts val="1400"/>
              <a:buNone/>
            </a:pPr>
            <a:r>
              <a:rPr lang="en-GB" sz="1400" dirty="0" smtClean="0">
                <a:latin typeface="Arial"/>
                <a:ea typeface="Arial"/>
                <a:cs typeface="Arial"/>
                <a:sym typeface="Arial"/>
              </a:rPr>
              <a:t>-Students </a:t>
            </a:r>
            <a:r>
              <a:rPr lang="en-GB" sz="1400" dirty="0">
                <a:latin typeface="Arial"/>
                <a:ea typeface="Arial"/>
                <a:cs typeface="Arial"/>
                <a:sym typeface="Arial"/>
              </a:rPr>
              <a:t>who are entitled to Free School Meals - Students who have successfully claimed Free School Meals for the current academic year. The evidence for this would be a Local Authority Letter confirming eligibility for free school meals.</a:t>
            </a:r>
            <a:endParaRPr sz="1400" dirty="0">
              <a:latin typeface="Arial"/>
              <a:ea typeface="Arial"/>
              <a:cs typeface="Arial"/>
              <a:sym typeface="Arial"/>
            </a:endParaRPr>
          </a:p>
          <a:p>
            <a:pPr marL="200025" indent="-142875">
              <a:lnSpc>
                <a:spcPct val="100000"/>
              </a:lnSpc>
              <a:spcBef>
                <a:spcPts val="0"/>
              </a:spcBef>
              <a:buSzPts val="1100"/>
              <a:buNone/>
            </a:pPr>
            <a:r>
              <a:rPr lang="en-GB" sz="1400" dirty="0">
                <a:latin typeface="Arial"/>
                <a:ea typeface="Arial"/>
                <a:cs typeface="Arial"/>
                <a:sym typeface="Arial"/>
              </a:rPr>
              <a:t> </a:t>
            </a:r>
            <a:endParaRPr sz="1400" dirty="0">
              <a:latin typeface="Arial"/>
              <a:ea typeface="Arial"/>
              <a:cs typeface="Arial"/>
              <a:sym typeface="Arial"/>
            </a:endParaRPr>
          </a:p>
          <a:p>
            <a:pPr marL="104775" indent="0">
              <a:lnSpc>
                <a:spcPct val="100000"/>
              </a:lnSpc>
              <a:spcBef>
                <a:spcPts val="0"/>
              </a:spcBef>
              <a:buSzPts val="1400"/>
              <a:buNone/>
            </a:pPr>
            <a:r>
              <a:rPr lang="en-GB" sz="1400" dirty="0" smtClean="0">
                <a:latin typeface="Arial"/>
                <a:ea typeface="Arial"/>
                <a:cs typeface="Arial"/>
                <a:sym typeface="Arial"/>
              </a:rPr>
              <a:t>-Shared </a:t>
            </a:r>
            <a:r>
              <a:rPr lang="en-GB" sz="1400" dirty="0">
                <a:latin typeface="Arial"/>
                <a:ea typeface="Arial"/>
                <a:cs typeface="Arial"/>
                <a:sym typeface="Arial"/>
              </a:rPr>
              <a:t>Residual Allocation - Students whose household is in receipt of Income Support, Pension Guaranteed Credit or an official letter confirming receipt of Income Support</a:t>
            </a:r>
            <a:r>
              <a:rPr lang="en-GB" sz="1400" dirty="0" smtClean="0">
                <a:latin typeface="Arial"/>
                <a:ea typeface="Arial"/>
                <a:cs typeface="Arial"/>
                <a:sym typeface="Arial"/>
              </a:rPr>
              <a:t>.</a:t>
            </a:r>
          </a:p>
          <a:p>
            <a:pPr marL="104775" indent="0">
              <a:lnSpc>
                <a:spcPct val="100000"/>
              </a:lnSpc>
              <a:spcBef>
                <a:spcPts val="0"/>
              </a:spcBef>
              <a:buSzPts val="1400"/>
              <a:buNone/>
            </a:pPr>
            <a:endParaRPr sz="1400" dirty="0">
              <a:latin typeface="Arial"/>
              <a:ea typeface="Arial"/>
              <a:cs typeface="Arial"/>
              <a:sym typeface="Arial"/>
            </a:endParaRPr>
          </a:p>
          <a:p>
            <a:pPr marL="0" indent="0" algn="ctr">
              <a:lnSpc>
                <a:spcPct val="100000"/>
              </a:lnSpc>
              <a:spcBef>
                <a:spcPts val="0"/>
              </a:spcBef>
              <a:buNone/>
            </a:pPr>
            <a:r>
              <a:rPr lang="en-GB" sz="1400" b="1" u="sng" dirty="0">
                <a:latin typeface="Arial"/>
                <a:ea typeface="Arial"/>
                <a:cs typeface="Arial"/>
                <a:sym typeface="Arial"/>
              </a:rPr>
              <a:t>Bank statement and screenshot are NOT accepted as proof of entitlement!</a:t>
            </a:r>
            <a:endParaRPr sz="1400" dirty="0"/>
          </a:p>
        </p:txBody>
      </p:sp>
      <p:sp>
        <p:nvSpPr>
          <p:cNvPr id="530" name="Google Shape;530;g13d82eb693f_1_1"/>
          <p:cNvSpPr txBox="1"/>
          <p:nvPr/>
        </p:nvSpPr>
        <p:spPr>
          <a:xfrm>
            <a:off x="1179900" y="233354"/>
            <a:ext cx="7580250" cy="517500"/>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FFFFF"/>
              </a:buClr>
              <a:buSzPts val="9600"/>
            </a:pPr>
            <a:r>
              <a:rPr lang="en-GB" sz="4500" b="1" kern="0" dirty="0">
                <a:solidFill>
                  <a:srgbClr val="FFFFFF"/>
                </a:solidFill>
                <a:latin typeface="Calibri"/>
                <a:ea typeface="Calibri"/>
                <a:cs typeface="Calibri"/>
                <a:sym typeface="Calibri"/>
              </a:rPr>
              <a:t>BURSARY</a:t>
            </a:r>
            <a:endParaRPr sz="4500" b="1" kern="0" dirty="0">
              <a:solidFill>
                <a:srgbClr val="FFFFFF"/>
              </a:solidFill>
              <a:latin typeface="Calibri"/>
              <a:ea typeface="Calibri"/>
              <a:cs typeface="Calibri"/>
              <a:sym typeface="Calibri"/>
            </a:endParaRPr>
          </a:p>
        </p:txBody>
      </p:sp>
      <p:pic>
        <p:nvPicPr>
          <p:cNvPr id="531" name="Google Shape;531;g13d82eb693f_1_1"/>
          <p:cNvPicPr preferRelativeResize="0"/>
          <p:nvPr/>
        </p:nvPicPr>
        <p:blipFill rotWithShape="1">
          <a:blip r:embed="rId3">
            <a:alphaModFix/>
          </a:blip>
          <a:srcRect t="9305"/>
          <a:stretch/>
        </p:blipFill>
        <p:spPr>
          <a:xfrm>
            <a:off x="306075" y="132527"/>
            <a:ext cx="664369" cy="719154"/>
          </a:xfrm>
          <a:prstGeom prst="rect">
            <a:avLst/>
          </a:prstGeom>
          <a:noFill/>
          <a:ln>
            <a:noFill/>
          </a:ln>
        </p:spPr>
      </p:pic>
    </p:spTree>
    <p:extLst>
      <p:ext uri="{BB962C8B-B14F-4D97-AF65-F5344CB8AC3E}">
        <p14:creationId xmlns:p14="http://schemas.microsoft.com/office/powerpoint/2010/main" val="312258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3b6dbefc13_1_4"/>
          <p:cNvSpPr txBox="1"/>
          <p:nvPr/>
        </p:nvSpPr>
        <p:spPr>
          <a:xfrm>
            <a:off x="970997" y="75537"/>
            <a:ext cx="7334775" cy="623217"/>
          </a:xfrm>
          <a:prstGeom prst="rect">
            <a:avLst/>
          </a:prstGeom>
          <a:solidFill>
            <a:srgbClr val="0070C0"/>
          </a:solidFill>
          <a:ln w="9525" cap="flat" cmpd="sng">
            <a:solidFill>
              <a:schemeClr val="lt1"/>
            </a:solidFill>
            <a:prstDash val="solid"/>
            <a:round/>
            <a:headEnd type="none" w="sm" len="sm"/>
            <a:tailEnd type="none" w="sm" len="sm"/>
          </a:ln>
        </p:spPr>
        <p:txBody>
          <a:bodyPr spcFirstLastPara="1" wrap="square" lIns="68569" tIns="34275" rIns="68569" bIns="34275" anchor="t" anchorCtr="0">
            <a:spAutoFit/>
          </a:bodyPr>
          <a:lstStyle/>
          <a:p>
            <a:pPr defTabSz="685800">
              <a:buClr>
                <a:srgbClr val="000000"/>
              </a:buClr>
              <a:buSzPts val="4800"/>
            </a:pPr>
            <a:r>
              <a:rPr lang="en-GB" sz="3600" b="1" kern="0">
                <a:solidFill>
                  <a:srgbClr val="000000"/>
                </a:solidFill>
                <a:latin typeface="Calibri"/>
                <a:ea typeface="Calibri"/>
                <a:cs typeface="Calibri"/>
                <a:sym typeface="Calibri"/>
              </a:rPr>
              <a:t>	</a:t>
            </a:r>
            <a:r>
              <a:rPr lang="en-GB" sz="2775" b="1" kern="0">
                <a:solidFill>
                  <a:srgbClr val="FFFFFF"/>
                </a:solidFill>
                <a:latin typeface="Calibri"/>
                <a:ea typeface="Calibri"/>
                <a:cs typeface="Calibri"/>
                <a:sym typeface="Calibri"/>
              </a:rPr>
              <a:t>What </a:t>
            </a:r>
            <a:r>
              <a:rPr lang="en-GB" sz="2775" b="1" kern="0">
                <a:solidFill>
                  <a:srgbClr val="FFFFFF"/>
                </a:solidFill>
                <a:latin typeface="Arial"/>
                <a:cs typeface="Arial"/>
                <a:sym typeface="Arial"/>
              </a:rPr>
              <a:t>careers support do we provide?</a:t>
            </a:r>
            <a:endParaRPr sz="2775" b="1" kern="0">
              <a:solidFill>
                <a:srgbClr val="FFFFFF"/>
              </a:solidFill>
              <a:latin typeface="Arial"/>
              <a:ea typeface="Arial"/>
              <a:cs typeface="Arial"/>
              <a:sym typeface="Arial"/>
            </a:endParaRPr>
          </a:p>
        </p:txBody>
      </p:sp>
      <p:pic>
        <p:nvPicPr>
          <p:cNvPr id="325" name="Google Shape;325;g13b6dbefc13_1_4"/>
          <p:cNvPicPr preferRelativeResize="0"/>
          <p:nvPr/>
        </p:nvPicPr>
        <p:blipFill rotWithShape="1">
          <a:blip r:embed="rId3">
            <a:alphaModFix/>
          </a:blip>
          <a:srcRect t="9305"/>
          <a:stretch/>
        </p:blipFill>
        <p:spPr>
          <a:xfrm>
            <a:off x="306628" y="75537"/>
            <a:ext cx="664369" cy="719154"/>
          </a:xfrm>
          <a:prstGeom prst="rect">
            <a:avLst/>
          </a:prstGeom>
          <a:noFill/>
          <a:ln>
            <a:noFill/>
          </a:ln>
        </p:spPr>
      </p:pic>
      <p:pic>
        <p:nvPicPr>
          <p:cNvPr id="329" name="Google Shape;329;g13b6dbefc13_1_4"/>
          <p:cNvPicPr preferRelativeResize="0"/>
          <p:nvPr/>
        </p:nvPicPr>
        <p:blipFill>
          <a:blip r:embed="rId4">
            <a:alphaModFix/>
          </a:blip>
          <a:stretch>
            <a:fillRect/>
          </a:stretch>
        </p:blipFill>
        <p:spPr>
          <a:xfrm>
            <a:off x="3339657" y="817857"/>
            <a:ext cx="5276774" cy="2734968"/>
          </a:xfrm>
          <a:prstGeom prst="rect">
            <a:avLst/>
          </a:prstGeom>
          <a:noFill/>
          <a:ln w="9525" cap="flat" cmpd="sng">
            <a:solidFill>
              <a:schemeClr val="dk2"/>
            </a:solidFill>
            <a:prstDash val="solid"/>
            <a:round/>
            <a:headEnd type="none" w="sm" len="sm"/>
            <a:tailEnd type="none" w="sm" len="sm"/>
          </a:ln>
        </p:spPr>
      </p:pic>
      <p:sp>
        <p:nvSpPr>
          <p:cNvPr id="2" name="Rectangle 1"/>
          <p:cNvSpPr/>
          <p:nvPr/>
        </p:nvSpPr>
        <p:spPr>
          <a:xfrm>
            <a:off x="142875" y="970257"/>
            <a:ext cx="3038475" cy="5586145"/>
          </a:xfrm>
          <a:prstGeom prst="rect">
            <a:avLst/>
          </a:prstGeom>
          <a:ln w="12700">
            <a:solidFill>
              <a:schemeClr val="tx1"/>
            </a:solidFill>
          </a:ln>
        </p:spPr>
        <p:txBody>
          <a:bodyPr wrap="square">
            <a:spAutoFit/>
          </a:bodyPr>
          <a:lstStyle/>
          <a:p>
            <a:pPr lvl="0" defTabSz="914400">
              <a:lnSpc>
                <a:spcPct val="90000"/>
              </a:lnSpc>
              <a:buClr>
                <a:srgbClr val="000000"/>
              </a:buClr>
              <a:buSzPts val="6000"/>
            </a:pPr>
            <a:r>
              <a:rPr lang="en-US" sz="1400" kern="0" dirty="0">
                <a:solidFill>
                  <a:srgbClr val="000000"/>
                </a:solidFill>
                <a:latin typeface="Calibri"/>
                <a:cs typeface="Calibri"/>
                <a:sym typeface="Calibri"/>
              </a:rPr>
              <a:t>Here at </a:t>
            </a:r>
            <a:r>
              <a:rPr lang="en-US" sz="1400" kern="0" dirty="0" err="1">
                <a:solidFill>
                  <a:srgbClr val="000000"/>
                </a:solidFill>
                <a:latin typeface="Calibri"/>
                <a:cs typeface="Calibri"/>
                <a:sym typeface="Calibri"/>
              </a:rPr>
              <a:t>Stepney</a:t>
            </a:r>
            <a:r>
              <a:rPr lang="en-US" sz="1400" kern="0" dirty="0">
                <a:solidFill>
                  <a:srgbClr val="000000"/>
                </a:solidFill>
                <a:latin typeface="Calibri"/>
                <a:cs typeface="Calibri"/>
                <a:sym typeface="Calibri"/>
              </a:rPr>
              <a:t> All Saints Sixth Form, our aim is to expose our students to a variety of experiences so they are more informed about future prospects and pathways. There is a key focus on long term mentoring and workplace visits throughout the year. </a:t>
            </a:r>
            <a:r>
              <a:rPr lang="en-US" sz="1400" kern="0" dirty="0" smtClean="0">
                <a:solidFill>
                  <a:srgbClr val="000000"/>
                </a:solidFill>
                <a:latin typeface="Calibri"/>
                <a:cs typeface="Calibri"/>
                <a:sym typeface="Calibri"/>
              </a:rPr>
              <a:t>It is expected that students take on at least one of these opportunities.</a:t>
            </a:r>
            <a:endParaRPr lang="en-US" sz="1400" kern="0" dirty="0">
              <a:solidFill>
                <a:srgbClr val="000000"/>
              </a:solidFill>
              <a:latin typeface="Calibri"/>
              <a:cs typeface="Calibri"/>
              <a:sym typeface="Calibri"/>
            </a:endParaRPr>
          </a:p>
          <a:p>
            <a:pPr lvl="0" defTabSz="914400">
              <a:lnSpc>
                <a:spcPct val="90000"/>
              </a:lnSpc>
              <a:buClr>
                <a:srgbClr val="000000"/>
              </a:buClr>
              <a:buSzPts val="6000"/>
            </a:pPr>
            <a:endParaRPr lang="en-US" sz="1400" kern="0" dirty="0">
              <a:solidFill>
                <a:srgbClr val="000000"/>
              </a:solidFill>
              <a:latin typeface="Calibri"/>
              <a:cs typeface="Calibri"/>
              <a:sym typeface="Calibri"/>
            </a:endParaRPr>
          </a:p>
          <a:p>
            <a:pPr lvl="0" defTabSz="914400">
              <a:lnSpc>
                <a:spcPct val="90000"/>
              </a:lnSpc>
              <a:buClr>
                <a:srgbClr val="000000"/>
              </a:buClr>
              <a:buSzPts val="6000"/>
            </a:pPr>
            <a:endParaRPr lang="en-US" sz="1400" kern="0" dirty="0">
              <a:solidFill>
                <a:srgbClr val="000000"/>
              </a:solidFill>
              <a:latin typeface="Calibri"/>
              <a:cs typeface="Calibri"/>
              <a:sym typeface="Calibri"/>
            </a:endParaRPr>
          </a:p>
          <a:p>
            <a:pPr lvl="0" defTabSz="914400">
              <a:lnSpc>
                <a:spcPct val="90000"/>
              </a:lnSpc>
              <a:buClr>
                <a:srgbClr val="000000"/>
              </a:buClr>
              <a:buSzPts val="6000"/>
            </a:pPr>
            <a:r>
              <a:rPr lang="en-US" sz="1400" b="1" kern="0" dirty="0">
                <a:solidFill>
                  <a:srgbClr val="000000"/>
                </a:solidFill>
                <a:latin typeface="Calibri"/>
                <a:cs typeface="Calibri"/>
                <a:sym typeface="Calibri"/>
              </a:rPr>
              <a:t>Some of our key offers include:</a:t>
            </a:r>
          </a:p>
          <a:p>
            <a:pPr lvl="0" defTabSz="914400">
              <a:lnSpc>
                <a:spcPct val="90000"/>
              </a:lnSpc>
              <a:buClr>
                <a:srgbClr val="000000"/>
              </a:buClr>
              <a:buSzPts val="6000"/>
            </a:pPr>
            <a:endParaRPr lang="en-US" sz="1400" b="1" kern="0" dirty="0">
              <a:solidFill>
                <a:srgbClr val="000000"/>
              </a:solidFill>
              <a:latin typeface="Calibri"/>
              <a:cs typeface="Calibri"/>
              <a:sym typeface="Calibri"/>
            </a:endParaRPr>
          </a:p>
          <a:p>
            <a:pPr lvl="0" defTabSz="914400">
              <a:lnSpc>
                <a:spcPct val="115000"/>
              </a:lnSpc>
              <a:buClr>
                <a:srgbClr val="000000"/>
              </a:buClr>
              <a:buSzPts val="1100"/>
            </a:pPr>
            <a:r>
              <a:rPr lang="en-US" sz="1400" b="1" kern="0" dirty="0">
                <a:solidFill>
                  <a:srgbClr val="000000"/>
                </a:solidFill>
                <a:latin typeface="Calibri"/>
                <a:cs typeface="Calibri"/>
                <a:sym typeface="Calibri"/>
              </a:rPr>
              <a:t>- Head to Head Plus (Virtual Mock Interviews)</a:t>
            </a:r>
          </a:p>
          <a:p>
            <a:pPr lvl="0" defTabSz="914400">
              <a:lnSpc>
                <a:spcPct val="115000"/>
              </a:lnSpc>
              <a:buClr>
                <a:srgbClr val="000000"/>
              </a:buClr>
              <a:buSzPts val="1100"/>
            </a:pPr>
            <a:r>
              <a:rPr lang="en-US" sz="1400" b="1" kern="0" dirty="0">
                <a:solidFill>
                  <a:srgbClr val="000000"/>
                </a:solidFill>
                <a:latin typeface="Calibri"/>
                <a:cs typeface="Calibri"/>
                <a:sym typeface="Calibri"/>
              </a:rPr>
              <a:t>- Aim2Attain – Mentoring with Barclays </a:t>
            </a:r>
          </a:p>
          <a:p>
            <a:pPr lvl="0" defTabSz="914400">
              <a:lnSpc>
                <a:spcPct val="115000"/>
              </a:lnSpc>
              <a:buClr>
                <a:srgbClr val="000000"/>
              </a:buClr>
              <a:buSzPts val="1100"/>
            </a:pPr>
            <a:r>
              <a:rPr lang="en-US" sz="1400" b="1" kern="0" dirty="0">
                <a:solidFill>
                  <a:srgbClr val="000000"/>
                </a:solidFill>
                <a:latin typeface="Calibri"/>
                <a:cs typeface="Calibri"/>
                <a:sym typeface="Calibri"/>
              </a:rPr>
              <a:t>- Bayes University Mentoring </a:t>
            </a:r>
          </a:p>
          <a:p>
            <a:pPr lvl="0" defTabSz="914400">
              <a:lnSpc>
                <a:spcPct val="115000"/>
              </a:lnSpc>
              <a:buClr>
                <a:srgbClr val="000000"/>
              </a:buClr>
              <a:buSzPts val="6000"/>
            </a:pPr>
            <a:r>
              <a:rPr lang="en-US" sz="1400" b="1" kern="0" dirty="0">
                <a:solidFill>
                  <a:srgbClr val="000000"/>
                </a:solidFill>
                <a:latin typeface="Calibri"/>
                <a:cs typeface="Calibri"/>
                <a:sym typeface="Calibri"/>
              </a:rPr>
              <a:t>- Career Ready Mentoring and Work Placements</a:t>
            </a:r>
          </a:p>
          <a:p>
            <a:pPr lvl="0" defTabSz="914400">
              <a:lnSpc>
                <a:spcPct val="115000"/>
              </a:lnSpc>
              <a:buClr>
                <a:srgbClr val="000000"/>
              </a:buClr>
              <a:buSzPts val="6000"/>
            </a:pPr>
            <a:r>
              <a:rPr lang="en-US" sz="1400" b="1" kern="0" dirty="0">
                <a:solidFill>
                  <a:srgbClr val="000000"/>
                </a:solidFill>
                <a:latin typeface="Calibri"/>
                <a:cs typeface="Calibri"/>
                <a:sym typeface="Calibri"/>
              </a:rPr>
              <a:t>- Duke of Edinburgh Award </a:t>
            </a:r>
          </a:p>
          <a:p>
            <a:pPr lvl="0" defTabSz="914400">
              <a:lnSpc>
                <a:spcPct val="115000"/>
              </a:lnSpc>
              <a:buClr>
                <a:srgbClr val="000000"/>
              </a:buClr>
              <a:buSzPts val="6000"/>
            </a:pPr>
            <a:r>
              <a:rPr lang="en-US" sz="1400" b="1" kern="0" dirty="0">
                <a:solidFill>
                  <a:srgbClr val="000000"/>
                </a:solidFill>
                <a:latin typeface="Calibri"/>
                <a:cs typeface="Calibri"/>
                <a:sym typeface="Calibri"/>
              </a:rPr>
              <a:t>- EY summer opportunities </a:t>
            </a:r>
          </a:p>
          <a:p>
            <a:pPr lvl="0" defTabSz="914400">
              <a:lnSpc>
                <a:spcPct val="115000"/>
              </a:lnSpc>
              <a:buClr>
                <a:srgbClr val="000000"/>
              </a:buClr>
              <a:buSzPts val="6000"/>
            </a:pPr>
            <a:r>
              <a:rPr lang="en-US" sz="1400" b="1" kern="0" dirty="0">
                <a:solidFill>
                  <a:srgbClr val="000000"/>
                </a:solidFill>
                <a:latin typeface="Calibri"/>
                <a:cs typeface="Calibri"/>
                <a:sym typeface="Calibri"/>
              </a:rPr>
              <a:t>- Volunteering Opportunities </a:t>
            </a:r>
          </a:p>
          <a:p>
            <a:pPr lvl="0" defTabSz="914400">
              <a:lnSpc>
                <a:spcPct val="115000"/>
              </a:lnSpc>
              <a:buClr>
                <a:srgbClr val="000000"/>
              </a:buClr>
              <a:buSzPts val="6000"/>
            </a:pPr>
            <a:r>
              <a:rPr lang="en-US" sz="1400" b="1" kern="0" dirty="0">
                <a:solidFill>
                  <a:srgbClr val="000000"/>
                </a:solidFill>
                <a:latin typeface="Calibri"/>
                <a:cs typeface="Calibri"/>
                <a:sym typeface="Calibri"/>
              </a:rPr>
              <a:t>- NCS Autumn and Summer Camps</a:t>
            </a:r>
          </a:p>
          <a:p>
            <a:pPr lvl="0" defTabSz="914400">
              <a:lnSpc>
                <a:spcPct val="115000"/>
              </a:lnSpc>
              <a:buClr>
                <a:srgbClr val="000000"/>
              </a:buClr>
              <a:buSzPts val="6000"/>
            </a:pPr>
            <a:endParaRPr lang="en-US" sz="1400" kern="0" dirty="0">
              <a:solidFill>
                <a:srgbClr val="000000"/>
              </a:solidFill>
              <a:latin typeface="Calibri"/>
              <a:cs typeface="Calibri"/>
              <a:sym typeface="Calibri"/>
            </a:endParaRPr>
          </a:p>
        </p:txBody>
      </p:sp>
      <p:pic>
        <p:nvPicPr>
          <p:cNvPr id="3" name="Picture 2"/>
          <p:cNvPicPr>
            <a:picLocks noChangeAspect="1"/>
          </p:cNvPicPr>
          <p:nvPr/>
        </p:nvPicPr>
        <p:blipFill>
          <a:blip r:embed="rId5"/>
          <a:stretch>
            <a:fillRect/>
          </a:stretch>
        </p:blipFill>
        <p:spPr>
          <a:xfrm>
            <a:off x="3339657" y="3752850"/>
            <a:ext cx="5276774" cy="2550871"/>
          </a:xfrm>
          <a:prstGeom prst="rect">
            <a:avLst/>
          </a:prstGeom>
          <a:ln w="12700">
            <a:solidFill>
              <a:schemeClr val="tx1"/>
            </a:solidFill>
          </a:ln>
        </p:spPr>
      </p:pic>
    </p:spTree>
    <p:extLst>
      <p:ext uri="{BB962C8B-B14F-4D97-AF65-F5344CB8AC3E}">
        <p14:creationId xmlns:p14="http://schemas.microsoft.com/office/powerpoint/2010/main" val="358923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9307"/>
          <a:stretch/>
        </p:blipFill>
        <p:spPr>
          <a:xfrm>
            <a:off x="287653" y="158600"/>
            <a:ext cx="664369" cy="1136713"/>
          </a:xfrm>
          <a:prstGeom prst="rect">
            <a:avLst/>
          </a:prstGeom>
        </p:spPr>
      </p:pic>
      <p:sp>
        <p:nvSpPr>
          <p:cNvPr id="2" name="TextBox 1"/>
          <p:cNvSpPr txBox="1"/>
          <p:nvPr/>
        </p:nvSpPr>
        <p:spPr>
          <a:xfrm>
            <a:off x="1207983" y="218096"/>
            <a:ext cx="7524750" cy="1077218"/>
          </a:xfrm>
          <a:prstGeom prst="rect">
            <a:avLst/>
          </a:prstGeom>
          <a:solidFill>
            <a:srgbClr val="0070C0"/>
          </a:solidFill>
        </p:spPr>
        <p:txBody>
          <a:bodyPr wrap="square" rtlCol="0">
            <a:spAutoFit/>
          </a:bodyPr>
          <a:lstStyle/>
          <a:p>
            <a:pPr defTabSz="685800"/>
            <a:r>
              <a:rPr lang="en-GB" sz="3200" b="1" dirty="0">
                <a:solidFill>
                  <a:schemeClr val="bg1"/>
                </a:solidFill>
                <a:latin typeface="Britannic Bold" panose="020B0903060703020204" pitchFamily="34" charset="0"/>
              </a:rPr>
              <a:t>WHAT IS </a:t>
            </a:r>
            <a:r>
              <a:rPr lang="en-GB" sz="3200" b="1" dirty="0" smtClean="0">
                <a:solidFill>
                  <a:schemeClr val="bg1"/>
                </a:solidFill>
                <a:latin typeface="Britannic Bold" panose="020B0903060703020204" pitchFamily="34" charset="0"/>
              </a:rPr>
              <a:t>THE SASS CHAMPIONS </a:t>
            </a:r>
            <a:r>
              <a:rPr lang="en-GB" sz="3200" b="1" dirty="0">
                <a:solidFill>
                  <a:schemeClr val="bg1"/>
                </a:solidFill>
                <a:latin typeface="Britannic Bold" panose="020B0903060703020204" pitchFamily="34" charset="0"/>
              </a:rPr>
              <a:t>PATHWAYS PROGRAMME?</a:t>
            </a:r>
          </a:p>
        </p:txBody>
      </p:sp>
      <p:sp>
        <p:nvSpPr>
          <p:cNvPr id="4" name="Rectangle 3"/>
          <p:cNvSpPr/>
          <p:nvPr/>
        </p:nvSpPr>
        <p:spPr>
          <a:xfrm>
            <a:off x="1876797" y="1623020"/>
            <a:ext cx="5534025" cy="1421928"/>
          </a:xfrm>
          <a:prstGeom prst="rect">
            <a:avLst/>
          </a:prstGeom>
          <a:ln w="19050">
            <a:solidFill>
              <a:schemeClr val="tx1"/>
            </a:solidFill>
          </a:ln>
        </p:spPr>
        <p:txBody>
          <a:bodyPr wrap="square">
            <a:spAutoFit/>
          </a:bodyPr>
          <a:lstStyle/>
          <a:p>
            <a:pPr defTabSz="685800">
              <a:lnSpc>
                <a:spcPct val="80000"/>
              </a:lnSpc>
              <a:spcBef>
                <a:spcPts val="750"/>
              </a:spcBef>
              <a:buClr>
                <a:srgbClr val="000000"/>
              </a:buClr>
              <a:buSzPts val="2400"/>
            </a:pPr>
            <a:r>
              <a:rPr lang="en-GB" kern="0" dirty="0" smtClean="0">
                <a:solidFill>
                  <a:srgbClr val="000000"/>
                </a:solidFill>
                <a:latin typeface="Century Gothic"/>
                <a:sym typeface="Century Gothic"/>
              </a:rPr>
              <a:t>All students are expected to take part in this programme. It is </a:t>
            </a:r>
            <a:r>
              <a:rPr lang="en-GB" kern="0" dirty="0">
                <a:solidFill>
                  <a:srgbClr val="000000"/>
                </a:solidFill>
                <a:latin typeface="Century Gothic"/>
                <a:sym typeface="Century Gothic"/>
              </a:rPr>
              <a:t>a</a:t>
            </a:r>
            <a:r>
              <a:rPr lang="en-GB" kern="0" dirty="0" smtClean="0">
                <a:solidFill>
                  <a:srgbClr val="000000"/>
                </a:solidFill>
                <a:latin typeface="Century Gothic"/>
                <a:sym typeface="Century Gothic"/>
              </a:rPr>
              <a:t>n </a:t>
            </a:r>
            <a:r>
              <a:rPr lang="en-GB" kern="0" dirty="0">
                <a:solidFill>
                  <a:srgbClr val="000000"/>
                </a:solidFill>
                <a:latin typeface="Century Gothic"/>
                <a:sym typeface="Century Gothic"/>
              </a:rPr>
              <a:t>enrichment programme designed </a:t>
            </a:r>
            <a:r>
              <a:rPr lang="en-GB" kern="0" dirty="0" smtClean="0">
                <a:solidFill>
                  <a:srgbClr val="000000"/>
                </a:solidFill>
                <a:latin typeface="Century Gothic"/>
                <a:sym typeface="Century Gothic"/>
              </a:rPr>
              <a:t>prepare students to apply </a:t>
            </a:r>
            <a:r>
              <a:rPr lang="en-GB" kern="0" dirty="0">
                <a:solidFill>
                  <a:srgbClr val="000000"/>
                </a:solidFill>
                <a:latin typeface="Century Gothic"/>
                <a:sym typeface="Century Gothic"/>
              </a:rPr>
              <a:t>successfully </a:t>
            </a:r>
            <a:r>
              <a:rPr lang="en-GB" kern="0" dirty="0" smtClean="0">
                <a:solidFill>
                  <a:srgbClr val="000000"/>
                </a:solidFill>
                <a:latin typeface="Century Gothic"/>
                <a:sym typeface="Century Gothic"/>
              </a:rPr>
              <a:t>to </a:t>
            </a:r>
            <a:r>
              <a:rPr lang="en-GB" kern="0" dirty="0">
                <a:solidFill>
                  <a:srgbClr val="000000"/>
                </a:solidFill>
                <a:latin typeface="Century Gothic"/>
                <a:sym typeface="Century Gothic"/>
              </a:rPr>
              <a:t>Russell group universities and high quality </a:t>
            </a:r>
            <a:r>
              <a:rPr lang="en-GB" kern="0" dirty="0" smtClean="0">
                <a:solidFill>
                  <a:srgbClr val="000000"/>
                </a:solidFill>
                <a:latin typeface="Century Gothic"/>
                <a:sym typeface="Century Gothic"/>
              </a:rPr>
              <a:t>apprenticeships. It allows the students the following:</a:t>
            </a:r>
            <a:endParaRPr lang="en-GB" sz="1200" kern="0" dirty="0">
              <a:solidFill>
                <a:srgbClr val="000000"/>
              </a:solidFill>
              <a:latin typeface="Century Gothic"/>
              <a:sym typeface="Century Gothic"/>
            </a:endParaRPr>
          </a:p>
        </p:txBody>
      </p:sp>
      <p:sp>
        <p:nvSpPr>
          <p:cNvPr id="5" name="Rectangle 4"/>
          <p:cNvSpPr/>
          <p:nvPr/>
        </p:nvSpPr>
        <p:spPr>
          <a:xfrm>
            <a:off x="540733" y="3372655"/>
            <a:ext cx="8420100" cy="2961003"/>
          </a:xfrm>
          <a:prstGeom prst="rect">
            <a:avLst/>
          </a:prstGeom>
          <a:ln w="12700">
            <a:solidFill>
              <a:schemeClr val="tx1"/>
            </a:solidFill>
          </a:ln>
        </p:spPr>
        <p:txBody>
          <a:bodyPr wrap="square">
            <a:spAutoFit/>
          </a:bodyPr>
          <a:lstStyle/>
          <a:p>
            <a:pPr marL="171450" indent="-171450" defTabSz="685800">
              <a:lnSpc>
                <a:spcPct val="70000"/>
              </a:lnSpc>
              <a:buClr>
                <a:srgbClr val="000000"/>
              </a:buClr>
              <a:buSzPts val="2220"/>
              <a:buFont typeface="Arial"/>
              <a:buChar char="•"/>
            </a:pPr>
            <a:endParaRPr lang="en-GB" sz="1665" b="1" kern="0" dirty="0">
              <a:solidFill>
                <a:srgbClr val="000000"/>
              </a:solidFill>
              <a:latin typeface="Century Gothic"/>
              <a:sym typeface="Century Gothic"/>
            </a:endParaRPr>
          </a:p>
          <a:p>
            <a:pPr marL="171450" indent="-171450" defTabSz="685800">
              <a:lnSpc>
                <a:spcPct val="70000"/>
              </a:lnSpc>
              <a:buClr>
                <a:srgbClr val="000000"/>
              </a:buClr>
              <a:buSzPts val="2220"/>
              <a:buFont typeface="Arial"/>
              <a:buChar char="•"/>
            </a:pPr>
            <a:r>
              <a:rPr lang="en-GB" sz="1665" b="1" kern="0" dirty="0">
                <a:solidFill>
                  <a:srgbClr val="000000"/>
                </a:solidFill>
                <a:latin typeface="Century Gothic"/>
                <a:sym typeface="Century Gothic"/>
              </a:rPr>
              <a:t>An opportunity to learn new skills and increase </a:t>
            </a:r>
            <a:r>
              <a:rPr lang="en-GB" sz="1665" b="1" kern="0" dirty="0" smtClean="0">
                <a:solidFill>
                  <a:srgbClr val="000000"/>
                </a:solidFill>
                <a:latin typeface="Century Gothic"/>
                <a:sym typeface="Century Gothic"/>
              </a:rPr>
              <a:t>their </a:t>
            </a:r>
            <a:r>
              <a:rPr lang="en-GB" sz="1665" b="1" kern="0" dirty="0">
                <a:solidFill>
                  <a:srgbClr val="000000"/>
                </a:solidFill>
                <a:latin typeface="Century Gothic"/>
                <a:sym typeface="Century Gothic"/>
              </a:rPr>
              <a:t>cultural capital</a:t>
            </a:r>
            <a:endParaRPr lang="en-GB" sz="1650" b="1" kern="0" dirty="0">
              <a:solidFill>
                <a:srgbClr val="000000"/>
              </a:solidFill>
              <a:latin typeface="Century Gothic"/>
              <a:sym typeface="Century Gothic"/>
            </a:endParaRPr>
          </a:p>
          <a:p>
            <a:pPr defTabSz="685800">
              <a:lnSpc>
                <a:spcPct val="70000"/>
              </a:lnSpc>
              <a:spcBef>
                <a:spcPts val="750"/>
              </a:spcBef>
              <a:buClr>
                <a:srgbClr val="000000"/>
              </a:buClr>
              <a:buSzPts val="2220"/>
            </a:pPr>
            <a:r>
              <a:rPr lang="en-GB" sz="1665" b="1" kern="0" dirty="0">
                <a:solidFill>
                  <a:srgbClr val="000000"/>
                </a:solidFill>
                <a:latin typeface="Century Gothic"/>
                <a:sym typeface="Century Gothic"/>
              </a:rPr>
              <a:t> </a:t>
            </a:r>
            <a:endParaRPr lang="en-GB" sz="1650" b="1" kern="0" dirty="0">
              <a:solidFill>
                <a:srgbClr val="000000"/>
              </a:solidFill>
              <a:latin typeface="Century Gothic"/>
              <a:sym typeface="Century Gothic"/>
            </a:endParaRPr>
          </a:p>
          <a:p>
            <a:pPr marL="171450" indent="-171450" defTabSz="685800">
              <a:lnSpc>
                <a:spcPct val="70000"/>
              </a:lnSpc>
              <a:spcBef>
                <a:spcPts val="750"/>
              </a:spcBef>
              <a:buClr>
                <a:srgbClr val="000000"/>
              </a:buClr>
              <a:buSzPts val="2220"/>
              <a:buFont typeface="Arial"/>
              <a:buChar char="•"/>
            </a:pPr>
            <a:r>
              <a:rPr lang="en-GB" sz="1665" b="1" kern="0" dirty="0">
                <a:solidFill>
                  <a:srgbClr val="000000"/>
                </a:solidFill>
                <a:latin typeface="Century Gothic"/>
                <a:sym typeface="Century Gothic"/>
              </a:rPr>
              <a:t>To find out more about a chosen career path</a:t>
            </a:r>
            <a:endParaRPr lang="en-GB" sz="1650" b="1" kern="0" dirty="0">
              <a:solidFill>
                <a:srgbClr val="000000"/>
              </a:solidFill>
              <a:latin typeface="Century Gothic"/>
              <a:sym typeface="Century Gothic"/>
            </a:endParaRPr>
          </a:p>
          <a:p>
            <a:pPr marL="171450" indent="-65722" defTabSz="685800">
              <a:lnSpc>
                <a:spcPct val="70000"/>
              </a:lnSpc>
              <a:spcBef>
                <a:spcPts val="750"/>
              </a:spcBef>
              <a:buClr>
                <a:srgbClr val="000000"/>
              </a:buClr>
              <a:buSzPts val="2220"/>
            </a:pPr>
            <a:endParaRPr lang="en-GB" sz="1665" b="1" kern="0" dirty="0">
              <a:solidFill>
                <a:srgbClr val="000000"/>
              </a:solidFill>
              <a:latin typeface="Century Gothic"/>
              <a:sym typeface="Century Gothic"/>
            </a:endParaRPr>
          </a:p>
          <a:p>
            <a:pPr marL="171450" indent="-171450" defTabSz="685800">
              <a:lnSpc>
                <a:spcPct val="70000"/>
              </a:lnSpc>
              <a:spcBef>
                <a:spcPts val="750"/>
              </a:spcBef>
              <a:buClr>
                <a:srgbClr val="000000"/>
              </a:buClr>
              <a:buSzPts val="2220"/>
              <a:buFont typeface="Arial"/>
              <a:buChar char="•"/>
            </a:pPr>
            <a:r>
              <a:rPr lang="en-GB" sz="1665" b="1" kern="0" dirty="0">
                <a:latin typeface="Century Gothic"/>
                <a:sym typeface="Century Gothic"/>
              </a:rPr>
              <a:t>To write a rich and engaging personal statement outlining the skills and interesting experiences </a:t>
            </a:r>
            <a:r>
              <a:rPr lang="en-GB" sz="1665" b="1" kern="0" dirty="0" smtClean="0">
                <a:latin typeface="Century Gothic"/>
                <a:sym typeface="Century Gothic"/>
              </a:rPr>
              <a:t>that they </a:t>
            </a:r>
            <a:r>
              <a:rPr lang="en-GB" sz="1665" b="1" kern="0" dirty="0">
                <a:latin typeface="Century Gothic"/>
                <a:sym typeface="Century Gothic"/>
              </a:rPr>
              <a:t>have gained through the Champions pathway (500 words min)</a:t>
            </a:r>
            <a:r>
              <a:rPr lang="en-GB" sz="1650" b="1" kern="0" dirty="0">
                <a:latin typeface="Century Gothic"/>
                <a:sym typeface="Century Gothic"/>
              </a:rPr>
              <a:t> </a:t>
            </a:r>
          </a:p>
          <a:p>
            <a:pPr defTabSz="685800">
              <a:lnSpc>
                <a:spcPct val="70000"/>
              </a:lnSpc>
              <a:spcBef>
                <a:spcPts val="750"/>
              </a:spcBef>
              <a:buClr>
                <a:srgbClr val="000000"/>
              </a:buClr>
              <a:buSzPts val="2220"/>
            </a:pPr>
            <a:endParaRPr lang="en-GB" sz="1650" b="1" kern="0" dirty="0">
              <a:latin typeface="Century Gothic"/>
              <a:sym typeface="Century Gothic"/>
            </a:endParaRPr>
          </a:p>
          <a:p>
            <a:pPr defTabSz="685800">
              <a:lnSpc>
                <a:spcPct val="70000"/>
              </a:lnSpc>
              <a:spcBef>
                <a:spcPts val="750"/>
              </a:spcBef>
              <a:buClr>
                <a:srgbClr val="000000"/>
              </a:buClr>
              <a:buSzPts val="2220"/>
            </a:pPr>
            <a:r>
              <a:rPr lang="en-GB" sz="1665" b="1" kern="0" dirty="0">
                <a:latin typeface="Century Gothic"/>
                <a:sym typeface="Century Gothic"/>
              </a:rPr>
              <a:t>This can be used to support </a:t>
            </a:r>
            <a:r>
              <a:rPr lang="en-GB" sz="1665" b="1" kern="0" dirty="0" smtClean="0">
                <a:latin typeface="Century Gothic"/>
                <a:sym typeface="Century Gothic"/>
              </a:rPr>
              <a:t>UCAS/apprenticeship </a:t>
            </a:r>
            <a:r>
              <a:rPr lang="en-GB" sz="1665" b="1" kern="0" dirty="0">
                <a:latin typeface="Century Gothic"/>
                <a:sym typeface="Century Gothic"/>
              </a:rPr>
              <a:t>application or even a job </a:t>
            </a:r>
            <a:r>
              <a:rPr lang="en-GB" sz="1665" b="1" kern="0" dirty="0" smtClean="0">
                <a:latin typeface="Century Gothic"/>
                <a:sym typeface="Century Gothic"/>
              </a:rPr>
              <a:t>application.</a:t>
            </a:r>
            <a:endParaRPr lang="en-GB" sz="1665" b="1" kern="0" dirty="0">
              <a:latin typeface="Century Gothic"/>
              <a:sym typeface="Century Gothic"/>
            </a:endParaRPr>
          </a:p>
          <a:p>
            <a:pPr marL="171450" indent="-171450" defTabSz="685800">
              <a:lnSpc>
                <a:spcPct val="70000"/>
              </a:lnSpc>
              <a:spcBef>
                <a:spcPts val="750"/>
              </a:spcBef>
              <a:buClr>
                <a:srgbClr val="000000"/>
              </a:buClr>
              <a:buSzPts val="2220"/>
              <a:buFont typeface="Arial"/>
              <a:buChar char="•"/>
            </a:pPr>
            <a:endParaRPr lang="en-GB" sz="1665" b="1" kern="0" dirty="0">
              <a:latin typeface="Century Gothic"/>
              <a:sym typeface="Century Gothic"/>
            </a:endParaRPr>
          </a:p>
        </p:txBody>
      </p:sp>
    </p:spTree>
    <p:extLst>
      <p:ext uri="{BB962C8B-B14F-4D97-AF65-F5344CB8AC3E}">
        <p14:creationId xmlns:p14="http://schemas.microsoft.com/office/powerpoint/2010/main" val="1951459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9"/>
          <p:cNvSpPr txBox="1"/>
          <p:nvPr/>
        </p:nvSpPr>
        <p:spPr>
          <a:xfrm>
            <a:off x="1179900" y="169446"/>
            <a:ext cx="7622550" cy="995850"/>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000000"/>
              </a:buClr>
              <a:buSzPts val="4800"/>
            </a:pPr>
            <a:r>
              <a:rPr lang="en-GB" sz="3600" b="1" kern="0">
                <a:solidFill>
                  <a:srgbClr val="FFFFFF"/>
                </a:solidFill>
                <a:latin typeface="Arial"/>
                <a:ea typeface="Arial"/>
                <a:cs typeface="Arial"/>
                <a:sym typeface="Arial"/>
              </a:rPr>
              <a:t>SASS FUTURES PROGRAMME</a:t>
            </a:r>
            <a:endParaRPr sz="3600" b="1" kern="0">
              <a:solidFill>
                <a:srgbClr val="FFFFFF"/>
              </a:solidFill>
              <a:latin typeface="Arial"/>
              <a:ea typeface="Arial"/>
              <a:cs typeface="Arial"/>
              <a:sym typeface="Arial"/>
            </a:endParaRPr>
          </a:p>
        </p:txBody>
      </p:sp>
      <p:pic>
        <p:nvPicPr>
          <p:cNvPr id="375" name="Google Shape;375;p39"/>
          <p:cNvPicPr preferRelativeResize="0"/>
          <p:nvPr/>
        </p:nvPicPr>
        <p:blipFill rotWithShape="1">
          <a:blip r:embed="rId3">
            <a:alphaModFix/>
          </a:blip>
          <a:srcRect t="9307"/>
          <a:stretch/>
        </p:blipFill>
        <p:spPr>
          <a:xfrm>
            <a:off x="296222" y="151398"/>
            <a:ext cx="664369" cy="995850"/>
          </a:xfrm>
          <a:prstGeom prst="rect">
            <a:avLst/>
          </a:prstGeom>
          <a:noFill/>
          <a:ln>
            <a:noFill/>
          </a:ln>
        </p:spPr>
      </p:pic>
      <p:sp>
        <p:nvSpPr>
          <p:cNvPr id="376" name="Google Shape;376;p39"/>
          <p:cNvSpPr txBox="1"/>
          <p:nvPr/>
        </p:nvSpPr>
        <p:spPr>
          <a:xfrm>
            <a:off x="296222" y="1304175"/>
            <a:ext cx="8409628" cy="3085430"/>
          </a:xfrm>
          <a:prstGeom prst="rect">
            <a:avLst/>
          </a:prstGeom>
          <a:noFill/>
          <a:ln w="12700" cap="flat" cmpd="sng">
            <a:solidFill>
              <a:schemeClr val="lt1"/>
            </a:solidFill>
            <a:prstDash val="solid"/>
            <a:round/>
            <a:headEnd type="none" w="sm" len="sm"/>
            <a:tailEnd type="none" w="sm" len="sm"/>
          </a:ln>
        </p:spPr>
        <p:txBody>
          <a:bodyPr spcFirstLastPara="1" wrap="square" lIns="68569" tIns="34275" rIns="68569" bIns="34275" anchor="t" anchorCtr="0">
            <a:spAutoFit/>
          </a:bodyPr>
          <a:lstStyle/>
          <a:p>
            <a:pPr marL="257175" indent="-257175" defTabSz="685800">
              <a:buClr>
                <a:srgbClr val="000000"/>
              </a:buClr>
              <a:buSzPts val="2000"/>
              <a:buFont typeface="Noto Sans Symbols"/>
              <a:buChar char="▪"/>
            </a:pPr>
            <a:r>
              <a:rPr lang="en-GB" sz="1400" b="1" kern="0" dirty="0">
                <a:solidFill>
                  <a:srgbClr val="000000"/>
                </a:solidFill>
                <a:latin typeface="Arial"/>
                <a:ea typeface="Arial"/>
                <a:cs typeface="Arial"/>
                <a:sym typeface="Arial"/>
              </a:rPr>
              <a:t>SASS </a:t>
            </a:r>
            <a:r>
              <a:rPr lang="en-GB" sz="1400" b="1" kern="0" dirty="0">
                <a:solidFill>
                  <a:srgbClr val="000000"/>
                </a:solidFill>
                <a:latin typeface="Arial"/>
                <a:cs typeface="Arial"/>
                <a:sym typeface="Arial"/>
              </a:rPr>
              <a:t>F</a:t>
            </a:r>
            <a:r>
              <a:rPr lang="en-GB" sz="1400" b="1" kern="0" dirty="0">
                <a:solidFill>
                  <a:srgbClr val="000000"/>
                </a:solidFill>
                <a:latin typeface="Arial"/>
                <a:ea typeface="Arial"/>
                <a:cs typeface="Arial"/>
                <a:sym typeface="Arial"/>
              </a:rPr>
              <a:t>utures is an enrichment programme specifically developed for the entire Yr12 cohort. </a:t>
            </a:r>
            <a:endParaRPr sz="1400" kern="0" dirty="0">
              <a:solidFill>
                <a:srgbClr val="000000"/>
              </a:solidFill>
              <a:latin typeface="Arial"/>
              <a:ea typeface="Arial"/>
              <a:cs typeface="Arial"/>
              <a:sym typeface="Arial"/>
            </a:endParaRPr>
          </a:p>
          <a:p>
            <a:pPr marL="257175" indent="-257175" defTabSz="685800">
              <a:buClr>
                <a:srgbClr val="000000"/>
              </a:buClr>
              <a:buSzPts val="2000"/>
              <a:buFont typeface="Noto Sans Symbols"/>
              <a:buChar char="▪"/>
            </a:pPr>
            <a:r>
              <a:rPr lang="en-GB" sz="1400" b="1" kern="0" dirty="0">
                <a:solidFill>
                  <a:srgbClr val="000000"/>
                </a:solidFill>
                <a:latin typeface="Arial"/>
                <a:ea typeface="Arial"/>
                <a:cs typeface="Arial"/>
                <a:sym typeface="Arial"/>
              </a:rPr>
              <a:t>It is an expectation that all students </a:t>
            </a:r>
            <a:r>
              <a:rPr lang="en-GB" sz="1400" b="1" kern="0" dirty="0">
                <a:solidFill>
                  <a:srgbClr val="000000"/>
                </a:solidFill>
                <a:latin typeface="Arial"/>
                <a:cs typeface="Arial"/>
                <a:sym typeface="Arial"/>
              </a:rPr>
              <a:t>COMPLETE</a:t>
            </a:r>
            <a:r>
              <a:rPr lang="en-GB" sz="1400" b="1" kern="0" dirty="0">
                <a:solidFill>
                  <a:srgbClr val="000000"/>
                </a:solidFill>
                <a:latin typeface="Arial"/>
                <a:ea typeface="Arial"/>
                <a:cs typeface="Arial"/>
                <a:sym typeface="Arial"/>
              </a:rPr>
              <a:t> these sessions</a:t>
            </a:r>
            <a:r>
              <a:rPr lang="en-GB" sz="1400" b="1" kern="0" dirty="0">
                <a:solidFill>
                  <a:srgbClr val="000000"/>
                </a:solidFill>
                <a:latin typeface="Arial"/>
                <a:cs typeface="Arial"/>
                <a:sym typeface="Arial"/>
              </a:rPr>
              <a:t> virtually.</a:t>
            </a:r>
            <a:r>
              <a:rPr lang="en-GB" sz="1400" b="1" kern="0" dirty="0">
                <a:solidFill>
                  <a:srgbClr val="000000"/>
                </a:solidFill>
                <a:latin typeface="Arial"/>
                <a:ea typeface="Arial"/>
                <a:cs typeface="Arial"/>
                <a:sym typeface="Arial"/>
              </a:rPr>
              <a:t> </a:t>
            </a:r>
            <a:endParaRPr sz="1400" b="1" kern="0" dirty="0">
              <a:solidFill>
                <a:srgbClr val="000000"/>
              </a:solidFill>
              <a:latin typeface="Arial"/>
              <a:ea typeface="Arial"/>
              <a:cs typeface="Arial"/>
              <a:sym typeface="Arial"/>
            </a:endParaRPr>
          </a:p>
          <a:p>
            <a:pPr marL="257175" indent="-257175" defTabSz="685800">
              <a:buClr>
                <a:srgbClr val="000000"/>
              </a:buClr>
              <a:buSzPts val="2000"/>
              <a:buFont typeface="Noto Sans Symbols"/>
              <a:buChar char="▪"/>
            </a:pPr>
            <a:r>
              <a:rPr lang="en-GB" sz="1400" b="1" kern="0" dirty="0">
                <a:solidFill>
                  <a:srgbClr val="000000"/>
                </a:solidFill>
                <a:latin typeface="Arial"/>
                <a:ea typeface="Arial"/>
                <a:cs typeface="Arial"/>
                <a:sym typeface="Arial"/>
              </a:rPr>
              <a:t>It incorporates a range of activities: </a:t>
            </a:r>
            <a:endParaRPr sz="1400" b="1" kern="0" dirty="0">
              <a:solidFill>
                <a:srgbClr val="000000"/>
              </a:solidFill>
              <a:latin typeface="Arial"/>
              <a:ea typeface="Arial"/>
              <a:cs typeface="Arial"/>
              <a:sym typeface="Arial"/>
            </a:endParaRPr>
          </a:p>
          <a:p>
            <a:pPr marL="1028700" defTabSz="685800">
              <a:buClr>
                <a:srgbClr val="000000"/>
              </a:buClr>
            </a:pPr>
            <a:endParaRPr sz="1400" kern="0" dirty="0">
              <a:solidFill>
                <a:srgbClr val="000000"/>
              </a:solidFill>
              <a:latin typeface="Arial"/>
              <a:cs typeface="Arial"/>
              <a:sym typeface="Arial"/>
            </a:endParaRPr>
          </a:p>
          <a:p>
            <a:pPr marL="942975" lvl="2" indent="-257175" defTabSz="685800">
              <a:buClr>
                <a:srgbClr val="C00000"/>
              </a:buClr>
              <a:buSzPts val="1800"/>
              <a:buFont typeface="Noto Sans Symbols"/>
              <a:buChar char="▪"/>
            </a:pPr>
            <a:r>
              <a:rPr lang="en-GB" sz="1400" b="1" kern="0" dirty="0">
                <a:latin typeface="Arial"/>
                <a:cs typeface="Arial"/>
                <a:sym typeface="Arial"/>
              </a:rPr>
              <a:t>Lectures from external speakers which include university tutors, former students, inspiring leaders. The lectures will comprise of a mixture live and virtual sessions.</a:t>
            </a:r>
            <a:endParaRPr sz="1400" b="1" kern="0" dirty="0">
              <a:latin typeface="Arial"/>
              <a:cs typeface="Arial"/>
              <a:sym typeface="Arial"/>
            </a:endParaRPr>
          </a:p>
          <a:p>
            <a:pPr marL="1028700" defTabSz="685800">
              <a:buClr>
                <a:srgbClr val="000000"/>
              </a:buClr>
            </a:pPr>
            <a:endParaRPr sz="1400" b="1" kern="0" dirty="0">
              <a:latin typeface="Arial"/>
              <a:cs typeface="Arial"/>
              <a:sym typeface="Arial"/>
            </a:endParaRPr>
          </a:p>
          <a:p>
            <a:pPr marL="942975" lvl="2" indent="-257175" defTabSz="685800">
              <a:buClr>
                <a:srgbClr val="C00000"/>
              </a:buClr>
              <a:buSzPts val="1800"/>
              <a:buFont typeface="Noto Sans Symbols"/>
              <a:buChar char="▪"/>
            </a:pPr>
            <a:r>
              <a:rPr lang="en-GB" sz="1400" b="1" kern="0" dirty="0">
                <a:latin typeface="Arial"/>
                <a:cs typeface="Arial"/>
                <a:sym typeface="Arial"/>
              </a:rPr>
              <a:t>Sessions on Careers led by Mr Uddin who has developed a specific programme for SASS Futures which will cover the essential themes such as CV, degree apprentice vs standard degrees, experience opportunities.</a:t>
            </a:r>
            <a:endParaRPr sz="1400" b="1" kern="0" dirty="0">
              <a:latin typeface="Arial"/>
              <a:cs typeface="Arial"/>
              <a:sym typeface="Arial"/>
            </a:endParaRPr>
          </a:p>
          <a:p>
            <a:pPr marL="1028700" defTabSz="685800">
              <a:buClr>
                <a:srgbClr val="000000"/>
              </a:buClr>
            </a:pPr>
            <a:endParaRPr sz="1400" b="1" kern="0" dirty="0">
              <a:latin typeface="Arial"/>
              <a:cs typeface="Arial"/>
              <a:sym typeface="Arial"/>
            </a:endParaRPr>
          </a:p>
          <a:p>
            <a:pPr marL="942975" lvl="2" indent="-257175" defTabSz="685800">
              <a:buClr>
                <a:srgbClr val="000000"/>
              </a:buClr>
              <a:buSzPts val="1800"/>
              <a:buFont typeface="Noto Sans Symbols"/>
              <a:buChar char="▪"/>
            </a:pPr>
            <a:r>
              <a:rPr lang="en-GB" sz="1400" b="1" kern="0" dirty="0">
                <a:latin typeface="Arial"/>
                <a:cs typeface="Arial"/>
                <a:sym typeface="Arial"/>
              </a:rPr>
              <a:t>Independent enrichment visit to museums and other places of interest (physically/virtually) in order to develop your culture awareness and well being further.   </a:t>
            </a:r>
            <a:endParaRPr sz="1400" b="1" kern="0" dirty="0">
              <a:latin typeface="Arial"/>
              <a:cs typeface="Arial"/>
              <a:sym typeface="Arial"/>
            </a:endParaRPr>
          </a:p>
          <a:p>
            <a:pPr marL="942975" lvl="2" indent="-161925" defTabSz="685800">
              <a:buClr>
                <a:srgbClr val="000000"/>
              </a:buClr>
              <a:buSzPts val="2000"/>
            </a:pPr>
            <a:endParaRPr sz="1400" b="1" kern="0" dirty="0">
              <a:latin typeface="Arial"/>
              <a:ea typeface="Arial"/>
              <a:cs typeface="Arial"/>
              <a:sym typeface="Arial"/>
            </a:endParaRPr>
          </a:p>
        </p:txBody>
      </p:sp>
      <p:pic>
        <p:nvPicPr>
          <p:cNvPr id="2" name="Picture 1"/>
          <p:cNvPicPr>
            <a:picLocks noChangeAspect="1"/>
          </p:cNvPicPr>
          <p:nvPr/>
        </p:nvPicPr>
        <p:blipFill>
          <a:blip r:embed="rId4"/>
          <a:stretch>
            <a:fillRect/>
          </a:stretch>
        </p:blipFill>
        <p:spPr>
          <a:xfrm>
            <a:off x="296221" y="3712876"/>
            <a:ext cx="8506229" cy="2898512"/>
          </a:xfrm>
          <a:prstGeom prst="rect">
            <a:avLst/>
          </a:prstGeom>
        </p:spPr>
      </p:pic>
      <p:sp>
        <p:nvSpPr>
          <p:cNvPr id="3" name="TextBox 2"/>
          <p:cNvSpPr txBox="1"/>
          <p:nvPr/>
        </p:nvSpPr>
        <p:spPr>
          <a:xfrm>
            <a:off x="387627" y="4701209"/>
            <a:ext cx="1351722" cy="646331"/>
          </a:xfrm>
          <a:prstGeom prst="rect">
            <a:avLst/>
          </a:prstGeom>
          <a:noFill/>
          <a:ln w="12700">
            <a:solidFill>
              <a:schemeClr val="tx1"/>
            </a:solidFill>
          </a:ln>
        </p:spPr>
        <p:txBody>
          <a:bodyPr wrap="square" rtlCol="0">
            <a:spAutoFit/>
          </a:bodyPr>
          <a:lstStyle/>
          <a:p>
            <a:r>
              <a:rPr lang="en-GB" dirty="0" smtClean="0"/>
              <a:t>Example for 2021-22</a:t>
            </a:r>
            <a:endParaRPr lang="en-GB" dirty="0"/>
          </a:p>
        </p:txBody>
      </p:sp>
    </p:spTree>
    <p:extLst>
      <p:ext uri="{BB962C8B-B14F-4D97-AF65-F5344CB8AC3E}">
        <p14:creationId xmlns:p14="http://schemas.microsoft.com/office/powerpoint/2010/main" val="33564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8"/>
          <p:cNvSpPr txBox="1"/>
          <p:nvPr/>
        </p:nvSpPr>
        <p:spPr>
          <a:xfrm>
            <a:off x="1204300" y="197279"/>
            <a:ext cx="7286498" cy="1181099"/>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2F2F2"/>
              </a:buClr>
              <a:buSzPts val="5400"/>
            </a:pPr>
            <a:r>
              <a:rPr lang="en-GB" sz="4050" b="1" kern="0">
                <a:solidFill>
                  <a:srgbClr val="F2F2F2"/>
                </a:solidFill>
                <a:latin typeface="Calibri"/>
                <a:ea typeface="Calibri"/>
                <a:cs typeface="Calibri"/>
                <a:sym typeface="Calibri"/>
              </a:rPr>
              <a:t>Personal Development Programme</a:t>
            </a:r>
            <a:endParaRPr sz="1050" kern="0">
              <a:solidFill>
                <a:srgbClr val="000000"/>
              </a:solidFill>
              <a:latin typeface="Arial"/>
              <a:ea typeface="Arial"/>
              <a:cs typeface="Arial"/>
              <a:sym typeface="Arial"/>
            </a:endParaRPr>
          </a:p>
        </p:txBody>
      </p:sp>
      <p:pic>
        <p:nvPicPr>
          <p:cNvPr id="435" name="Google Shape;435;p8"/>
          <p:cNvPicPr preferRelativeResize="0"/>
          <p:nvPr/>
        </p:nvPicPr>
        <p:blipFill rotWithShape="1">
          <a:blip r:embed="rId3">
            <a:alphaModFix/>
          </a:blip>
          <a:srcRect t="9307"/>
          <a:stretch/>
        </p:blipFill>
        <p:spPr>
          <a:xfrm>
            <a:off x="210741" y="197279"/>
            <a:ext cx="664369" cy="1268105"/>
          </a:xfrm>
          <a:prstGeom prst="rect">
            <a:avLst/>
          </a:prstGeom>
          <a:noFill/>
          <a:ln>
            <a:noFill/>
          </a:ln>
        </p:spPr>
      </p:pic>
      <p:sp>
        <p:nvSpPr>
          <p:cNvPr id="436" name="Google Shape;436;p8"/>
          <p:cNvSpPr/>
          <p:nvPr/>
        </p:nvSpPr>
        <p:spPr>
          <a:xfrm>
            <a:off x="249034" y="1738054"/>
            <a:ext cx="2099338" cy="4993644"/>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GB" sz="1600" b="1" kern="0" dirty="0">
                <a:solidFill>
                  <a:srgbClr val="002060"/>
                </a:solidFill>
                <a:latin typeface="Calibri"/>
                <a:ea typeface="Calibri"/>
                <a:cs typeface="Calibri"/>
                <a:sym typeface="Calibri"/>
              </a:rPr>
              <a:t>All students will receive a PDP booklet that will be used to log activities, reflect on experiences and gather evidence.</a:t>
            </a:r>
            <a:endParaRPr sz="1600" kern="0" dirty="0">
              <a:solidFill>
                <a:srgbClr val="000000"/>
              </a:solidFill>
              <a:latin typeface="Arial"/>
              <a:ea typeface="Arial"/>
              <a:cs typeface="Arial"/>
              <a:sym typeface="Arial"/>
            </a:endParaRPr>
          </a:p>
          <a:p>
            <a:pPr defTabSz="685800">
              <a:buClr>
                <a:srgbClr val="000000"/>
              </a:buClr>
              <a:buSzPts val="1800"/>
            </a:pPr>
            <a:endParaRPr sz="1600" b="1" kern="0" dirty="0">
              <a:solidFill>
                <a:srgbClr val="002060"/>
              </a:solidFill>
              <a:latin typeface="Calibri"/>
              <a:ea typeface="Calibri"/>
              <a:cs typeface="Calibri"/>
              <a:sym typeface="Calibri"/>
            </a:endParaRPr>
          </a:p>
          <a:p>
            <a:pPr defTabSz="685800">
              <a:buClr>
                <a:srgbClr val="000000"/>
              </a:buClr>
              <a:buSzPts val="1800"/>
            </a:pPr>
            <a:r>
              <a:rPr lang="en-GB" sz="1600" b="1" kern="0" dirty="0">
                <a:solidFill>
                  <a:srgbClr val="002060"/>
                </a:solidFill>
                <a:latin typeface="Calibri"/>
                <a:ea typeface="Calibri"/>
                <a:cs typeface="Calibri"/>
                <a:sym typeface="Calibri"/>
              </a:rPr>
              <a:t>There will be prizes for students who manage to successfully complete the programme demonstrating a level of </a:t>
            </a:r>
            <a:r>
              <a:rPr lang="en-GB" sz="1600" b="1" kern="0" dirty="0" smtClean="0">
                <a:solidFill>
                  <a:srgbClr val="002060"/>
                </a:solidFill>
                <a:latin typeface="Calibri"/>
                <a:ea typeface="Calibri"/>
                <a:cs typeface="Calibri"/>
                <a:sym typeface="Calibri"/>
              </a:rPr>
              <a:t>excellence.</a:t>
            </a:r>
          </a:p>
          <a:p>
            <a:pPr defTabSz="685800">
              <a:buClr>
                <a:srgbClr val="000000"/>
              </a:buClr>
              <a:buSzPts val="1800"/>
            </a:pPr>
            <a:endParaRPr lang="en-US" sz="1600" b="1" kern="0" dirty="0">
              <a:solidFill>
                <a:srgbClr val="002060"/>
              </a:solidFill>
              <a:latin typeface="Calibri"/>
              <a:ea typeface="Calibri"/>
              <a:cs typeface="Calibri"/>
              <a:sym typeface="Calibri"/>
            </a:endParaRPr>
          </a:p>
          <a:p>
            <a:pPr defTabSz="685800">
              <a:buClr>
                <a:srgbClr val="000000"/>
              </a:buClr>
              <a:buSzPts val="1800"/>
            </a:pPr>
            <a:r>
              <a:rPr lang="en-US" sz="1600" b="1" kern="0" dirty="0" smtClean="0">
                <a:solidFill>
                  <a:srgbClr val="002060"/>
                </a:solidFill>
                <a:latin typeface="Calibri"/>
                <a:ea typeface="Calibri"/>
                <a:cs typeface="Calibri"/>
                <a:sym typeface="Calibri"/>
              </a:rPr>
              <a:t>This will be monitored by tutors and all students are expected to complete the booklet.</a:t>
            </a:r>
            <a:endParaRPr sz="1600" b="1" kern="0" dirty="0">
              <a:solidFill>
                <a:srgbClr val="002060"/>
              </a:solidFill>
              <a:latin typeface="Calibri"/>
              <a:ea typeface="Calibri"/>
              <a:cs typeface="Calibri"/>
              <a:sym typeface="Calibri"/>
            </a:endParaRPr>
          </a:p>
        </p:txBody>
      </p:sp>
      <p:pic>
        <p:nvPicPr>
          <p:cNvPr id="437" name="Google Shape;437;p8"/>
          <p:cNvPicPr preferRelativeResize="0"/>
          <p:nvPr/>
        </p:nvPicPr>
        <p:blipFill rotWithShape="1">
          <a:blip r:embed="rId4">
            <a:alphaModFix/>
          </a:blip>
          <a:srcRect l="28957" t="17317" r="28437" b="8073"/>
          <a:stretch/>
        </p:blipFill>
        <p:spPr>
          <a:xfrm rot="1002115">
            <a:off x="6439360" y="2509415"/>
            <a:ext cx="2149382" cy="3011237"/>
          </a:xfrm>
          <a:prstGeom prst="rect">
            <a:avLst/>
          </a:prstGeom>
          <a:noFill/>
          <a:ln>
            <a:noFill/>
          </a:ln>
        </p:spPr>
      </p:pic>
      <p:pic>
        <p:nvPicPr>
          <p:cNvPr id="438" name="Google Shape;438;p8"/>
          <p:cNvPicPr preferRelativeResize="0"/>
          <p:nvPr/>
        </p:nvPicPr>
        <p:blipFill rotWithShape="1">
          <a:blip r:embed="rId5">
            <a:alphaModFix/>
          </a:blip>
          <a:srcRect l="28854" t="19792" r="28542" b="6119"/>
          <a:stretch/>
        </p:blipFill>
        <p:spPr>
          <a:xfrm rot="468869">
            <a:off x="5468490" y="2369545"/>
            <a:ext cx="2074975" cy="2886701"/>
          </a:xfrm>
          <a:prstGeom prst="rect">
            <a:avLst/>
          </a:prstGeom>
          <a:noFill/>
          <a:ln>
            <a:noFill/>
          </a:ln>
        </p:spPr>
      </p:pic>
      <p:pic>
        <p:nvPicPr>
          <p:cNvPr id="439" name="Google Shape;439;p8"/>
          <p:cNvPicPr preferRelativeResize="0"/>
          <p:nvPr/>
        </p:nvPicPr>
        <p:blipFill rotWithShape="1">
          <a:blip r:embed="rId6">
            <a:alphaModFix/>
          </a:blip>
          <a:srcRect l="28956" t="17839" r="28332" b="7162"/>
          <a:stretch/>
        </p:blipFill>
        <p:spPr>
          <a:xfrm rot="-180801">
            <a:off x="4174461" y="2237093"/>
            <a:ext cx="2200275" cy="3091118"/>
          </a:xfrm>
          <a:prstGeom prst="rect">
            <a:avLst/>
          </a:prstGeom>
          <a:noFill/>
          <a:ln>
            <a:noFill/>
          </a:ln>
        </p:spPr>
      </p:pic>
      <p:pic>
        <p:nvPicPr>
          <p:cNvPr id="440" name="Google Shape;440;p8"/>
          <p:cNvPicPr preferRelativeResize="0"/>
          <p:nvPr/>
        </p:nvPicPr>
        <p:blipFill rotWithShape="1">
          <a:blip r:embed="rId7">
            <a:alphaModFix/>
          </a:blip>
          <a:srcRect l="28646" t="17317" r="27915" b="4817"/>
          <a:stretch/>
        </p:blipFill>
        <p:spPr>
          <a:xfrm rot="-942956">
            <a:off x="3083941" y="2403455"/>
            <a:ext cx="2179671" cy="3125763"/>
          </a:xfrm>
          <a:prstGeom prst="rect">
            <a:avLst/>
          </a:prstGeom>
          <a:noFill/>
          <a:ln>
            <a:noFill/>
          </a:ln>
        </p:spPr>
      </p:pic>
    </p:spTree>
    <p:extLst>
      <p:ext uri="{BB962C8B-B14F-4D97-AF65-F5344CB8AC3E}">
        <p14:creationId xmlns:p14="http://schemas.microsoft.com/office/powerpoint/2010/main" val="248952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7"/>
          <p:cNvSpPr txBox="1"/>
          <p:nvPr/>
        </p:nvSpPr>
        <p:spPr>
          <a:xfrm>
            <a:off x="1311545" y="2639537"/>
            <a:ext cx="1809750" cy="553968"/>
          </a:xfrm>
          <a:prstGeom prst="rect">
            <a:avLst/>
          </a:prstGeom>
          <a:noFill/>
          <a:ln w="12700" cap="flat" cmpd="sng">
            <a:solidFill>
              <a:schemeClr val="lt1"/>
            </a:solidFill>
            <a:prstDash val="solid"/>
            <a:round/>
            <a:headEnd type="none" w="sm" len="sm"/>
            <a:tailEnd type="none" w="sm" len="sm"/>
          </a:ln>
        </p:spPr>
        <p:txBody>
          <a:bodyPr spcFirstLastPara="1" wrap="square" lIns="68569" tIns="34275" rIns="68569" bIns="34275" anchor="t" anchorCtr="0">
            <a:spAutoFit/>
          </a:bodyPr>
          <a:lstStyle/>
          <a:p>
            <a:pPr defTabSz="685800">
              <a:buClr>
                <a:srgbClr val="000000"/>
              </a:buClr>
              <a:buSzPts val="2400"/>
            </a:pPr>
            <a:r>
              <a:rPr lang="en-GB" b="1" u="sng" kern="0">
                <a:solidFill>
                  <a:srgbClr val="1E4E79"/>
                </a:solidFill>
                <a:latin typeface="Calibri"/>
                <a:ea typeface="Calibri"/>
                <a:cs typeface="Calibri"/>
                <a:sym typeface="Calibri"/>
              </a:rPr>
              <a:t>Four Key Skills</a:t>
            </a:r>
            <a:r>
              <a:rPr lang="en-GB" b="1" kern="0">
                <a:solidFill>
                  <a:srgbClr val="1E4E79"/>
                </a:solidFill>
                <a:latin typeface="Calibri"/>
                <a:ea typeface="Calibri"/>
                <a:cs typeface="Calibri"/>
                <a:sym typeface="Calibri"/>
              </a:rPr>
              <a:t>:</a:t>
            </a:r>
            <a:endParaRPr sz="1050" kern="0">
              <a:solidFill>
                <a:srgbClr val="000000"/>
              </a:solidFill>
              <a:latin typeface="Arial"/>
              <a:ea typeface="Arial"/>
              <a:cs typeface="Arial"/>
              <a:sym typeface="Arial"/>
            </a:endParaRPr>
          </a:p>
          <a:p>
            <a:pPr defTabSz="685800">
              <a:buClr>
                <a:srgbClr val="000000"/>
              </a:buClr>
              <a:buSzPts val="1800"/>
            </a:pPr>
            <a:endParaRPr sz="1350" kern="0">
              <a:solidFill>
                <a:srgbClr val="000000"/>
              </a:solidFill>
              <a:latin typeface="Calibri"/>
              <a:ea typeface="Calibri"/>
              <a:cs typeface="Calibri"/>
              <a:sym typeface="Calibri"/>
            </a:endParaRPr>
          </a:p>
        </p:txBody>
      </p:sp>
      <p:sp>
        <p:nvSpPr>
          <p:cNvPr id="398" name="Google Shape;398;p7"/>
          <p:cNvSpPr txBox="1"/>
          <p:nvPr/>
        </p:nvSpPr>
        <p:spPr>
          <a:xfrm>
            <a:off x="1098800" y="109717"/>
            <a:ext cx="7744275" cy="1462050"/>
          </a:xfrm>
          <a:prstGeom prst="rect">
            <a:avLst/>
          </a:prstGeom>
          <a:solidFill>
            <a:srgbClr val="0070C0"/>
          </a:solidFill>
          <a:ln>
            <a:noFill/>
          </a:ln>
        </p:spPr>
        <p:txBody>
          <a:bodyPr spcFirstLastPara="1" wrap="square" lIns="68569" tIns="34275" rIns="68569" bIns="34275" anchor="ctr" anchorCtr="0">
            <a:noAutofit/>
          </a:bodyPr>
          <a:lstStyle/>
          <a:p>
            <a:pPr defTabSz="685800">
              <a:buClr>
                <a:srgbClr val="F2F2F2"/>
              </a:buClr>
              <a:buSzPts val="2800"/>
            </a:pPr>
            <a:r>
              <a:rPr lang="en-GB" sz="2850" b="1" kern="0">
                <a:solidFill>
                  <a:srgbClr val="F2F2F2"/>
                </a:solidFill>
                <a:latin typeface="Calibri"/>
                <a:ea typeface="Calibri"/>
                <a:cs typeface="Calibri"/>
                <a:sym typeface="Calibri"/>
              </a:rPr>
              <a:t>Personal Development Programme (PDP)</a:t>
            </a:r>
            <a:endParaRPr kern="0">
              <a:solidFill>
                <a:srgbClr val="000000"/>
              </a:solidFill>
              <a:latin typeface="Arial"/>
              <a:ea typeface="Arial"/>
              <a:cs typeface="Arial"/>
              <a:sym typeface="Arial"/>
            </a:endParaRPr>
          </a:p>
          <a:p>
            <a:pPr marL="342900" defTabSz="685800">
              <a:buClr>
                <a:srgbClr val="000000"/>
              </a:buClr>
            </a:pPr>
            <a:endParaRPr b="1" kern="0">
              <a:solidFill>
                <a:srgbClr val="FFFFFF"/>
              </a:solidFill>
              <a:latin typeface="Calibri"/>
              <a:ea typeface="Calibri"/>
              <a:cs typeface="Calibri"/>
              <a:sym typeface="Calibri"/>
            </a:endParaRPr>
          </a:p>
          <a:p>
            <a:pPr marL="342900" indent="-323850" defTabSz="685800">
              <a:buClr>
                <a:srgbClr val="FFFFFF"/>
              </a:buClr>
              <a:buSzPts val="2400"/>
              <a:buFont typeface="Noto Sans Symbols"/>
              <a:buChar char="⮚"/>
            </a:pPr>
            <a:r>
              <a:rPr lang="en-GB" b="1" kern="0">
                <a:solidFill>
                  <a:srgbClr val="FFFFFF"/>
                </a:solidFill>
                <a:latin typeface="Calibri"/>
                <a:ea typeface="Calibri"/>
                <a:cs typeface="Calibri"/>
                <a:sym typeface="Calibri"/>
              </a:rPr>
              <a:t>Key aim: Develop leadership, commitment and life skills through enrichment and extra-curricular activities (The Personal Development Programme)</a:t>
            </a:r>
            <a:endParaRPr sz="1050" kern="0">
              <a:solidFill>
                <a:srgbClr val="000000"/>
              </a:solidFill>
              <a:latin typeface="Arial"/>
              <a:ea typeface="Arial"/>
              <a:cs typeface="Arial"/>
              <a:sym typeface="Arial"/>
            </a:endParaRPr>
          </a:p>
        </p:txBody>
      </p:sp>
      <p:pic>
        <p:nvPicPr>
          <p:cNvPr id="399" name="Google Shape;399;p7"/>
          <p:cNvPicPr preferRelativeResize="0"/>
          <p:nvPr/>
        </p:nvPicPr>
        <p:blipFill rotWithShape="1">
          <a:blip r:embed="rId3">
            <a:alphaModFix/>
          </a:blip>
          <a:srcRect t="9307"/>
          <a:stretch/>
        </p:blipFill>
        <p:spPr>
          <a:xfrm>
            <a:off x="140403" y="291970"/>
            <a:ext cx="664369" cy="1149967"/>
          </a:xfrm>
          <a:prstGeom prst="rect">
            <a:avLst/>
          </a:prstGeom>
          <a:noFill/>
          <a:ln>
            <a:noFill/>
          </a:ln>
        </p:spPr>
      </p:pic>
      <p:sp>
        <p:nvSpPr>
          <p:cNvPr id="400" name="Google Shape;400;p7"/>
          <p:cNvSpPr/>
          <p:nvPr/>
        </p:nvSpPr>
        <p:spPr>
          <a:xfrm>
            <a:off x="3634115" y="2705615"/>
            <a:ext cx="2010375" cy="2904525"/>
          </a:xfrm>
          <a:prstGeom prst="rightArrow">
            <a:avLst>
              <a:gd name="adj1" fmla="val 73864"/>
              <a:gd name="adj2" fmla="val 51561"/>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401" name="Google Shape;401;p7"/>
          <p:cNvSpPr txBox="1"/>
          <p:nvPr/>
        </p:nvSpPr>
        <p:spPr>
          <a:xfrm>
            <a:off x="5836823" y="2658946"/>
            <a:ext cx="2924100" cy="623217"/>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r>
              <a:rPr lang="en-GB" b="1" u="sng" kern="0">
                <a:solidFill>
                  <a:srgbClr val="1E4E79"/>
                </a:solidFill>
                <a:latin typeface="Calibri"/>
                <a:ea typeface="Calibri"/>
                <a:cs typeface="Calibri"/>
                <a:sym typeface="Calibri"/>
              </a:rPr>
              <a:t>Four Activity Strands</a:t>
            </a:r>
            <a:r>
              <a:rPr lang="en-GB" b="1" kern="0">
                <a:solidFill>
                  <a:srgbClr val="1E4E79"/>
                </a:solidFill>
                <a:latin typeface="Calibri"/>
                <a:ea typeface="Calibri"/>
                <a:cs typeface="Calibri"/>
                <a:sym typeface="Calibri"/>
              </a:rPr>
              <a:t>:</a:t>
            </a:r>
            <a:endParaRPr sz="1050" kern="0">
              <a:solidFill>
                <a:srgbClr val="000000"/>
              </a:solidFill>
              <a:latin typeface="Arial"/>
              <a:ea typeface="Arial"/>
              <a:cs typeface="Arial"/>
              <a:sym typeface="Arial"/>
            </a:endParaRPr>
          </a:p>
          <a:p>
            <a:pPr defTabSz="685800">
              <a:buClr>
                <a:srgbClr val="000000"/>
              </a:buClr>
              <a:buSzPts val="2400"/>
            </a:pPr>
            <a:r>
              <a:rPr lang="en-GB" b="1" kern="0">
                <a:solidFill>
                  <a:srgbClr val="000000"/>
                </a:solidFill>
                <a:latin typeface="Calibri"/>
                <a:ea typeface="Calibri"/>
                <a:cs typeface="Calibri"/>
                <a:sym typeface="Calibri"/>
              </a:rPr>
              <a:t> </a:t>
            </a:r>
            <a:endParaRPr b="1" kern="0">
              <a:solidFill>
                <a:srgbClr val="000000"/>
              </a:solidFill>
              <a:latin typeface="Calibri"/>
              <a:ea typeface="Calibri"/>
              <a:cs typeface="Calibri"/>
              <a:sym typeface="Calibri"/>
            </a:endParaRPr>
          </a:p>
        </p:txBody>
      </p:sp>
      <p:grpSp>
        <p:nvGrpSpPr>
          <p:cNvPr id="402" name="Google Shape;402;p7"/>
          <p:cNvGrpSpPr/>
          <p:nvPr/>
        </p:nvGrpSpPr>
        <p:grpSpPr>
          <a:xfrm>
            <a:off x="981075" y="3378280"/>
            <a:ext cx="2061067" cy="1021939"/>
            <a:chOff x="0" y="0"/>
            <a:chExt cx="3343275" cy="1638173"/>
          </a:xfrm>
        </p:grpSpPr>
        <p:grpSp>
          <p:nvGrpSpPr>
            <p:cNvPr id="403" name="Google Shape;403;p7"/>
            <p:cNvGrpSpPr/>
            <p:nvPr/>
          </p:nvGrpSpPr>
          <p:grpSpPr>
            <a:xfrm>
              <a:off x="0" y="0"/>
              <a:ext cx="3343275" cy="1638173"/>
              <a:chOff x="0" y="0"/>
              <a:chExt cx="3343275" cy="1638173"/>
            </a:xfrm>
          </p:grpSpPr>
          <p:sp>
            <p:nvSpPr>
              <p:cNvPr id="404" name="Google Shape;404;p7"/>
              <p:cNvSpPr/>
              <p:nvPr/>
            </p:nvSpPr>
            <p:spPr>
              <a:xfrm>
                <a:off x="357187" y="0"/>
                <a:ext cx="1114425" cy="1099820"/>
              </a:xfrm>
              <a:prstGeom prst="ellipse">
                <a:avLst/>
              </a:prstGeom>
              <a:solidFill>
                <a:srgbClr val="F2F2F2"/>
              </a:solidFill>
              <a:ln w="190500" cap="flat" cmpd="sng">
                <a:solidFill>
                  <a:srgbClr val="990000"/>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05" name="Google Shape;405;p7"/>
              <p:cNvSpPr/>
              <p:nvPr/>
            </p:nvSpPr>
            <p:spPr>
              <a:xfrm>
                <a:off x="1871662" y="0"/>
                <a:ext cx="1114425" cy="1100138"/>
              </a:xfrm>
              <a:prstGeom prst="ellipse">
                <a:avLst/>
              </a:prstGeom>
              <a:solidFill>
                <a:srgbClr val="F2F2F2"/>
              </a:solidFill>
              <a:ln w="1905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pic>
            <p:nvPicPr>
              <p:cNvPr id="406" name="Google Shape;406;p7" descr="Speaking Woman Silhouette Icon Royalty Free Cliparts, Vectors, And Stock  Illustration. Image 105106426."/>
              <p:cNvPicPr preferRelativeResize="0"/>
              <p:nvPr/>
            </p:nvPicPr>
            <p:blipFill rotWithShape="1">
              <a:blip r:embed="rId4">
                <a:alphaModFix/>
              </a:blip>
              <a:srcRect/>
              <a:stretch/>
            </p:blipFill>
            <p:spPr>
              <a:xfrm flipH="1">
                <a:off x="442912" y="114300"/>
                <a:ext cx="899795" cy="869950"/>
              </a:xfrm>
              <a:prstGeom prst="rect">
                <a:avLst/>
              </a:prstGeom>
              <a:noFill/>
              <a:ln>
                <a:noFill/>
              </a:ln>
            </p:spPr>
          </p:pic>
          <p:sp>
            <p:nvSpPr>
              <p:cNvPr id="407" name="Google Shape;407;p7"/>
              <p:cNvSpPr txBox="1"/>
              <p:nvPr/>
            </p:nvSpPr>
            <p:spPr>
              <a:xfrm>
                <a:off x="0" y="1314449"/>
                <a:ext cx="1828800" cy="323724"/>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244061"/>
                    </a:solidFill>
                    <a:latin typeface="Arial Black"/>
                    <a:ea typeface="Arial Black"/>
                    <a:cs typeface="Arial Black"/>
                    <a:sym typeface="Arial Black"/>
                  </a:rPr>
                  <a:t>COMMUNICATION</a:t>
                </a:r>
                <a:endParaRPr sz="825" kern="0">
                  <a:solidFill>
                    <a:srgbClr val="000000"/>
                  </a:solidFill>
                  <a:latin typeface="Calibri"/>
                  <a:ea typeface="Calibri"/>
                  <a:cs typeface="Calibri"/>
                  <a:sym typeface="Calibri"/>
                </a:endParaRPr>
              </a:p>
            </p:txBody>
          </p:sp>
          <p:sp>
            <p:nvSpPr>
              <p:cNvPr id="408" name="Google Shape;408;p7"/>
              <p:cNvSpPr txBox="1"/>
              <p:nvPr/>
            </p:nvSpPr>
            <p:spPr>
              <a:xfrm>
                <a:off x="1514475" y="1314449"/>
                <a:ext cx="1828800" cy="323724"/>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244061"/>
                    </a:solidFill>
                    <a:latin typeface="Arial Black"/>
                    <a:ea typeface="Arial Black"/>
                    <a:cs typeface="Arial Black"/>
                    <a:sym typeface="Arial Black"/>
                  </a:rPr>
                  <a:t>LEADERSHIP</a:t>
                </a:r>
                <a:endParaRPr sz="825" kern="0">
                  <a:solidFill>
                    <a:srgbClr val="000000"/>
                  </a:solidFill>
                  <a:latin typeface="Calibri"/>
                  <a:ea typeface="Calibri"/>
                  <a:cs typeface="Calibri"/>
                  <a:sym typeface="Calibri"/>
                </a:endParaRPr>
              </a:p>
            </p:txBody>
          </p:sp>
        </p:grpSp>
        <p:pic>
          <p:nvPicPr>
            <p:cNvPr id="409" name="Google Shape;409;p7" descr="Drug Use Disorder - Leadership Clipart , Free Transparent Clipart -  ClipartKey"/>
            <p:cNvPicPr preferRelativeResize="0"/>
            <p:nvPr/>
          </p:nvPicPr>
          <p:blipFill rotWithShape="1">
            <a:blip r:embed="rId5">
              <a:alphaModFix/>
            </a:blip>
            <a:srcRect l="16705" t="7394" r="16227"/>
            <a:stretch/>
          </p:blipFill>
          <p:spPr>
            <a:xfrm>
              <a:off x="2047876" y="314324"/>
              <a:ext cx="731239" cy="442912"/>
            </a:xfrm>
            <a:prstGeom prst="rect">
              <a:avLst/>
            </a:prstGeom>
            <a:noFill/>
            <a:ln>
              <a:noFill/>
            </a:ln>
          </p:spPr>
        </p:pic>
      </p:grpSp>
      <p:grpSp>
        <p:nvGrpSpPr>
          <p:cNvPr id="410" name="Google Shape;410;p7"/>
          <p:cNvGrpSpPr/>
          <p:nvPr/>
        </p:nvGrpSpPr>
        <p:grpSpPr>
          <a:xfrm>
            <a:off x="996691" y="4525753"/>
            <a:ext cx="2072798" cy="1133337"/>
            <a:chOff x="3043237" y="0"/>
            <a:chExt cx="3386138" cy="1865269"/>
          </a:xfrm>
        </p:grpSpPr>
        <p:sp>
          <p:nvSpPr>
            <p:cNvPr id="411" name="Google Shape;411;p7"/>
            <p:cNvSpPr/>
            <p:nvPr/>
          </p:nvSpPr>
          <p:spPr>
            <a:xfrm>
              <a:off x="3400425" y="0"/>
              <a:ext cx="1114425" cy="1100138"/>
            </a:xfrm>
            <a:prstGeom prst="ellipse">
              <a:avLst/>
            </a:prstGeom>
            <a:solidFill>
              <a:srgbClr val="F2F2F2"/>
            </a:solidFill>
            <a:ln w="1905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12" name="Google Shape;412;p7"/>
            <p:cNvSpPr/>
            <p:nvPr/>
          </p:nvSpPr>
          <p:spPr>
            <a:xfrm>
              <a:off x="4943475" y="0"/>
              <a:ext cx="1114425" cy="1100138"/>
            </a:xfrm>
            <a:prstGeom prst="ellipse">
              <a:avLst/>
            </a:prstGeom>
            <a:solidFill>
              <a:srgbClr val="F2F2F2"/>
            </a:solidFill>
            <a:ln w="190500" cap="flat" cmpd="sng">
              <a:solidFill>
                <a:srgbClr val="008000"/>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13" name="Google Shape;413;p7"/>
            <p:cNvSpPr txBox="1"/>
            <p:nvPr/>
          </p:nvSpPr>
          <p:spPr>
            <a:xfrm>
              <a:off x="4600574" y="1314451"/>
              <a:ext cx="1828801" cy="55081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PROBLEM SOLVING</a:t>
              </a:r>
              <a:endParaRPr sz="825" kern="0">
                <a:solidFill>
                  <a:srgbClr val="000000"/>
                </a:solidFill>
                <a:latin typeface="Calibri"/>
                <a:ea typeface="Calibri"/>
                <a:cs typeface="Calibri"/>
                <a:sym typeface="Calibri"/>
              </a:endParaRPr>
            </a:p>
          </p:txBody>
        </p:sp>
        <p:sp>
          <p:nvSpPr>
            <p:cNvPr id="414" name="Google Shape;414;p7"/>
            <p:cNvSpPr txBox="1"/>
            <p:nvPr/>
          </p:nvSpPr>
          <p:spPr>
            <a:xfrm>
              <a:off x="3043237" y="1314451"/>
              <a:ext cx="1828801" cy="332370"/>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TEAMWORK</a:t>
              </a:r>
              <a:endParaRPr sz="825" kern="0">
                <a:solidFill>
                  <a:srgbClr val="000000"/>
                </a:solidFill>
                <a:latin typeface="Calibri"/>
                <a:ea typeface="Calibri"/>
                <a:cs typeface="Calibri"/>
                <a:sym typeface="Calibri"/>
              </a:endParaRPr>
            </a:p>
          </p:txBody>
        </p:sp>
        <p:pic>
          <p:nvPicPr>
            <p:cNvPr id="415" name="Google Shape;415;p7" descr="green clip art jigsaw puzzle line puzzle"/>
            <p:cNvPicPr preferRelativeResize="0"/>
            <p:nvPr/>
          </p:nvPicPr>
          <p:blipFill rotWithShape="1">
            <a:blip r:embed="rId6">
              <a:alphaModFix/>
            </a:blip>
            <a:srcRect/>
            <a:stretch/>
          </p:blipFill>
          <p:spPr>
            <a:xfrm>
              <a:off x="5186362" y="242888"/>
              <a:ext cx="614680" cy="628015"/>
            </a:xfrm>
            <a:prstGeom prst="rect">
              <a:avLst/>
            </a:prstGeom>
            <a:noFill/>
            <a:ln>
              <a:noFill/>
            </a:ln>
          </p:spPr>
        </p:pic>
        <p:pic>
          <p:nvPicPr>
            <p:cNvPr id="416" name="Google Shape;416;p7" descr="Handshake Hands clipart. Free download transparent .PNG | Creazilla"/>
            <p:cNvPicPr preferRelativeResize="0"/>
            <p:nvPr/>
          </p:nvPicPr>
          <p:blipFill rotWithShape="1">
            <a:blip r:embed="rId7">
              <a:alphaModFix/>
            </a:blip>
            <a:srcRect/>
            <a:stretch/>
          </p:blipFill>
          <p:spPr>
            <a:xfrm>
              <a:off x="3557587" y="357188"/>
              <a:ext cx="814070" cy="457835"/>
            </a:xfrm>
            <a:prstGeom prst="rect">
              <a:avLst/>
            </a:prstGeom>
            <a:noFill/>
            <a:ln>
              <a:noFill/>
            </a:ln>
          </p:spPr>
        </p:pic>
      </p:grpSp>
      <p:sp>
        <p:nvSpPr>
          <p:cNvPr id="417" name="Google Shape;417;p7"/>
          <p:cNvSpPr/>
          <p:nvPr/>
        </p:nvSpPr>
        <p:spPr>
          <a:xfrm>
            <a:off x="6093999" y="3249641"/>
            <a:ext cx="835819" cy="824865"/>
          </a:xfrm>
          <a:prstGeom prst="ellipse">
            <a:avLst/>
          </a:prstGeom>
          <a:solidFill>
            <a:srgbClr val="F2F2F2"/>
          </a:solidFill>
          <a:ln w="1905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18" name="Google Shape;418;p7"/>
          <p:cNvSpPr/>
          <p:nvPr/>
        </p:nvSpPr>
        <p:spPr>
          <a:xfrm>
            <a:off x="7229855" y="3249641"/>
            <a:ext cx="835819" cy="824865"/>
          </a:xfrm>
          <a:prstGeom prst="ellipse">
            <a:avLst/>
          </a:prstGeom>
          <a:solidFill>
            <a:srgbClr val="F2F2F2"/>
          </a:solidFill>
          <a:ln w="19050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19" name="Google Shape;419;p7"/>
          <p:cNvSpPr txBox="1"/>
          <p:nvPr/>
        </p:nvSpPr>
        <p:spPr>
          <a:xfrm>
            <a:off x="5826346" y="4235479"/>
            <a:ext cx="1371600" cy="20194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COMMUNITY</a:t>
            </a:r>
            <a:endParaRPr sz="825" kern="0">
              <a:solidFill>
                <a:srgbClr val="000000"/>
              </a:solidFill>
              <a:latin typeface="Calibri"/>
              <a:ea typeface="Calibri"/>
              <a:cs typeface="Calibri"/>
              <a:sym typeface="Calibri"/>
            </a:endParaRPr>
          </a:p>
        </p:txBody>
      </p:sp>
      <p:sp>
        <p:nvSpPr>
          <p:cNvPr id="420" name="Google Shape;420;p7"/>
          <p:cNvSpPr txBox="1"/>
          <p:nvPr/>
        </p:nvSpPr>
        <p:spPr>
          <a:xfrm>
            <a:off x="6962202" y="4235479"/>
            <a:ext cx="1371600" cy="20194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WELLBEING</a:t>
            </a:r>
            <a:endParaRPr sz="825" kern="0">
              <a:solidFill>
                <a:srgbClr val="000000"/>
              </a:solidFill>
              <a:latin typeface="Calibri"/>
              <a:ea typeface="Calibri"/>
              <a:cs typeface="Calibri"/>
              <a:sym typeface="Calibri"/>
            </a:endParaRPr>
          </a:p>
        </p:txBody>
      </p:sp>
      <p:pic>
        <p:nvPicPr>
          <p:cNvPr id="421" name="Google Shape;421;p7" descr="Health Png Transparent Images - Health Png Clipart (#159514) - PinClipart">
            <a:hlinkClick r:id="rId8"/>
          </p:cNvPr>
          <p:cNvPicPr preferRelativeResize="0"/>
          <p:nvPr/>
        </p:nvPicPr>
        <p:blipFill rotWithShape="1">
          <a:blip r:embed="rId9">
            <a:alphaModFix/>
          </a:blip>
          <a:srcRect/>
          <a:stretch/>
        </p:blipFill>
        <p:spPr>
          <a:xfrm>
            <a:off x="7262240" y="3462049"/>
            <a:ext cx="771525" cy="467678"/>
          </a:xfrm>
          <a:prstGeom prst="rect">
            <a:avLst/>
          </a:prstGeom>
          <a:noFill/>
          <a:ln>
            <a:noFill/>
          </a:ln>
        </p:spPr>
      </p:pic>
      <p:pic>
        <p:nvPicPr>
          <p:cNvPr id="422" name="Google Shape;422;p7" descr="12,666 Community Clipart Illustrations &amp;amp; Clip Art - iStock">
            <a:hlinkClick r:id="rId10"/>
          </p:cNvPr>
          <p:cNvPicPr preferRelativeResize="0"/>
          <p:nvPr/>
        </p:nvPicPr>
        <p:blipFill rotWithShape="1">
          <a:blip r:embed="rId11">
            <a:alphaModFix/>
          </a:blip>
          <a:srcRect/>
          <a:stretch/>
        </p:blipFill>
        <p:spPr>
          <a:xfrm>
            <a:off x="6169246" y="3335366"/>
            <a:ext cx="682943" cy="682943"/>
          </a:xfrm>
          <a:prstGeom prst="rect">
            <a:avLst/>
          </a:prstGeom>
          <a:noFill/>
          <a:ln>
            <a:noFill/>
          </a:ln>
        </p:spPr>
      </p:pic>
      <p:sp>
        <p:nvSpPr>
          <p:cNvPr id="423" name="Google Shape;423;p7"/>
          <p:cNvSpPr/>
          <p:nvPr/>
        </p:nvSpPr>
        <p:spPr>
          <a:xfrm>
            <a:off x="6104952" y="4537734"/>
            <a:ext cx="835819" cy="824865"/>
          </a:xfrm>
          <a:prstGeom prst="ellipse">
            <a:avLst/>
          </a:prstGeom>
          <a:solidFill>
            <a:srgbClr val="F2F2F2"/>
          </a:solidFill>
          <a:ln w="190500" cap="flat" cmpd="sng">
            <a:solidFill>
              <a:srgbClr val="FF99CC"/>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24" name="Google Shape;424;p7"/>
          <p:cNvSpPr/>
          <p:nvPr/>
        </p:nvSpPr>
        <p:spPr>
          <a:xfrm>
            <a:off x="7262240" y="4537734"/>
            <a:ext cx="835819" cy="824865"/>
          </a:xfrm>
          <a:prstGeom prst="ellipse">
            <a:avLst/>
          </a:prstGeom>
          <a:solidFill>
            <a:srgbClr val="F2F2F2"/>
          </a:solidFill>
          <a:ln w="190500" cap="flat" cmpd="sng">
            <a:solidFill>
              <a:srgbClr val="996633"/>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000000"/>
              </a:buClr>
              <a:buSzPts val="1800"/>
            </a:pPr>
            <a:endParaRPr sz="1350" kern="0">
              <a:solidFill>
                <a:srgbClr val="FFFFFF"/>
              </a:solidFill>
              <a:latin typeface="Calibri"/>
              <a:ea typeface="Calibri"/>
              <a:cs typeface="Calibri"/>
              <a:sym typeface="Calibri"/>
            </a:endParaRPr>
          </a:p>
        </p:txBody>
      </p:sp>
      <p:sp>
        <p:nvSpPr>
          <p:cNvPr id="425" name="Google Shape;425;p7"/>
          <p:cNvSpPr txBox="1"/>
          <p:nvPr/>
        </p:nvSpPr>
        <p:spPr>
          <a:xfrm>
            <a:off x="7005065" y="5523572"/>
            <a:ext cx="1371600" cy="20194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ENRICHMENT</a:t>
            </a:r>
            <a:endParaRPr sz="825" kern="0">
              <a:solidFill>
                <a:srgbClr val="000000"/>
              </a:solidFill>
              <a:latin typeface="Calibri"/>
              <a:ea typeface="Calibri"/>
              <a:cs typeface="Calibri"/>
              <a:sym typeface="Calibri"/>
            </a:endParaRPr>
          </a:p>
        </p:txBody>
      </p:sp>
      <p:sp>
        <p:nvSpPr>
          <p:cNvPr id="426" name="Google Shape;426;p7"/>
          <p:cNvSpPr txBox="1"/>
          <p:nvPr/>
        </p:nvSpPr>
        <p:spPr>
          <a:xfrm>
            <a:off x="5836823" y="5523572"/>
            <a:ext cx="1371600" cy="201948"/>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000"/>
            </a:pPr>
            <a:r>
              <a:rPr lang="en-GB" sz="750" kern="0">
                <a:solidFill>
                  <a:srgbClr val="1F497D"/>
                </a:solidFill>
                <a:latin typeface="Arial Black"/>
                <a:ea typeface="Arial Black"/>
                <a:cs typeface="Arial Black"/>
                <a:sym typeface="Arial Black"/>
              </a:rPr>
              <a:t>SCHOOL</a:t>
            </a:r>
            <a:endParaRPr sz="825" kern="0">
              <a:solidFill>
                <a:srgbClr val="000000"/>
              </a:solidFill>
              <a:latin typeface="Calibri"/>
              <a:ea typeface="Calibri"/>
              <a:cs typeface="Calibri"/>
              <a:sym typeface="Calibri"/>
            </a:endParaRPr>
          </a:p>
        </p:txBody>
      </p:sp>
      <p:pic>
        <p:nvPicPr>
          <p:cNvPr id="427" name="Google Shape;427;p7" descr="What&amp;#39;s Boarding School Clipart (#2611848) - PikPng">
            <a:hlinkClick r:id="rId12"/>
          </p:cNvPr>
          <p:cNvPicPr preferRelativeResize="0"/>
          <p:nvPr/>
        </p:nvPicPr>
        <p:blipFill rotWithShape="1">
          <a:blip r:embed="rId13">
            <a:alphaModFix/>
          </a:blip>
          <a:srcRect/>
          <a:stretch/>
        </p:blipFill>
        <p:spPr>
          <a:xfrm>
            <a:off x="6179724" y="4687753"/>
            <a:ext cx="707231" cy="471488"/>
          </a:xfrm>
          <a:prstGeom prst="rect">
            <a:avLst/>
          </a:prstGeom>
          <a:noFill/>
          <a:ln>
            <a:noFill/>
          </a:ln>
        </p:spPr>
      </p:pic>
      <p:pic>
        <p:nvPicPr>
          <p:cNvPr id="428" name="Google Shape;428;p7" descr="View Chessboard Stock Illustrations – 417 View Chessboard Stock  Illustrations, Vectors &amp;amp; Clipart - Dreamstime">
            <a:hlinkClick r:id="rId14"/>
          </p:cNvPr>
          <p:cNvPicPr preferRelativeResize="0"/>
          <p:nvPr/>
        </p:nvPicPr>
        <p:blipFill rotWithShape="1">
          <a:blip r:embed="rId15">
            <a:alphaModFix/>
          </a:blip>
          <a:srcRect/>
          <a:stretch/>
        </p:blipFill>
        <p:spPr>
          <a:xfrm>
            <a:off x="7455121" y="4730615"/>
            <a:ext cx="461010" cy="461010"/>
          </a:xfrm>
          <a:prstGeom prst="rect">
            <a:avLst/>
          </a:prstGeom>
          <a:noFill/>
          <a:ln>
            <a:noFill/>
          </a:ln>
        </p:spPr>
      </p:pic>
      <p:sp>
        <p:nvSpPr>
          <p:cNvPr id="429" name="Google Shape;429;p7"/>
          <p:cNvSpPr/>
          <p:nvPr/>
        </p:nvSpPr>
        <p:spPr>
          <a:xfrm>
            <a:off x="3592451" y="3522687"/>
            <a:ext cx="1727550" cy="1315715"/>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GB" sz="1350" b="1" kern="0">
                <a:solidFill>
                  <a:srgbClr val="002060"/>
                </a:solidFill>
                <a:latin typeface="Calibri"/>
                <a:ea typeface="Calibri"/>
                <a:cs typeface="Calibri"/>
                <a:sym typeface="Calibri"/>
              </a:rPr>
              <a:t>Key skills to  be developed over the course of the academic year and applied in each activity strand</a:t>
            </a:r>
            <a:endParaRPr sz="1350" b="1" kern="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18934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3"/>
          <p:cNvSpPr txBox="1"/>
          <p:nvPr/>
        </p:nvSpPr>
        <p:spPr>
          <a:xfrm>
            <a:off x="1156454" y="234588"/>
            <a:ext cx="7465500" cy="938925"/>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FFFFF"/>
              </a:buClr>
              <a:buSzPts val="9600"/>
            </a:pPr>
            <a:r>
              <a:rPr lang="en-GB" sz="7200" b="1" kern="0" dirty="0">
                <a:solidFill>
                  <a:srgbClr val="FFFFFF"/>
                </a:solidFill>
                <a:latin typeface="Calibri"/>
                <a:ea typeface="Calibri"/>
                <a:cs typeface="Calibri"/>
                <a:sym typeface="Calibri"/>
              </a:rPr>
              <a:t>Safeguarding</a:t>
            </a:r>
            <a:endParaRPr sz="7200" b="1" kern="0" dirty="0">
              <a:solidFill>
                <a:srgbClr val="FFFFFF"/>
              </a:solidFill>
              <a:latin typeface="Calibri"/>
              <a:ea typeface="Calibri"/>
              <a:cs typeface="Calibri"/>
              <a:sym typeface="Calibri"/>
            </a:endParaRPr>
          </a:p>
        </p:txBody>
      </p:sp>
      <p:pic>
        <p:nvPicPr>
          <p:cNvPr id="557" name="Google Shape;557;p13"/>
          <p:cNvPicPr preferRelativeResize="0"/>
          <p:nvPr/>
        </p:nvPicPr>
        <p:blipFill rotWithShape="1">
          <a:blip r:embed="rId3">
            <a:alphaModFix/>
          </a:blip>
          <a:srcRect t="9307"/>
          <a:stretch/>
        </p:blipFill>
        <p:spPr>
          <a:xfrm>
            <a:off x="186196" y="244573"/>
            <a:ext cx="664369" cy="928939"/>
          </a:xfrm>
          <a:prstGeom prst="rect">
            <a:avLst/>
          </a:prstGeom>
          <a:noFill/>
          <a:ln>
            <a:noFill/>
          </a:ln>
        </p:spPr>
      </p:pic>
      <p:pic>
        <p:nvPicPr>
          <p:cNvPr id="558" name="Google Shape;558;p13"/>
          <p:cNvPicPr preferRelativeResize="0"/>
          <p:nvPr/>
        </p:nvPicPr>
        <p:blipFill rotWithShape="1">
          <a:blip r:embed="rId4">
            <a:alphaModFix/>
          </a:blip>
          <a:srcRect l="3092" t="77126" r="77709" b="2419"/>
          <a:stretch/>
        </p:blipFill>
        <p:spPr>
          <a:xfrm>
            <a:off x="518381" y="4312275"/>
            <a:ext cx="999441" cy="999150"/>
          </a:xfrm>
          <a:prstGeom prst="rect">
            <a:avLst/>
          </a:prstGeom>
          <a:noFill/>
          <a:ln w="28575" cap="flat" cmpd="sng">
            <a:solidFill>
              <a:srgbClr val="000000"/>
            </a:solidFill>
            <a:prstDash val="solid"/>
            <a:round/>
            <a:headEnd type="none" w="sm" len="sm"/>
            <a:tailEnd type="none" w="sm" len="sm"/>
          </a:ln>
        </p:spPr>
      </p:pic>
      <p:pic>
        <p:nvPicPr>
          <p:cNvPr id="559" name="Google Shape;559;p13"/>
          <p:cNvPicPr preferRelativeResize="0"/>
          <p:nvPr/>
        </p:nvPicPr>
        <p:blipFill rotWithShape="1">
          <a:blip r:embed="rId5">
            <a:alphaModFix/>
          </a:blip>
          <a:srcRect/>
          <a:stretch/>
        </p:blipFill>
        <p:spPr>
          <a:xfrm>
            <a:off x="3351732" y="4292513"/>
            <a:ext cx="957530" cy="999150"/>
          </a:xfrm>
          <a:prstGeom prst="rect">
            <a:avLst/>
          </a:prstGeom>
          <a:noFill/>
          <a:ln w="28575" cap="flat" cmpd="sng">
            <a:solidFill>
              <a:srgbClr val="000000"/>
            </a:solidFill>
            <a:prstDash val="solid"/>
            <a:round/>
            <a:headEnd type="none" w="sm" len="sm"/>
            <a:tailEnd type="none" w="sm" len="sm"/>
          </a:ln>
        </p:spPr>
      </p:pic>
      <p:sp>
        <p:nvSpPr>
          <p:cNvPr id="560" name="Google Shape;560;p13"/>
          <p:cNvSpPr txBox="1"/>
          <p:nvPr/>
        </p:nvSpPr>
        <p:spPr>
          <a:xfrm>
            <a:off x="3287616" y="5311425"/>
            <a:ext cx="2797425" cy="623225"/>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b="1" kern="0">
                <a:solidFill>
                  <a:srgbClr val="000000"/>
                </a:solidFill>
                <a:latin typeface="Calibri"/>
                <a:ea typeface="Calibri"/>
                <a:cs typeface="Calibri"/>
                <a:sym typeface="Calibri"/>
              </a:rPr>
              <a:t>Mr Rothon</a:t>
            </a:r>
            <a:endParaRPr sz="1050" b="1" kern="0">
              <a:solidFill>
                <a:srgbClr val="000000"/>
              </a:solidFill>
              <a:latin typeface="Calibri"/>
              <a:ea typeface="Calibri"/>
              <a:cs typeface="Calibri"/>
              <a:sym typeface="Calibri"/>
            </a:endParaRPr>
          </a:p>
          <a:p>
            <a:pPr defTabSz="685800">
              <a:buClr>
                <a:srgbClr val="000000"/>
              </a:buClr>
              <a:buSzPts val="1400"/>
            </a:pPr>
            <a:r>
              <a:rPr lang="en-GB" sz="1050" b="1" kern="0">
                <a:solidFill>
                  <a:srgbClr val="000000"/>
                </a:solidFill>
                <a:latin typeface="Calibri"/>
                <a:ea typeface="Calibri"/>
                <a:cs typeface="Calibri"/>
                <a:sym typeface="Calibri"/>
              </a:rPr>
              <a:t>christopher.rothon@stepneyallsaints.school</a:t>
            </a:r>
            <a:endParaRPr sz="1050" b="1" kern="0">
              <a:solidFill>
                <a:srgbClr val="000000"/>
              </a:solidFill>
              <a:latin typeface="Calibri"/>
              <a:ea typeface="Calibri"/>
              <a:cs typeface="Calibri"/>
              <a:sym typeface="Calibri"/>
            </a:endParaRPr>
          </a:p>
          <a:p>
            <a:pPr defTabSz="685800">
              <a:buClr>
                <a:srgbClr val="000000"/>
              </a:buClr>
              <a:buSzPts val="1400"/>
            </a:pPr>
            <a:endParaRPr sz="1050" b="1" kern="0">
              <a:solidFill>
                <a:srgbClr val="000000"/>
              </a:solidFill>
              <a:latin typeface="Calibri"/>
              <a:ea typeface="Calibri"/>
              <a:cs typeface="Calibri"/>
              <a:sym typeface="Calibri"/>
            </a:endParaRPr>
          </a:p>
        </p:txBody>
      </p:sp>
      <p:sp>
        <p:nvSpPr>
          <p:cNvPr id="561" name="Google Shape;561;p13"/>
          <p:cNvSpPr txBox="1"/>
          <p:nvPr/>
        </p:nvSpPr>
        <p:spPr>
          <a:xfrm>
            <a:off x="383063" y="5340975"/>
            <a:ext cx="2544300" cy="623225"/>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b="1" kern="0">
                <a:solidFill>
                  <a:srgbClr val="000000"/>
                </a:solidFill>
                <a:latin typeface="Calibri"/>
                <a:ea typeface="Calibri"/>
                <a:cs typeface="Calibri"/>
                <a:sym typeface="Calibri"/>
              </a:rPr>
              <a:t>Mr Cameron</a:t>
            </a:r>
            <a:endParaRPr sz="1050" b="1" kern="0">
              <a:solidFill>
                <a:srgbClr val="000000"/>
              </a:solidFill>
              <a:latin typeface="Calibri"/>
              <a:ea typeface="Calibri"/>
              <a:cs typeface="Calibri"/>
              <a:sym typeface="Calibri"/>
            </a:endParaRPr>
          </a:p>
          <a:p>
            <a:pPr defTabSz="685800">
              <a:buClr>
                <a:srgbClr val="000000"/>
              </a:buClr>
              <a:buSzPts val="1400"/>
            </a:pPr>
            <a:r>
              <a:rPr lang="en-GB" sz="1050" b="1" kern="0">
                <a:solidFill>
                  <a:srgbClr val="000000"/>
                </a:solidFill>
                <a:latin typeface="Calibri"/>
                <a:ea typeface="Calibri"/>
                <a:cs typeface="Calibri"/>
                <a:sym typeface="Calibri"/>
              </a:rPr>
              <a:t>iain.cameron@stepneyallsaints.school</a:t>
            </a:r>
            <a:endParaRPr sz="1050" b="1" kern="0">
              <a:solidFill>
                <a:srgbClr val="000000"/>
              </a:solidFill>
              <a:latin typeface="Calibri"/>
              <a:ea typeface="Calibri"/>
              <a:cs typeface="Calibri"/>
              <a:sym typeface="Calibri"/>
            </a:endParaRPr>
          </a:p>
          <a:p>
            <a:pPr defTabSz="685800">
              <a:buClr>
                <a:srgbClr val="000000"/>
              </a:buClr>
              <a:buSzPts val="1400"/>
            </a:pPr>
            <a:endParaRPr sz="1050" kern="0">
              <a:solidFill>
                <a:srgbClr val="000000"/>
              </a:solidFill>
              <a:latin typeface="Calibri"/>
              <a:ea typeface="Calibri"/>
              <a:cs typeface="Calibri"/>
              <a:sym typeface="Calibri"/>
            </a:endParaRPr>
          </a:p>
        </p:txBody>
      </p:sp>
      <p:sp>
        <p:nvSpPr>
          <p:cNvPr id="562" name="Google Shape;562;p13"/>
          <p:cNvSpPr txBox="1"/>
          <p:nvPr/>
        </p:nvSpPr>
        <p:spPr>
          <a:xfrm>
            <a:off x="6356813" y="5291663"/>
            <a:ext cx="2544300" cy="623225"/>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b="1" kern="0">
                <a:solidFill>
                  <a:srgbClr val="000000"/>
                </a:solidFill>
                <a:latin typeface="Calibri"/>
                <a:ea typeface="Calibri"/>
                <a:cs typeface="Calibri"/>
                <a:sym typeface="Calibri"/>
              </a:rPr>
              <a:t>Ms Motin</a:t>
            </a:r>
            <a:endParaRPr sz="1050" b="1" kern="0">
              <a:solidFill>
                <a:srgbClr val="000000"/>
              </a:solidFill>
              <a:latin typeface="Calibri"/>
              <a:ea typeface="Calibri"/>
              <a:cs typeface="Calibri"/>
              <a:sym typeface="Calibri"/>
            </a:endParaRPr>
          </a:p>
          <a:p>
            <a:pPr defTabSz="685800">
              <a:buClr>
                <a:srgbClr val="000000"/>
              </a:buClr>
              <a:buSzPts val="1400"/>
            </a:pPr>
            <a:r>
              <a:rPr lang="en-GB" sz="1050" b="1" kern="0">
                <a:solidFill>
                  <a:srgbClr val="000000"/>
                </a:solidFill>
                <a:latin typeface="Calibri"/>
                <a:ea typeface="Calibri"/>
                <a:cs typeface="Calibri"/>
                <a:sym typeface="Calibri"/>
              </a:rPr>
              <a:t>parul.motin@stepneyallsaints.school</a:t>
            </a:r>
            <a:endParaRPr sz="1050" b="1" kern="0">
              <a:solidFill>
                <a:srgbClr val="000000"/>
              </a:solidFill>
              <a:latin typeface="Calibri"/>
              <a:ea typeface="Calibri"/>
              <a:cs typeface="Calibri"/>
              <a:sym typeface="Calibri"/>
            </a:endParaRPr>
          </a:p>
          <a:p>
            <a:pPr defTabSz="685800">
              <a:buClr>
                <a:srgbClr val="000000"/>
              </a:buClr>
              <a:buSzPts val="1400"/>
            </a:pPr>
            <a:endParaRPr sz="1050" b="1" kern="0">
              <a:solidFill>
                <a:srgbClr val="000000"/>
              </a:solidFill>
              <a:latin typeface="Calibri"/>
              <a:ea typeface="Calibri"/>
              <a:cs typeface="Calibri"/>
              <a:sym typeface="Calibri"/>
            </a:endParaRPr>
          </a:p>
        </p:txBody>
      </p:sp>
      <p:sp>
        <p:nvSpPr>
          <p:cNvPr id="563" name="Google Shape;563;p13"/>
          <p:cNvSpPr txBox="1"/>
          <p:nvPr/>
        </p:nvSpPr>
        <p:spPr>
          <a:xfrm rot="661356">
            <a:off x="6447374" y="2387976"/>
            <a:ext cx="2287704" cy="1673513"/>
          </a:xfrm>
          <a:prstGeom prst="rect">
            <a:avLst/>
          </a:prstGeom>
          <a:noFill/>
          <a:ln>
            <a:noFill/>
          </a:ln>
        </p:spPr>
        <p:txBody>
          <a:bodyPr spcFirstLastPara="1" wrap="square" lIns="68569" tIns="68569" rIns="68569" bIns="68569" anchor="t" anchorCtr="0">
            <a:spAutoFit/>
          </a:bodyPr>
          <a:lstStyle/>
          <a:p>
            <a:pPr defTabSz="685800">
              <a:buClr>
                <a:srgbClr val="000000"/>
              </a:buClr>
              <a:buSzPts val="1900"/>
            </a:pPr>
            <a:r>
              <a:rPr lang="en-GB" sz="1425" kern="0" dirty="0">
                <a:solidFill>
                  <a:srgbClr val="000000"/>
                </a:solidFill>
                <a:latin typeface="Calibri"/>
                <a:ea typeface="Calibri"/>
                <a:cs typeface="Calibri"/>
                <a:sym typeface="Calibri"/>
              </a:rPr>
              <a:t>If you, or someone you know does not feel safe, you can talk to Mr Cameron, Mr </a:t>
            </a:r>
            <a:r>
              <a:rPr lang="en-GB" sz="1425" kern="0" dirty="0" err="1">
                <a:solidFill>
                  <a:srgbClr val="000000"/>
                </a:solidFill>
                <a:latin typeface="Calibri"/>
                <a:ea typeface="Calibri"/>
                <a:cs typeface="Calibri"/>
                <a:sym typeface="Calibri"/>
              </a:rPr>
              <a:t>Rothon</a:t>
            </a:r>
            <a:r>
              <a:rPr lang="en-GB" sz="1425" kern="0" dirty="0">
                <a:solidFill>
                  <a:srgbClr val="000000"/>
                </a:solidFill>
                <a:latin typeface="Calibri"/>
                <a:ea typeface="Calibri"/>
                <a:cs typeface="Calibri"/>
                <a:sym typeface="Calibri"/>
              </a:rPr>
              <a:t>, Ms </a:t>
            </a:r>
            <a:r>
              <a:rPr lang="en-GB" sz="1425" kern="0" dirty="0" err="1">
                <a:solidFill>
                  <a:srgbClr val="000000"/>
                </a:solidFill>
                <a:latin typeface="Calibri"/>
                <a:ea typeface="Calibri"/>
                <a:cs typeface="Calibri"/>
                <a:sym typeface="Calibri"/>
              </a:rPr>
              <a:t>Motin</a:t>
            </a:r>
            <a:r>
              <a:rPr lang="en-GB" sz="1425" kern="0" dirty="0">
                <a:solidFill>
                  <a:srgbClr val="000000"/>
                </a:solidFill>
                <a:latin typeface="Calibri"/>
                <a:ea typeface="Calibri"/>
                <a:cs typeface="Calibri"/>
                <a:sym typeface="Calibri"/>
              </a:rPr>
              <a:t>, your Head of Year, or any member of staff in school that you trust.</a:t>
            </a:r>
            <a:endParaRPr sz="1425" kern="0" dirty="0">
              <a:solidFill>
                <a:srgbClr val="000000"/>
              </a:solidFill>
              <a:latin typeface="Calibri"/>
              <a:ea typeface="Calibri"/>
              <a:cs typeface="Calibri"/>
              <a:sym typeface="Calibri"/>
            </a:endParaRPr>
          </a:p>
        </p:txBody>
      </p:sp>
      <p:pic>
        <p:nvPicPr>
          <p:cNvPr id="564" name="Google Shape;564;p13"/>
          <p:cNvPicPr preferRelativeResize="0"/>
          <p:nvPr/>
        </p:nvPicPr>
        <p:blipFill rotWithShape="1">
          <a:blip r:embed="rId4">
            <a:alphaModFix/>
          </a:blip>
          <a:srcRect r="-682" b="81454"/>
          <a:stretch/>
        </p:blipFill>
        <p:spPr>
          <a:xfrm>
            <a:off x="355426" y="1495425"/>
            <a:ext cx="5715056" cy="2436505"/>
          </a:xfrm>
          <a:prstGeom prst="rect">
            <a:avLst/>
          </a:prstGeom>
          <a:noFill/>
          <a:ln>
            <a:noFill/>
          </a:ln>
        </p:spPr>
      </p:pic>
      <p:sp>
        <p:nvSpPr>
          <p:cNvPr id="565" name="Google Shape;565;p13"/>
          <p:cNvSpPr/>
          <p:nvPr/>
        </p:nvSpPr>
        <p:spPr>
          <a:xfrm rot="644318">
            <a:off x="6328458" y="2334181"/>
            <a:ext cx="2429573" cy="1764737"/>
          </a:xfrm>
          <a:prstGeom prst="foldedCorner">
            <a:avLst>
              <a:gd name="adj" fmla="val 16667"/>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Arial"/>
              <a:ea typeface="Arial"/>
              <a:cs typeface="Arial"/>
              <a:sym typeface="Arial"/>
            </a:endParaRPr>
          </a:p>
        </p:txBody>
      </p:sp>
      <p:pic>
        <p:nvPicPr>
          <p:cNvPr id="566" name="Google Shape;566;p13"/>
          <p:cNvPicPr preferRelativeResize="0"/>
          <p:nvPr/>
        </p:nvPicPr>
        <p:blipFill rotWithShape="1">
          <a:blip r:embed="rId6">
            <a:alphaModFix/>
          </a:blip>
          <a:srcRect l="42802" t="26394" r="45722" b="57568"/>
          <a:stretch/>
        </p:blipFill>
        <p:spPr>
          <a:xfrm>
            <a:off x="6445312" y="4312275"/>
            <a:ext cx="839828" cy="938963"/>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53328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
          <p:cNvSpPr txBox="1"/>
          <p:nvPr/>
        </p:nvSpPr>
        <p:spPr>
          <a:xfrm>
            <a:off x="1016738" y="962981"/>
            <a:ext cx="7303500" cy="879525"/>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2F2F2"/>
              </a:buClr>
              <a:buSzPts val="5400"/>
            </a:pPr>
            <a:r>
              <a:rPr lang="en-GB" sz="4050" b="1" kern="0">
                <a:solidFill>
                  <a:srgbClr val="F2F2F2"/>
                </a:solidFill>
                <a:latin typeface="Calibri"/>
                <a:ea typeface="Calibri"/>
                <a:cs typeface="Calibri"/>
                <a:sym typeface="Calibri"/>
              </a:rPr>
              <a:t>Sixth Form Team</a:t>
            </a:r>
            <a:endParaRPr sz="1050" kern="0">
              <a:solidFill>
                <a:srgbClr val="000000"/>
              </a:solidFill>
              <a:latin typeface="Arial"/>
              <a:ea typeface="Arial"/>
              <a:cs typeface="Arial"/>
              <a:sym typeface="Arial"/>
            </a:endParaRPr>
          </a:p>
        </p:txBody>
      </p:sp>
      <p:pic>
        <p:nvPicPr>
          <p:cNvPr id="250" name="Google Shape;250;p3"/>
          <p:cNvPicPr preferRelativeResize="0"/>
          <p:nvPr/>
        </p:nvPicPr>
        <p:blipFill rotWithShape="1">
          <a:blip r:embed="rId3">
            <a:alphaModFix/>
          </a:blip>
          <a:srcRect t="9307"/>
          <a:stretch/>
        </p:blipFill>
        <p:spPr>
          <a:xfrm>
            <a:off x="210741" y="1018801"/>
            <a:ext cx="664369" cy="719154"/>
          </a:xfrm>
          <a:prstGeom prst="rect">
            <a:avLst/>
          </a:prstGeom>
          <a:noFill/>
          <a:ln>
            <a:noFill/>
          </a:ln>
        </p:spPr>
      </p:pic>
      <p:pic>
        <p:nvPicPr>
          <p:cNvPr id="251" name="Google Shape;251;p3"/>
          <p:cNvPicPr preferRelativeResize="0"/>
          <p:nvPr/>
        </p:nvPicPr>
        <p:blipFill rotWithShape="1">
          <a:blip r:embed="rId4">
            <a:alphaModFix/>
          </a:blip>
          <a:srcRect/>
          <a:stretch/>
        </p:blipFill>
        <p:spPr>
          <a:xfrm>
            <a:off x="2633617" y="2040676"/>
            <a:ext cx="938465" cy="1234406"/>
          </a:xfrm>
          <a:prstGeom prst="rect">
            <a:avLst/>
          </a:prstGeom>
          <a:noFill/>
          <a:ln>
            <a:noFill/>
          </a:ln>
        </p:spPr>
      </p:pic>
      <p:pic>
        <p:nvPicPr>
          <p:cNvPr id="252" name="Google Shape;252;p3"/>
          <p:cNvPicPr preferRelativeResize="0"/>
          <p:nvPr/>
        </p:nvPicPr>
        <p:blipFill rotWithShape="1">
          <a:blip r:embed="rId5">
            <a:alphaModFix/>
          </a:blip>
          <a:srcRect/>
          <a:stretch/>
        </p:blipFill>
        <p:spPr>
          <a:xfrm>
            <a:off x="7331700" y="2040675"/>
            <a:ext cx="834189" cy="1234406"/>
          </a:xfrm>
          <a:prstGeom prst="rect">
            <a:avLst/>
          </a:prstGeom>
          <a:noFill/>
          <a:ln>
            <a:noFill/>
          </a:ln>
        </p:spPr>
      </p:pic>
      <p:pic>
        <p:nvPicPr>
          <p:cNvPr id="253" name="Google Shape;253;p3"/>
          <p:cNvPicPr preferRelativeResize="0"/>
          <p:nvPr/>
        </p:nvPicPr>
        <p:blipFill rotWithShape="1">
          <a:blip r:embed="rId6">
            <a:alphaModFix/>
          </a:blip>
          <a:srcRect/>
          <a:stretch/>
        </p:blipFill>
        <p:spPr>
          <a:xfrm>
            <a:off x="5678383" y="2040675"/>
            <a:ext cx="1143080" cy="1234406"/>
          </a:xfrm>
          <a:prstGeom prst="rect">
            <a:avLst/>
          </a:prstGeom>
          <a:noFill/>
          <a:ln>
            <a:noFill/>
          </a:ln>
        </p:spPr>
      </p:pic>
      <p:pic>
        <p:nvPicPr>
          <p:cNvPr id="254" name="Google Shape;254;p3"/>
          <p:cNvPicPr preferRelativeResize="0"/>
          <p:nvPr/>
        </p:nvPicPr>
        <p:blipFill rotWithShape="1">
          <a:blip r:embed="rId7">
            <a:alphaModFix/>
          </a:blip>
          <a:srcRect/>
          <a:stretch/>
        </p:blipFill>
        <p:spPr>
          <a:xfrm>
            <a:off x="1016737" y="2034676"/>
            <a:ext cx="989702" cy="1234406"/>
          </a:xfrm>
          <a:prstGeom prst="rect">
            <a:avLst/>
          </a:prstGeom>
          <a:noFill/>
          <a:ln>
            <a:noFill/>
          </a:ln>
        </p:spPr>
      </p:pic>
      <p:sp>
        <p:nvSpPr>
          <p:cNvPr id="255" name="Google Shape;255;p3"/>
          <p:cNvSpPr txBox="1"/>
          <p:nvPr/>
        </p:nvSpPr>
        <p:spPr>
          <a:xfrm>
            <a:off x="1033013" y="3278588"/>
            <a:ext cx="989775"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P Woods</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Headteacher</a:t>
            </a:r>
            <a:endParaRPr sz="1050" kern="0">
              <a:solidFill>
                <a:srgbClr val="000000"/>
              </a:solidFill>
              <a:latin typeface="Calibri"/>
              <a:ea typeface="Calibri"/>
              <a:cs typeface="Calibri"/>
              <a:sym typeface="Calibri"/>
            </a:endParaRPr>
          </a:p>
        </p:txBody>
      </p:sp>
      <p:sp>
        <p:nvSpPr>
          <p:cNvPr id="256" name="Google Shape;256;p3"/>
          <p:cNvSpPr txBox="1"/>
          <p:nvPr/>
        </p:nvSpPr>
        <p:spPr>
          <a:xfrm>
            <a:off x="2430056" y="3278588"/>
            <a:ext cx="1336275"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B Siaw</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Deputy Headteacher</a:t>
            </a:r>
            <a:endParaRPr sz="1050" kern="0">
              <a:solidFill>
                <a:srgbClr val="000000"/>
              </a:solidFill>
              <a:latin typeface="Calibri"/>
              <a:ea typeface="Calibri"/>
              <a:cs typeface="Calibri"/>
              <a:sym typeface="Calibri"/>
            </a:endParaRPr>
          </a:p>
        </p:txBody>
      </p:sp>
      <p:sp>
        <p:nvSpPr>
          <p:cNvPr id="257" name="Google Shape;257;p3"/>
          <p:cNvSpPr txBox="1"/>
          <p:nvPr/>
        </p:nvSpPr>
        <p:spPr>
          <a:xfrm>
            <a:off x="4011225" y="3278588"/>
            <a:ext cx="1406475"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A Hoque</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Assistant Headteacher</a:t>
            </a:r>
            <a:endParaRPr sz="1050" kern="0">
              <a:solidFill>
                <a:srgbClr val="000000"/>
              </a:solidFill>
              <a:latin typeface="Calibri"/>
              <a:ea typeface="Calibri"/>
              <a:cs typeface="Calibri"/>
              <a:sym typeface="Calibri"/>
            </a:endParaRPr>
          </a:p>
        </p:txBody>
      </p:sp>
      <p:sp>
        <p:nvSpPr>
          <p:cNvPr id="258" name="Google Shape;258;p3"/>
          <p:cNvSpPr txBox="1"/>
          <p:nvPr/>
        </p:nvSpPr>
        <p:spPr>
          <a:xfrm>
            <a:off x="5755022" y="3282825"/>
            <a:ext cx="989775" cy="623225"/>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Ms R Yasmin</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Head of Year 12</a:t>
            </a:r>
            <a:endParaRPr sz="1050" kern="0">
              <a:solidFill>
                <a:srgbClr val="000000"/>
              </a:solidFill>
              <a:latin typeface="Calibri"/>
              <a:ea typeface="Calibri"/>
              <a:cs typeface="Calibri"/>
              <a:sym typeface="Calibri"/>
            </a:endParaRPr>
          </a:p>
        </p:txBody>
      </p:sp>
      <p:sp>
        <p:nvSpPr>
          <p:cNvPr id="259" name="Google Shape;259;p3"/>
          <p:cNvSpPr txBox="1"/>
          <p:nvPr/>
        </p:nvSpPr>
        <p:spPr>
          <a:xfrm>
            <a:off x="7253906" y="3302325"/>
            <a:ext cx="989775" cy="623225"/>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I Iqbal</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Head of Year 13</a:t>
            </a:r>
            <a:endParaRPr sz="1050" kern="0">
              <a:solidFill>
                <a:srgbClr val="000000"/>
              </a:solidFill>
              <a:latin typeface="Calibri"/>
              <a:ea typeface="Calibri"/>
              <a:cs typeface="Calibri"/>
              <a:sym typeface="Calibri"/>
            </a:endParaRPr>
          </a:p>
        </p:txBody>
      </p:sp>
      <p:pic>
        <p:nvPicPr>
          <p:cNvPr id="260" name="Google Shape;260;p3"/>
          <p:cNvPicPr preferRelativeResize="0"/>
          <p:nvPr/>
        </p:nvPicPr>
        <p:blipFill rotWithShape="1">
          <a:blip r:embed="rId8">
            <a:alphaModFix/>
          </a:blip>
          <a:srcRect/>
          <a:stretch/>
        </p:blipFill>
        <p:spPr>
          <a:xfrm>
            <a:off x="1033050" y="3986382"/>
            <a:ext cx="989701" cy="1230674"/>
          </a:xfrm>
          <a:prstGeom prst="rect">
            <a:avLst/>
          </a:prstGeom>
          <a:noFill/>
          <a:ln>
            <a:noFill/>
          </a:ln>
        </p:spPr>
      </p:pic>
      <p:pic>
        <p:nvPicPr>
          <p:cNvPr id="261" name="Google Shape;261;p3"/>
          <p:cNvPicPr preferRelativeResize="0"/>
          <p:nvPr/>
        </p:nvPicPr>
        <p:blipFill rotWithShape="1">
          <a:blip r:embed="rId9">
            <a:alphaModFix/>
          </a:blip>
          <a:srcRect/>
          <a:stretch/>
        </p:blipFill>
        <p:spPr>
          <a:xfrm>
            <a:off x="5002675" y="3986382"/>
            <a:ext cx="926611" cy="1230674"/>
          </a:xfrm>
          <a:prstGeom prst="rect">
            <a:avLst/>
          </a:prstGeom>
          <a:noFill/>
          <a:ln>
            <a:noFill/>
          </a:ln>
        </p:spPr>
      </p:pic>
      <p:pic>
        <p:nvPicPr>
          <p:cNvPr id="262" name="Google Shape;262;p3"/>
          <p:cNvPicPr preferRelativeResize="0"/>
          <p:nvPr/>
        </p:nvPicPr>
        <p:blipFill rotWithShape="1">
          <a:blip r:embed="rId10">
            <a:alphaModFix/>
          </a:blip>
          <a:srcRect t="9820" r="5186"/>
          <a:stretch/>
        </p:blipFill>
        <p:spPr>
          <a:xfrm>
            <a:off x="3688032" y="3981852"/>
            <a:ext cx="1046681" cy="1232655"/>
          </a:xfrm>
          <a:prstGeom prst="rect">
            <a:avLst/>
          </a:prstGeom>
          <a:noFill/>
          <a:ln>
            <a:noFill/>
          </a:ln>
        </p:spPr>
      </p:pic>
      <p:pic>
        <p:nvPicPr>
          <p:cNvPr id="263" name="Google Shape;263;p3"/>
          <p:cNvPicPr preferRelativeResize="0"/>
          <p:nvPr/>
        </p:nvPicPr>
        <p:blipFill rotWithShape="1">
          <a:blip r:embed="rId11">
            <a:alphaModFix/>
          </a:blip>
          <a:srcRect/>
          <a:stretch/>
        </p:blipFill>
        <p:spPr>
          <a:xfrm>
            <a:off x="6160698" y="3986382"/>
            <a:ext cx="989774" cy="1198729"/>
          </a:xfrm>
          <a:prstGeom prst="rect">
            <a:avLst/>
          </a:prstGeom>
          <a:noFill/>
          <a:ln>
            <a:noFill/>
          </a:ln>
        </p:spPr>
      </p:pic>
      <p:pic>
        <p:nvPicPr>
          <p:cNvPr id="264" name="Google Shape;264;p3"/>
          <p:cNvPicPr preferRelativeResize="0"/>
          <p:nvPr/>
        </p:nvPicPr>
        <p:blipFill rotWithShape="1">
          <a:blip r:embed="rId12">
            <a:alphaModFix/>
          </a:blip>
          <a:srcRect/>
          <a:stretch/>
        </p:blipFill>
        <p:spPr>
          <a:xfrm>
            <a:off x="2386163" y="4002610"/>
            <a:ext cx="938457" cy="1198230"/>
          </a:xfrm>
          <a:prstGeom prst="rect">
            <a:avLst/>
          </a:prstGeom>
          <a:noFill/>
          <a:ln>
            <a:noFill/>
          </a:ln>
        </p:spPr>
      </p:pic>
      <p:sp>
        <p:nvSpPr>
          <p:cNvPr id="265" name="Google Shape;265;p3"/>
          <p:cNvSpPr txBox="1"/>
          <p:nvPr/>
        </p:nvSpPr>
        <p:spPr>
          <a:xfrm>
            <a:off x="883725" y="5223844"/>
            <a:ext cx="1288350" cy="623225"/>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C Rothon</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Behaviour &amp; Safeguarding </a:t>
            </a:r>
            <a:endParaRPr sz="1050" kern="0">
              <a:solidFill>
                <a:srgbClr val="000000"/>
              </a:solidFill>
              <a:latin typeface="Calibri"/>
              <a:ea typeface="Calibri"/>
              <a:cs typeface="Calibri"/>
              <a:sym typeface="Calibri"/>
            </a:endParaRPr>
          </a:p>
        </p:txBody>
      </p:sp>
      <p:sp>
        <p:nvSpPr>
          <p:cNvPr id="266" name="Google Shape;266;p3"/>
          <p:cNvSpPr txBox="1"/>
          <p:nvPr/>
        </p:nvSpPr>
        <p:spPr>
          <a:xfrm>
            <a:off x="2207213" y="5214507"/>
            <a:ext cx="1336275"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T Hussain</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 Attendance Officer</a:t>
            </a:r>
            <a:endParaRPr sz="1050" kern="0">
              <a:solidFill>
                <a:srgbClr val="000000"/>
              </a:solidFill>
              <a:latin typeface="Calibri"/>
              <a:ea typeface="Calibri"/>
              <a:cs typeface="Calibri"/>
              <a:sym typeface="Calibri"/>
            </a:endParaRPr>
          </a:p>
        </p:txBody>
      </p:sp>
      <p:sp>
        <p:nvSpPr>
          <p:cNvPr id="267" name="Google Shape;267;p3"/>
          <p:cNvSpPr txBox="1"/>
          <p:nvPr/>
        </p:nvSpPr>
        <p:spPr>
          <a:xfrm>
            <a:off x="3611420" y="5233519"/>
            <a:ext cx="1143000"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Ms S Begum</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UCAS Coordinator</a:t>
            </a:r>
            <a:endParaRPr sz="1050" kern="0">
              <a:solidFill>
                <a:srgbClr val="000000"/>
              </a:solidFill>
              <a:latin typeface="Calibri"/>
              <a:ea typeface="Calibri"/>
              <a:cs typeface="Calibri"/>
              <a:sym typeface="Calibri"/>
            </a:endParaRPr>
          </a:p>
        </p:txBody>
      </p:sp>
      <p:sp>
        <p:nvSpPr>
          <p:cNvPr id="268" name="Google Shape;268;p3"/>
          <p:cNvSpPr txBox="1"/>
          <p:nvPr/>
        </p:nvSpPr>
        <p:spPr>
          <a:xfrm>
            <a:off x="4810651" y="5223844"/>
            <a:ext cx="1233000"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F Uddin</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 Careers Manager</a:t>
            </a:r>
            <a:endParaRPr sz="1050" kern="0">
              <a:solidFill>
                <a:srgbClr val="000000"/>
              </a:solidFill>
              <a:latin typeface="Calibri"/>
              <a:ea typeface="Calibri"/>
              <a:cs typeface="Calibri"/>
              <a:sym typeface="Calibri"/>
            </a:endParaRPr>
          </a:p>
        </p:txBody>
      </p:sp>
      <p:sp>
        <p:nvSpPr>
          <p:cNvPr id="269" name="Google Shape;269;p3"/>
          <p:cNvSpPr txBox="1"/>
          <p:nvPr/>
        </p:nvSpPr>
        <p:spPr>
          <a:xfrm>
            <a:off x="6099872" y="5184863"/>
            <a:ext cx="1143000"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T Islam</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Study Supervisor</a:t>
            </a:r>
            <a:endParaRPr sz="1050" kern="0">
              <a:solidFill>
                <a:srgbClr val="000000"/>
              </a:solidFill>
              <a:latin typeface="Calibri"/>
              <a:ea typeface="Calibri"/>
              <a:cs typeface="Calibri"/>
              <a:sym typeface="Calibri"/>
            </a:endParaRPr>
          </a:p>
        </p:txBody>
      </p:sp>
      <p:sp>
        <p:nvSpPr>
          <p:cNvPr id="270" name="Google Shape;270;p3"/>
          <p:cNvSpPr txBox="1"/>
          <p:nvPr/>
        </p:nvSpPr>
        <p:spPr>
          <a:xfrm>
            <a:off x="7234604" y="5184863"/>
            <a:ext cx="1233000" cy="461643"/>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1400"/>
            </a:pPr>
            <a:r>
              <a:rPr lang="en-GB" sz="1050" b="1" kern="0">
                <a:solidFill>
                  <a:srgbClr val="000000"/>
                </a:solidFill>
                <a:latin typeface="Calibri"/>
                <a:ea typeface="Calibri"/>
                <a:cs typeface="Calibri"/>
                <a:sym typeface="Calibri"/>
              </a:rPr>
              <a:t>Mr K Hoque</a:t>
            </a:r>
            <a:endParaRPr sz="1050" b="1" kern="0">
              <a:solidFill>
                <a:srgbClr val="000000"/>
              </a:solidFill>
              <a:latin typeface="Calibri"/>
              <a:ea typeface="Calibri"/>
              <a:cs typeface="Calibri"/>
              <a:sym typeface="Calibri"/>
            </a:endParaRPr>
          </a:p>
          <a:p>
            <a:pPr algn="ctr" defTabSz="685800">
              <a:buClr>
                <a:srgbClr val="000000"/>
              </a:buClr>
              <a:buSzPts val="1400"/>
            </a:pPr>
            <a:r>
              <a:rPr lang="en-GB" sz="1050" kern="0">
                <a:solidFill>
                  <a:srgbClr val="000000"/>
                </a:solidFill>
                <a:latin typeface="Calibri"/>
                <a:ea typeface="Calibri"/>
                <a:cs typeface="Calibri"/>
                <a:sym typeface="Calibri"/>
              </a:rPr>
              <a:t> Admin Assistant</a:t>
            </a:r>
            <a:endParaRPr sz="1050" kern="0">
              <a:solidFill>
                <a:srgbClr val="000000"/>
              </a:solidFill>
              <a:latin typeface="Calibri"/>
              <a:ea typeface="Calibri"/>
              <a:cs typeface="Calibri"/>
              <a:sym typeface="Calibri"/>
            </a:endParaRPr>
          </a:p>
        </p:txBody>
      </p:sp>
      <p:pic>
        <p:nvPicPr>
          <p:cNvPr id="271" name="Google Shape;271;p3"/>
          <p:cNvPicPr preferRelativeResize="0"/>
          <p:nvPr/>
        </p:nvPicPr>
        <p:blipFill rotWithShape="1">
          <a:blip r:embed="rId13">
            <a:alphaModFix/>
          </a:blip>
          <a:srcRect/>
          <a:stretch/>
        </p:blipFill>
        <p:spPr>
          <a:xfrm>
            <a:off x="4199258" y="2034675"/>
            <a:ext cx="1046666" cy="1234406"/>
          </a:xfrm>
          <a:prstGeom prst="rect">
            <a:avLst/>
          </a:prstGeom>
          <a:noFill/>
          <a:ln>
            <a:noFill/>
          </a:ln>
        </p:spPr>
      </p:pic>
      <p:pic>
        <p:nvPicPr>
          <p:cNvPr id="272" name="Google Shape;272;p3"/>
          <p:cNvPicPr preferRelativeResize="0"/>
          <p:nvPr/>
        </p:nvPicPr>
        <p:blipFill>
          <a:blip r:embed="rId14">
            <a:alphaModFix/>
          </a:blip>
          <a:stretch>
            <a:fillRect/>
          </a:stretch>
        </p:blipFill>
        <p:spPr>
          <a:xfrm>
            <a:off x="7463795" y="4013607"/>
            <a:ext cx="926626" cy="1190870"/>
          </a:xfrm>
          <a:prstGeom prst="rect">
            <a:avLst/>
          </a:prstGeom>
          <a:noFill/>
          <a:ln>
            <a:noFill/>
          </a:ln>
        </p:spPr>
      </p:pic>
    </p:spTree>
    <p:extLst>
      <p:ext uri="{BB962C8B-B14F-4D97-AF65-F5344CB8AC3E}">
        <p14:creationId xmlns:p14="http://schemas.microsoft.com/office/powerpoint/2010/main" val="145060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48" y="1324657"/>
            <a:ext cx="4067175" cy="5185074"/>
          </a:xfrm>
          <a:prstGeom prst="rect">
            <a:avLst/>
          </a:prstGeom>
          <a:ln w="12700">
            <a:solidFill>
              <a:schemeClr val="tx1"/>
            </a:solidFill>
          </a:ln>
        </p:spPr>
        <p:txBody>
          <a:bodyPr wrap="square">
            <a:spAutoFit/>
          </a:bodyPr>
          <a:lstStyle/>
          <a:p>
            <a:pPr>
              <a:lnSpc>
                <a:spcPct val="107000"/>
              </a:lnSpc>
              <a:spcBef>
                <a:spcPts val="1200"/>
              </a:spcBef>
              <a:spcAft>
                <a:spcPts val="0"/>
              </a:spcAft>
            </a:pP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Stepney </a:t>
            </a: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All Saints School will aim to provide</a:t>
            </a: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Bef>
                <a:spcPts val="1200"/>
              </a:spcBef>
              <a:spcAft>
                <a:spcPts val="0"/>
              </a:spcAft>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 safe and secure learning environment for all</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The highest standards of care and discipline to promote respect for all</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 learning environment, including equipment, resources and facilities to promote confidence and independence in our student as learners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Academic guidance and assistance to pupils throughout their school career; regular reports, information and consultations about progress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 dedicated Form Tutor and regular assemblies with opportunities for collective worship and reflection time</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 comprehensive induction and PSHE programme enabling personal and social development</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Financial support to those who need it and access to numerous university scholarship opportunities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A CIEAG (Careers Information, Education, Advice and Guidance) programme designed to prepare students for life in modern Britain by providing the knowledge, understanding, confidence and skills that they need to make informed choices and plans for their future learning and career</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75"/>
              </a:spcAft>
            </a:pPr>
            <a:r>
              <a:rPr lang="en-GB" sz="1100" dirty="0">
                <a:latin typeface="Arial" panose="020B0604020202020204" pitchFamily="34" charset="0"/>
                <a:ea typeface="Times New Roman" panose="02020603050405020304" pitchFamily="18"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259503" y="125426"/>
            <a:ext cx="4713047" cy="6582892"/>
          </a:xfrm>
          <a:prstGeom prst="rect">
            <a:avLst/>
          </a:prstGeom>
          <a:ln w="12700">
            <a:solidFill>
              <a:schemeClr val="tx1"/>
            </a:solidFill>
          </a:ln>
        </p:spPr>
        <p:txBody>
          <a:bodyPr wrap="square">
            <a:spAutoFit/>
          </a:bodyPr>
          <a:lstStyle/>
          <a:p>
            <a:pPr lvl="0">
              <a:lnSpc>
                <a:spcPct val="107000"/>
              </a:lnSpc>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Stepney All Saints School expects of students</a:t>
            </a: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a:t>
            </a:r>
          </a:p>
          <a:p>
            <a:pPr lvl="0">
              <a:lnSpc>
                <a:spcPct val="107000"/>
              </a:lnSpc>
            </a:pP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wear identity passes at all times while on school premises and understand that entrance will be refused without it. Lost or damaged passes will need to be replaced and will incur a cost</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tap in/out when entering/ leaving the Sixth Form Premises, in the interests of safety and security</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aim for 100% attendance and punctuality to all lessons, registration and assemblies, and to ensure that their parent or guardian contacts the school’s attendance officer to inform them of the reason for absences. Failure to do this will effect a student’s eligibility for the 16-19 </a:t>
            </a:r>
            <a:r>
              <a:rPr lang="en-GB" sz="1100" b="1" dirty="0" smtClean="0">
                <a:latin typeface="Arial" panose="020B0604020202020204" pitchFamily="34" charset="0"/>
                <a:ea typeface="Times New Roman" panose="02020603050405020304" pitchFamily="18" charset="0"/>
                <a:cs typeface="Times New Roman" panose="02020603050405020304" pitchFamily="18" charset="0"/>
              </a:rPr>
              <a:t>Bursary and could lead to </a:t>
            </a:r>
            <a:r>
              <a:rPr lang="en-GB" sz="1100" b="1" dirty="0">
                <a:latin typeface="Arial" panose="020B0604020202020204" pitchFamily="34" charset="0"/>
                <a:ea typeface="Times New Roman" panose="02020603050405020304" pitchFamily="18" charset="0"/>
                <a:cs typeface="Times New Roman" panose="02020603050405020304" pitchFamily="18" charset="0"/>
              </a:rPr>
              <a:t>Formal Warnings and loss of their </a:t>
            </a:r>
            <a:r>
              <a:rPr lang="en-GB" sz="1100" b="1" dirty="0" smtClean="0">
                <a:latin typeface="Arial" panose="020B0604020202020204" pitchFamily="34" charset="0"/>
                <a:ea typeface="Times New Roman" panose="02020603050405020304" pitchFamily="18" charset="0"/>
                <a:cs typeface="Times New Roman" panose="02020603050405020304" pitchFamily="18" charset="0"/>
              </a:rPr>
              <a:t>place in the 6</a:t>
            </a:r>
            <a:r>
              <a:rPr lang="en-GB" sz="1100" b="1" baseline="30000" dirty="0" smtClean="0">
                <a:latin typeface="Arial" panose="020B0604020202020204" pitchFamily="34" charset="0"/>
                <a:ea typeface="Times New Roman" panose="02020603050405020304" pitchFamily="18" charset="0"/>
                <a:cs typeface="Times New Roman" panose="02020603050405020304" pitchFamily="18" charset="0"/>
              </a:rPr>
              <a:t>th</a:t>
            </a:r>
            <a:r>
              <a:rPr lang="en-GB" sz="1100" b="1" dirty="0" smtClean="0">
                <a:latin typeface="Arial" panose="020B0604020202020204" pitchFamily="34" charset="0"/>
                <a:ea typeface="Times New Roman" panose="02020603050405020304" pitchFamily="18" charset="0"/>
                <a:cs typeface="Times New Roman" panose="02020603050405020304" pitchFamily="18" charset="0"/>
              </a:rPr>
              <a:t> Form</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work to the best of their ability, completing all work set by teachers and meeting all deadlines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respect all members of the school community</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take responsibility for their own work and behaviour</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adhere to modern British values of democracy, the rule of law, individual liberty, and mutual respect and tolerance of those with different faiths and beliefs.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adhere to the dress code, follow the code of conduct and online acceptable user policy (AUP); to be mindful of the reputation of the school at all times. This includes behaviour outside of and in the near vicinity of the school and not to use mobile devices and equipment on school </a:t>
            </a:r>
            <a:r>
              <a:rPr lang="en-GB" sz="1100" b="1" dirty="0" smtClean="0">
                <a:latin typeface="Arial" panose="020B0604020202020204" pitchFamily="34" charset="0"/>
                <a:ea typeface="Times New Roman" panose="02020603050405020304" pitchFamily="18" charset="0"/>
                <a:cs typeface="Times New Roman" panose="02020603050405020304" pitchFamily="18" charset="0"/>
              </a:rPr>
              <a:t>premises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Never to use the school’s name/ logo without prior consent or authorisation</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care for all school equipment, the buildings and respect the school environment</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latin typeface="Arial" panose="020B0604020202020204" pitchFamily="34" charset="0"/>
                <a:ea typeface="Times New Roman" panose="02020603050405020304" pitchFamily="18" charset="0"/>
                <a:cs typeface="Times New Roman" panose="02020603050405020304" pitchFamily="18" charset="0"/>
              </a:rPr>
              <a:t>To never bring items into school which are unsafe, for example, weapons or any illegal substances, and to understand that students who do this will lose their place at school</a:t>
            </a:r>
            <a:r>
              <a:rPr lang="en-GB" sz="1100" b="1" dirty="0" smtClean="0">
                <a:latin typeface="Arial" panose="020B0604020202020204" pitchFamily="34" charset="0"/>
                <a:ea typeface="Times New Roman" panose="02020603050405020304" pitchFamily="18" charset="0"/>
                <a:cs typeface="Times New Roman" panose="02020603050405020304" pitchFamily="18" charset="0"/>
              </a:rPr>
              <a:t>.</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5348" y="125426"/>
            <a:ext cx="883997" cy="963251"/>
          </a:xfrm>
          <a:prstGeom prst="rect">
            <a:avLst/>
          </a:prstGeom>
        </p:spPr>
      </p:pic>
      <p:sp>
        <p:nvSpPr>
          <p:cNvPr id="5" name="TextBox 4"/>
          <p:cNvSpPr txBox="1"/>
          <p:nvPr/>
        </p:nvSpPr>
        <p:spPr>
          <a:xfrm>
            <a:off x="1076325" y="323850"/>
            <a:ext cx="2914650" cy="646331"/>
          </a:xfrm>
          <a:prstGeom prst="rect">
            <a:avLst/>
          </a:prstGeom>
          <a:solidFill>
            <a:srgbClr val="0070C0"/>
          </a:solidFill>
        </p:spPr>
        <p:txBody>
          <a:bodyPr wrap="square" rtlCol="0">
            <a:spAutoFit/>
          </a:bodyPr>
          <a:lstStyle/>
          <a:p>
            <a:r>
              <a:rPr lang="en-GB" b="1" dirty="0" smtClean="0">
                <a:solidFill>
                  <a:schemeClr val="bg1"/>
                </a:solidFill>
              </a:rPr>
              <a:t>Post-16 Home School Agreement</a:t>
            </a:r>
            <a:endParaRPr lang="en-GB" b="1" dirty="0">
              <a:solidFill>
                <a:schemeClr val="bg1"/>
              </a:solidFill>
            </a:endParaRPr>
          </a:p>
        </p:txBody>
      </p:sp>
    </p:spTree>
    <p:extLst>
      <p:ext uri="{BB962C8B-B14F-4D97-AF65-F5344CB8AC3E}">
        <p14:creationId xmlns:p14="http://schemas.microsoft.com/office/powerpoint/2010/main" val="394214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4813" y="240302"/>
            <a:ext cx="3632462" cy="5882380"/>
          </a:xfrm>
          <a:prstGeom prst="rect">
            <a:avLst/>
          </a:prstGeom>
          <a:ln w="12700">
            <a:solidFill>
              <a:schemeClr val="tx1"/>
            </a:solidFill>
          </a:ln>
        </p:spPr>
        <p:txBody>
          <a:bodyPr wrap="square">
            <a:spAutoFit/>
          </a:bodyPr>
          <a:lstStyle/>
          <a:p>
            <a:pPr lvl="0">
              <a:lnSpc>
                <a:spcPct val="107000"/>
              </a:lnSpc>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 </a:t>
            </a: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Parents </a:t>
            </a: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and/or </a:t>
            </a: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Guardians:</a:t>
            </a:r>
          </a:p>
          <a:p>
            <a:pPr lvl="0">
              <a:lnSpc>
                <a:spcPct val="107000"/>
              </a:lnSpc>
            </a:pP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support the school and the ethos and values</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work in partnership with the staff</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inform the school promptly of any concerns</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respond to concerns raised by members of staff</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ensure regular and punctual attendance of their child/children to school.</a:t>
            </a:r>
            <a:r>
              <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1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smtClean="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a:t>
            </a: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understand that taking your child/ children on holiday during term time will not be authorised by the school and may affect your child’s ability to progress to university and further education.</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support the high standards of discipline, behaviour and security in the school</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acknowledge the part that good discipline, behaviour and security play in high attainment</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support the school in upholding modern British values</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attend all Parents’ Evenings and Academic Review Days</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To give consent to the school to use images of their child for publicity and promotion</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100" b="1" dirty="0">
                <a:solidFill>
                  <a:srgbClr val="272F32"/>
                </a:solidFill>
                <a:latin typeface="Arial" panose="020B0604020202020204" pitchFamily="34" charset="0"/>
                <a:ea typeface="Times New Roman" panose="02020603050405020304" pitchFamily="18" charset="0"/>
                <a:cs typeface="Times New Roman" panose="02020603050405020304" pitchFamily="18" charset="0"/>
              </a:rPr>
              <a:t> </a:t>
            </a:r>
            <a:endParaRPr lang="en-GB"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200"/>
              </a:spcBef>
            </a:pP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159;ge42b7fd025_0_0"/>
          <p:cNvPicPr preferRelativeResize="0"/>
          <p:nvPr/>
        </p:nvPicPr>
        <p:blipFill rotWithShape="1">
          <a:blip r:embed="rId2">
            <a:alphaModFix/>
          </a:blip>
          <a:srcRect t="9305"/>
          <a:stretch/>
        </p:blipFill>
        <p:spPr>
          <a:xfrm>
            <a:off x="280987" y="215401"/>
            <a:ext cx="885825" cy="958872"/>
          </a:xfrm>
          <a:prstGeom prst="rect">
            <a:avLst/>
          </a:prstGeom>
          <a:noFill/>
          <a:ln>
            <a:noFill/>
          </a:ln>
        </p:spPr>
      </p:pic>
      <p:sp>
        <p:nvSpPr>
          <p:cNvPr id="4" name="Rectangle 3"/>
          <p:cNvSpPr/>
          <p:nvPr/>
        </p:nvSpPr>
        <p:spPr>
          <a:xfrm>
            <a:off x="5238750" y="726151"/>
            <a:ext cx="3419475" cy="5078313"/>
          </a:xfrm>
          <a:prstGeom prst="rect">
            <a:avLst/>
          </a:prstGeom>
          <a:solidFill>
            <a:schemeClr val="bg1">
              <a:lumMod val="75000"/>
            </a:schemeClr>
          </a:solidFill>
          <a:ln w="12700">
            <a:solidFill>
              <a:schemeClr val="tx1"/>
            </a:solidFill>
          </a:ln>
        </p:spPr>
        <p:txBody>
          <a:bodyPr wrap="square">
            <a:spAutoFit/>
          </a:bodyPr>
          <a:lstStyle/>
          <a:p>
            <a:r>
              <a:rPr lang="en-US" b="1" u="sng" dirty="0" smtClean="0"/>
              <a:t>Important:</a:t>
            </a:r>
          </a:p>
          <a:p>
            <a:endParaRPr lang="en-US" dirty="0"/>
          </a:p>
          <a:p>
            <a:r>
              <a:rPr lang="en-US" b="1" dirty="0" smtClean="0"/>
              <a:t>Students </a:t>
            </a:r>
            <a:r>
              <a:rPr lang="en-US" b="1" dirty="0"/>
              <a:t>will have their pathway reviewed at the end of Year 12. Hard and soft data will be used to decide which pathway students pursue in Year 13. </a:t>
            </a:r>
            <a:endParaRPr lang="en-US" b="1" dirty="0" smtClean="0"/>
          </a:p>
          <a:p>
            <a:endParaRPr lang="en-US" b="1" dirty="0"/>
          </a:p>
          <a:p>
            <a:r>
              <a:rPr lang="en-US" b="1" dirty="0" smtClean="0"/>
              <a:t>This </a:t>
            </a:r>
            <a:r>
              <a:rPr lang="en-US" b="1" dirty="0"/>
              <a:t>includes: mock exam grades, intervention </a:t>
            </a:r>
            <a:r>
              <a:rPr lang="en-US" b="1" dirty="0" err="1"/>
              <a:t>programmes</a:t>
            </a:r>
            <a:r>
              <a:rPr lang="en-US" b="1" dirty="0"/>
              <a:t> and re-assessments, tracking and class data, </a:t>
            </a:r>
            <a:r>
              <a:rPr lang="en-US" b="1" dirty="0" err="1"/>
              <a:t>behaviour</a:t>
            </a:r>
            <a:r>
              <a:rPr lang="en-US" b="1" dirty="0"/>
              <a:t> and reward points, engagement in the SASS Futures </a:t>
            </a:r>
            <a:r>
              <a:rPr lang="en-US" b="1" dirty="0" err="1"/>
              <a:t>Programme</a:t>
            </a:r>
            <a:r>
              <a:rPr lang="en-US" b="1" dirty="0"/>
              <a:t>, SASS Champions </a:t>
            </a:r>
            <a:r>
              <a:rPr lang="en-US" b="1" dirty="0" err="1"/>
              <a:t>Programme</a:t>
            </a:r>
            <a:r>
              <a:rPr lang="en-US" b="1" dirty="0"/>
              <a:t> and The Personal Development </a:t>
            </a:r>
            <a:r>
              <a:rPr lang="en-US" b="1" dirty="0" err="1"/>
              <a:t>Programme</a:t>
            </a:r>
            <a:r>
              <a:rPr lang="en-US" b="1" dirty="0" smtClean="0"/>
              <a:t>.</a:t>
            </a:r>
          </a:p>
          <a:p>
            <a:endParaRPr lang="en-US" dirty="0"/>
          </a:p>
        </p:txBody>
      </p:sp>
    </p:spTree>
    <p:extLst>
      <p:ext uri="{BB962C8B-B14F-4D97-AF65-F5344CB8AC3E}">
        <p14:creationId xmlns:p14="http://schemas.microsoft.com/office/powerpoint/2010/main" val="19370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4420" y="180477"/>
            <a:ext cx="7865906" cy="646331"/>
          </a:xfrm>
          <a:prstGeom prst="rect">
            <a:avLst/>
          </a:prstGeom>
          <a:solidFill>
            <a:srgbClr val="0070C0"/>
          </a:solidFill>
          <a:ln w="12700">
            <a:solidFill>
              <a:schemeClr val="tx1"/>
            </a:solidFill>
          </a:ln>
        </p:spPr>
        <p:txBody>
          <a:bodyPr wrap="square" rtlCol="0">
            <a:spAutoFit/>
          </a:bodyPr>
          <a:lstStyle/>
          <a:p>
            <a:r>
              <a:rPr lang="en-GB" sz="3600" b="1" dirty="0">
                <a:solidFill>
                  <a:schemeClr val="bg1"/>
                </a:solidFill>
              </a:rPr>
              <a:t>Sixth Form Formal Warning </a:t>
            </a:r>
            <a:r>
              <a:rPr lang="en-GB" sz="3600" b="1" dirty="0" smtClean="0">
                <a:solidFill>
                  <a:schemeClr val="bg1"/>
                </a:solidFill>
              </a:rPr>
              <a:t>System</a:t>
            </a:r>
            <a:endParaRPr lang="en-GB" sz="3600" b="1" dirty="0">
              <a:solidFill>
                <a:schemeClr val="bg1"/>
              </a:solidFill>
            </a:endParaRPr>
          </a:p>
        </p:txBody>
      </p:sp>
      <p:sp>
        <p:nvSpPr>
          <p:cNvPr id="5" name="TextBox 4"/>
          <p:cNvSpPr txBox="1"/>
          <p:nvPr/>
        </p:nvSpPr>
        <p:spPr>
          <a:xfrm>
            <a:off x="798109" y="1464047"/>
            <a:ext cx="7791450" cy="3477875"/>
          </a:xfrm>
          <a:prstGeom prst="rect">
            <a:avLst/>
          </a:prstGeom>
          <a:noFill/>
        </p:spPr>
        <p:txBody>
          <a:bodyPr wrap="square" rtlCol="0">
            <a:spAutoFit/>
          </a:bodyPr>
          <a:lstStyle/>
          <a:p>
            <a:r>
              <a:rPr lang="en-GB" sz="2000" b="1" u="sng" dirty="0"/>
              <a:t>How do students trigger a Formal </a:t>
            </a:r>
            <a:r>
              <a:rPr lang="en-GB" sz="2000" b="1" u="sng" dirty="0" smtClean="0"/>
              <a:t>Warning? </a:t>
            </a:r>
          </a:p>
          <a:p>
            <a:endParaRPr lang="en-GB" sz="2000" b="1" dirty="0"/>
          </a:p>
          <a:p>
            <a:r>
              <a:rPr lang="en-GB" sz="2000" b="1" dirty="0"/>
              <a:t>1.) Students will be issued a Formal Warning for repeated Level 1 and Level 2 behaviours (50 behaviour points increments trigger a formal warning</a:t>
            </a:r>
            <a:r>
              <a:rPr lang="en-GB" sz="2000" b="1" dirty="0" smtClean="0"/>
              <a:t>)</a:t>
            </a:r>
          </a:p>
          <a:p>
            <a:endParaRPr lang="en-GB" sz="2000" b="1" dirty="0"/>
          </a:p>
          <a:p>
            <a:r>
              <a:rPr lang="en-GB" sz="2000" b="1" dirty="0"/>
              <a:t>2.) Students will be issued a Formal Warning for not meeting course requirements due to attendance and </a:t>
            </a:r>
            <a:r>
              <a:rPr lang="en-GB" sz="2000" b="1" dirty="0" smtClean="0"/>
              <a:t>punctuality</a:t>
            </a:r>
          </a:p>
          <a:p>
            <a:endParaRPr lang="en-GB" sz="2000" b="1" dirty="0"/>
          </a:p>
          <a:p>
            <a:r>
              <a:rPr lang="en-GB" sz="2000" b="1" dirty="0"/>
              <a:t>3.) Students will be issued a Formal warning for Level 3, 4 or 5 behaviours</a:t>
            </a:r>
          </a:p>
        </p:txBody>
      </p:sp>
      <p:pic>
        <p:nvPicPr>
          <p:cNvPr id="6" name="Google Shape;159;ge42b7fd025_0_0"/>
          <p:cNvPicPr preferRelativeResize="0"/>
          <p:nvPr/>
        </p:nvPicPr>
        <p:blipFill rotWithShape="1">
          <a:blip r:embed="rId2">
            <a:alphaModFix/>
          </a:blip>
          <a:srcRect t="9305"/>
          <a:stretch/>
        </p:blipFill>
        <p:spPr>
          <a:xfrm>
            <a:off x="240530" y="-706"/>
            <a:ext cx="885825" cy="958872"/>
          </a:xfrm>
          <a:prstGeom prst="rect">
            <a:avLst/>
          </a:prstGeom>
          <a:noFill/>
          <a:ln>
            <a:noFill/>
          </a:ln>
        </p:spPr>
      </p:pic>
      <p:sp>
        <p:nvSpPr>
          <p:cNvPr id="2" name="TextBox 1"/>
          <p:cNvSpPr txBox="1"/>
          <p:nvPr/>
        </p:nvSpPr>
        <p:spPr>
          <a:xfrm>
            <a:off x="504825" y="5172075"/>
            <a:ext cx="8020050" cy="369332"/>
          </a:xfrm>
          <a:prstGeom prst="rect">
            <a:avLst/>
          </a:prstGeom>
          <a:noFill/>
        </p:spPr>
        <p:txBody>
          <a:bodyPr wrap="square" rtlCol="0">
            <a:spAutoFit/>
          </a:bodyPr>
          <a:lstStyle/>
          <a:p>
            <a:r>
              <a:rPr lang="en-US" dirty="0" smtClean="0"/>
              <a:t>PLEASE ADD IN BEHAVIOUR FLOW CHART …page 36 from behavior policy</a:t>
            </a:r>
            <a:endParaRPr lang="en-GB" dirty="0"/>
          </a:p>
        </p:txBody>
      </p:sp>
    </p:spTree>
    <p:extLst>
      <p:ext uri="{BB962C8B-B14F-4D97-AF65-F5344CB8AC3E}">
        <p14:creationId xmlns:p14="http://schemas.microsoft.com/office/powerpoint/2010/main" val="1810890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4420" y="180477"/>
            <a:ext cx="7865906" cy="461665"/>
          </a:xfrm>
          <a:prstGeom prst="rect">
            <a:avLst/>
          </a:prstGeom>
          <a:solidFill>
            <a:srgbClr val="0070C0"/>
          </a:solidFill>
          <a:ln w="12700">
            <a:solidFill>
              <a:schemeClr val="tx1"/>
            </a:solidFill>
          </a:ln>
        </p:spPr>
        <p:txBody>
          <a:bodyPr wrap="square" rtlCol="0">
            <a:spAutoFit/>
          </a:bodyPr>
          <a:lstStyle/>
          <a:p>
            <a:r>
              <a:rPr lang="en-GB" sz="2400" b="1" dirty="0">
                <a:solidFill>
                  <a:schemeClr val="bg1"/>
                </a:solidFill>
              </a:rPr>
              <a:t>Sixth Form Formal Warning </a:t>
            </a:r>
            <a:r>
              <a:rPr lang="en-GB" sz="2400" b="1" dirty="0" smtClean="0">
                <a:solidFill>
                  <a:schemeClr val="bg1"/>
                </a:solidFill>
              </a:rPr>
              <a:t>System</a:t>
            </a:r>
            <a:endParaRPr lang="en-GB" sz="2400" b="1" dirty="0">
              <a:solidFill>
                <a:schemeClr val="bg1"/>
              </a:solidFill>
            </a:endParaRPr>
          </a:p>
        </p:txBody>
      </p:sp>
      <p:sp>
        <p:nvSpPr>
          <p:cNvPr id="5" name="TextBox 4"/>
          <p:cNvSpPr txBox="1"/>
          <p:nvPr/>
        </p:nvSpPr>
        <p:spPr>
          <a:xfrm>
            <a:off x="6812047" y="3304570"/>
            <a:ext cx="7791450" cy="1962076"/>
          </a:xfrm>
          <a:prstGeom prst="rect">
            <a:avLst/>
          </a:prstGeom>
          <a:noFill/>
        </p:spPr>
        <p:txBody>
          <a:bodyPr wrap="square" rtlCol="0">
            <a:spAutoFit/>
          </a:bodyPr>
          <a:lstStyle/>
          <a:p>
            <a:r>
              <a:rPr lang="en-GB" sz="1350" b="1" u="sng" dirty="0"/>
              <a:t>How do students trigger a Formal </a:t>
            </a:r>
            <a:r>
              <a:rPr lang="en-GB" sz="1350" b="1" u="sng" dirty="0" smtClean="0"/>
              <a:t>Warning? </a:t>
            </a:r>
          </a:p>
          <a:p>
            <a:endParaRPr lang="en-GB" sz="1350" b="1" dirty="0"/>
          </a:p>
          <a:p>
            <a:r>
              <a:rPr lang="en-GB" sz="1350" b="1" dirty="0"/>
              <a:t>1.) Students will be issued a Formal Warning for repeated Level 1 and Level 2 behaviours (50 behaviour points increments trigger a formal warning</a:t>
            </a:r>
            <a:r>
              <a:rPr lang="en-GB" sz="1350" b="1" dirty="0" smtClean="0"/>
              <a:t>)</a:t>
            </a:r>
          </a:p>
          <a:p>
            <a:endParaRPr lang="en-GB" sz="1350" b="1" dirty="0"/>
          </a:p>
          <a:p>
            <a:r>
              <a:rPr lang="en-GB" sz="1350" b="1" dirty="0">
                <a:solidFill>
                  <a:srgbClr val="00B050"/>
                </a:solidFill>
              </a:rPr>
              <a:t>2.) Students will be issued a Formal Warning for not meeting course requirements due to attendance and </a:t>
            </a:r>
            <a:r>
              <a:rPr lang="en-GB" sz="1350" b="1" dirty="0" smtClean="0">
                <a:solidFill>
                  <a:srgbClr val="00B050"/>
                </a:solidFill>
              </a:rPr>
              <a:t>punctuality</a:t>
            </a:r>
          </a:p>
          <a:p>
            <a:endParaRPr lang="en-GB" sz="1350" b="1" dirty="0"/>
          </a:p>
          <a:p>
            <a:r>
              <a:rPr lang="en-GB" sz="1350" b="1" dirty="0"/>
              <a:t>3.) Students will be issued a Formal warning for Level 3, 4 or 5 behaviours</a:t>
            </a:r>
          </a:p>
        </p:txBody>
      </p:sp>
      <p:pic>
        <p:nvPicPr>
          <p:cNvPr id="6" name="Google Shape;159;ge42b7fd025_0_0"/>
          <p:cNvPicPr preferRelativeResize="0"/>
          <p:nvPr/>
        </p:nvPicPr>
        <p:blipFill rotWithShape="1">
          <a:blip r:embed="rId2">
            <a:alphaModFix/>
          </a:blip>
          <a:srcRect t="9305"/>
          <a:stretch/>
        </p:blipFill>
        <p:spPr>
          <a:xfrm>
            <a:off x="240530" y="-706"/>
            <a:ext cx="885825" cy="958872"/>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273870518"/>
              </p:ext>
            </p:extLst>
          </p:nvPr>
        </p:nvGraphicFramePr>
        <p:xfrm>
          <a:off x="140677" y="958165"/>
          <a:ext cx="8929649" cy="5589421"/>
        </p:xfrm>
        <a:graphic>
          <a:graphicData uri="http://schemas.openxmlformats.org/drawingml/2006/table">
            <a:tbl>
              <a:tblPr firstRow="1" bandRow="1">
                <a:tableStyleId>{5C22544A-7EE6-4342-B048-85BDC9FD1C3A}</a:tableStyleId>
              </a:tblPr>
              <a:tblGrid>
                <a:gridCol w="1134251">
                  <a:extLst>
                    <a:ext uri="{9D8B030D-6E8A-4147-A177-3AD203B41FA5}">
                      <a16:colId xmlns:a16="http://schemas.microsoft.com/office/drawing/2014/main" val="3209866605"/>
                    </a:ext>
                  </a:extLst>
                </a:gridCol>
                <a:gridCol w="1639508">
                  <a:extLst>
                    <a:ext uri="{9D8B030D-6E8A-4147-A177-3AD203B41FA5}">
                      <a16:colId xmlns:a16="http://schemas.microsoft.com/office/drawing/2014/main" val="1170543785"/>
                    </a:ext>
                  </a:extLst>
                </a:gridCol>
                <a:gridCol w="2122218">
                  <a:extLst>
                    <a:ext uri="{9D8B030D-6E8A-4147-A177-3AD203B41FA5}">
                      <a16:colId xmlns:a16="http://schemas.microsoft.com/office/drawing/2014/main" val="664531508"/>
                    </a:ext>
                  </a:extLst>
                </a:gridCol>
                <a:gridCol w="4033672">
                  <a:extLst>
                    <a:ext uri="{9D8B030D-6E8A-4147-A177-3AD203B41FA5}">
                      <a16:colId xmlns:a16="http://schemas.microsoft.com/office/drawing/2014/main" val="3470563159"/>
                    </a:ext>
                  </a:extLst>
                </a:gridCol>
              </a:tblGrid>
              <a:tr h="243992">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200" dirty="0" smtClean="0"/>
                        <a:t>Staff</a:t>
                      </a:r>
                      <a:endParaRPr lang="en-GB"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200" dirty="0" smtClean="0"/>
                        <a:t>Compulsory</a:t>
                      </a:r>
                      <a:r>
                        <a:rPr lang="en-GB" sz="1200" baseline="0" dirty="0" smtClean="0"/>
                        <a:t> Actions</a:t>
                      </a:r>
                      <a:endParaRPr lang="en-GB"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GB" sz="1200" dirty="0" smtClean="0"/>
                        <a:t>Possible Actions</a:t>
                      </a:r>
                      <a:endParaRPr lang="en-GB"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006314755"/>
                  </a:ext>
                </a:extLst>
              </a:tr>
              <a:tr h="1389675">
                <a:tc>
                  <a:txBody>
                    <a:bodyPr/>
                    <a:lstStyle/>
                    <a:p>
                      <a:endParaRPr lang="en-GB" sz="1000" b="1" dirty="0" smtClean="0">
                        <a:solidFill>
                          <a:schemeClr val="bg1"/>
                        </a:solidFill>
                      </a:endParaRPr>
                    </a:p>
                    <a:p>
                      <a:r>
                        <a:rPr lang="en-GB" sz="1000" b="1" dirty="0" smtClean="0">
                          <a:solidFill>
                            <a:schemeClr val="bg1"/>
                          </a:solidFill>
                        </a:rPr>
                        <a:t>First Formal Warning</a:t>
                      </a:r>
                    </a:p>
                    <a:p>
                      <a:endParaRPr lang="en-GB" sz="1000" b="1"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200" b="1" dirty="0" smtClean="0"/>
                    </a:p>
                    <a:p>
                      <a:r>
                        <a:rPr lang="en-GB" sz="1200" b="1" dirty="0" smtClean="0"/>
                        <a:t>KS5 PS/</a:t>
                      </a:r>
                      <a:r>
                        <a:rPr lang="en-GB" sz="1200" b="1" dirty="0" err="1" smtClean="0"/>
                        <a:t>HoY</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smtClean="0"/>
                    </a:p>
                    <a:p>
                      <a:r>
                        <a:rPr lang="en-GB" sz="1200" b="1" dirty="0" smtClean="0"/>
                        <a:t>Formal warning</a:t>
                      </a:r>
                      <a:r>
                        <a:rPr lang="en-GB" sz="1200" b="1" baseline="0" dirty="0" smtClean="0"/>
                        <a:t> letter to warn Parent/Carer/Student that they are in danger permanent exclusion.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sz="1200" b="1" dirty="0" smtClean="0"/>
                        <a:t>Fixed term suspension (5 days minimum)</a:t>
                      </a:r>
                    </a:p>
                    <a:p>
                      <a:pPr marL="285750" indent="-285750">
                        <a:buFont typeface="Arial" panose="020B0604020202020204" pitchFamily="34" charset="0"/>
                        <a:buChar char="•"/>
                      </a:pPr>
                      <a:r>
                        <a:rPr lang="en-GB" sz="1200" b="1" dirty="0" smtClean="0"/>
                        <a:t>Placement</a:t>
                      </a:r>
                      <a:r>
                        <a:rPr lang="en-GB" sz="1200" b="1" baseline="0" dirty="0" smtClean="0"/>
                        <a:t> in SLC</a:t>
                      </a:r>
                    </a:p>
                    <a:p>
                      <a:pPr marL="285750" indent="-285750">
                        <a:buFont typeface="Arial" panose="020B0604020202020204" pitchFamily="34" charset="0"/>
                        <a:buChar char="•"/>
                      </a:pPr>
                      <a:r>
                        <a:rPr lang="en-GB" sz="1200" b="1" baseline="0" dirty="0" smtClean="0"/>
                        <a:t>Progress/attendance report</a:t>
                      </a:r>
                    </a:p>
                    <a:p>
                      <a:pPr marL="285750" indent="-285750">
                        <a:buFont typeface="Arial" panose="020B0604020202020204" pitchFamily="34" charset="0"/>
                        <a:buChar char="•"/>
                      </a:pPr>
                      <a:r>
                        <a:rPr lang="en-GB" sz="1200" b="1" baseline="0" dirty="0" smtClean="0"/>
                        <a:t>PAP</a:t>
                      </a:r>
                    </a:p>
                    <a:p>
                      <a:pPr marL="285750" indent="-285750">
                        <a:buFont typeface="Arial" panose="020B0604020202020204" pitchFamily="34" charset="0"/>
                        <a:buChar char="•"/>
                      </a:pPr>
                      <a:r>
                        <a:rPr lang="en-GB" sz="1200" b="1" baseline="0" dirty="0" smtClean="0"/>
                        <a:t>Detentions (loss of break and lunch time privileges)</a:t>
                      </a:r>
                    </a:p>
                    <a:p>
                      <a:pPr marL="285750" indent="-285750">
                        <a:buFont typeface="Arial" panose="020B0604020202020204" pitchFamily="34" charset="0"/>
                        <a:buChar char="•"/>
                      </a:pPr>
                      <a:r>
                        <a:rPr lang="en-GB" sz="1200" b="1" baseline="0" dirty="0" smtClean="0"/>
                        <a:t>Referral to agencies </a:t>
                      </a:r>
                    </a:p>
                    <a:p>
                      <a:pPr marL="285750" indent="-285750">
                        <a:buFont typeface="Arial" panose="020B0604020202020204" pitchFamily="34" charset="0"/>
                        <a:buChar char="•"/>
                      </a:pPr>
                      <a:r>
                        <a:rPr lang="en-GB" sz="1200" b="1" baseline="0" dirty="0" smtClean="0"/>
                        <a:t>Counselling/mentoring referral</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054198"/>
                  </a:ext>
                </a:extLst>
              </a:tr>
              <a:tr h="1663582">
                <a:tc>
                  <a:txBody>
                    <a:bodyPr/>
                    <a:lstStyle/>
                    <a:p>
                      <a:endParaRPr lang="en-GB" sz="1000" b="1" dirty="0" smtClean="0">
                        <a:solidFill>
                          <a:schemeClr val="bg1"/>
                        </a:solidFill>
                      </a:endParaRPr>
                    </a:p>
                    <a:p>
                      <a:r>
                        <a:rPr lang="en-GB" sz="1000" b="1" dirty="0" smtClean="0">
                          <a:solidFill>
                            <a:schemeClr val="bg1"/>
                          </a:solidFill>
                        </a:rPr>
                        <a:t>Second Formal Warning</a:t>
                      </a:r>
                      <a:endParaRPr lang="en-GB" sz="1000" b="1"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200" b="1" dirty="0" smtClean="0"/>
                    </a:p>
                    <a:p>
                      <a:r>
                        <a:rPr lang="en-GB" sz="1200" b="1" dirty="0" smtClean="0"/>
                        <a:t>KS5 PS/</a:t>
                      </a:r>
                      <a:r>
                        <a:rPr lang="en-GB" sz="1200" b="1" dirty="0" err="1" smtClean="0"/>
                        <a:t>HoY</a:t>
                      </a:r>
                      <a:r>
                        <a:rPr lang="en-GB" sz="1200" b="1" dirty="0" smtClean="0"/>
                        <a:t>/AST</a:t>
                      </a:r>
                    </a:p>
                    <a:p>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b="1" dirty="0" smtClean="0"/>
                    </a:p>
                    <a:p>
                      <a:r>
                        <a:rPr lang="en-US" sz="1200" b="1" dirty="0" smtClean="0"/>
                        <a:t>Formal warning letter to warn Parent/</a:t>
                      </a:r>
                      <a:r>
                        <a:rPr lang="en-US" sz="1200" b="1" dirty="0" err="1" smtClean="0"/>
                        <a:t>Carer</a:t>
                      </a:r>
                      <a:r>
                        <a:rPr lang="en-US" sz="1200" b="1" dirty="0" smtClean="0"/>
                        <a:t>/Student that they are in danger of permanent exclusion.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Fixed term suspension (10 days minimum)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Placement in SLC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Progress/attendance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Detentions (loss of break and lunch time privileges)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Referral to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Counselling/mentoring referral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Support from Careers Manager</a:t>
                      </a:r>
                    </a:p>
                    <a:p>
                      <a:pPr marL="171450" indent="-171450">
                        <a:buFont typeface="Arial" panose="020B0604020202020204" pitchFamily="34" charset="0"/>
                        <a:buChar char="•"/>
                      </a:pPr>
                      <a:endParaRPr lang="en-US" sz="1200" b="1"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4878965"/>
                  </a:ext>
                </a:extLst>
              </a:tr>
              <a:tr h="1555606">
                <a:tc>
                  <a:txBody>
                    <a:bodyPr/>
                    <a:lstStyle/>
                    <a:p>
                      <a:endParaRPr lang="en-GB" sz="1000" b="1" dirty="0" smtClean="0">
                        <a:solidFill>
                          <a:schemeClr val="bg1"/>
                        </a:solidFill>
                      </a:endParaRPr>
                    </a:p>
                    <a:p>
                      <a:r>
                        <a:rPr lang="en-GB" sz="1000" b="1" dirty="0" smtClean="0">
                          <a:solidFill>
                            <a:schemeClr val="bg1"/>
                          </a:solidFill>
                        </a:rPr>
                        <a:t>Third Formal Warning</a:t>
                      </a:r>
                    </a:p>
                    <a:p>
                      <a:endParaRPr lang="en-GB" sz="1000" b="1"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200" b="1" dirty="0" smtClean="0"/>
                    </a:p>
                    <a:p>
                      <a:r>
                        <a:rPr lang="en-GB" sz="1200" b="1" dirty="0" smtClean="0"/>
                        <a:t>AST/DH</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smtClean="0"/>
                    </a:p>
                    <a:p>
                      <a:r>
                        <a:rPr lang="en-GB" sz="1200" b="1" dirty="0" smtClean="0"/>
                        <a:t>Head</a:t>
                      </a:r>
                      <a:r>
                        <a:rPr lang="en-GB" sz="1200" b="1" baseline="0" dirty="0" smtClean="0"/>
                        <a:t> Teacher’s Letter</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200" b="1" dirty="0" smtClean="0"/>
                        <a:t>Fixed term suspension (15 days minimum)</a:t>
                      </a:r>
                    </a:p>
                    <a:p>
                      <a:pPr marL="285750" indent="-285750">
                        <a:buFont typeface="Arial" panose="020B0604020202020204" pitchFamily="34" charset="0"/>
                        <a:buChar char="•"/>
                      </a:pPr>
                      <a:r>
                        <a:rPr lang="en-US" sz="1200" b="1" dirty="0" smtClean="0"/>
                        <a:t>Placement in SLC</a:t>
                      </a:r>
                    </a:p>
                    <a:p>
                      <a:pPr marL="285750" indent="-285750">
                        <a:buFont typeface="Arial" panose="020B0604020202020204" pitchFamily="34" charset="0"/>
                        <a:buChar char="•"/>
                      </a:pPr>
                      <a:r>
                        <a:rPr lang="en-US" sz="1200" b="1" dirty="0" smtClean="0"/>
                        <a:t>Progress/attendance report</a:t>
                      </a:r>
                    </a:p>
                    <a:p>
                      <a:pPr marL="285750" indent="-285750">
                        <a:buFont typeface="Arial" panose="020B0604020202020204" pitchFamily="34" charset="0"/>
                        <a:buChar char="•"/>
                      </a:pPr>
                      <a:r>
                        <a:rPr lang="en-US" sz="1200" b="1" dirty="0" smtClean="0"/>
                        <a:t>PAP</a:t>
                      </a:r>
                    </a:p>
                    <a:p>
                      <a:pPr marL="285750" indent="-285750">
                        <a:buFont typeface="Arial" panose="020B0604020202020204" pitchFamily="34" charset="0"/>
                        <a:buChar char="•"/>
                      </a:pPr>
                      <a:r>
                        <a:rPr lang="en-US" sz="1200" b="1" dirty="0" smtClean="0"/>
                        <a:t>Detentions (loss of break and lunch time privileges)</a:t>
                      </a:r>
                    </a:p>
                    <a:p>
                      <a:pPr marL="285750" indent="-285750">
                        <a:buFont typeface="Arial" panose="020B0604020202020204" pitchFamily="34" charset="0"/>
                        <a:buChar char="•"/>
                      </a:pPr>
                      <a:r>
                        <a:rPr lang="en-US" sz="1200" b="1" dirty="0" smtClean="0"/>
                        <a:t>Referral to agencies</a:t>
                      </a:r>
                    </a:p>
                    <a:p>
                      <a:pPr marL="285750" indent="-285750">
                        <a:buFont typeface="Arial" panose="020B0604020202020204" pitchFamily="34" charset="0"/>
                        <a:buChar char="•"/>
                      </a:pPr>
                      <a:r>
                        <a:rPr lang="en-US" sz="1200" b="1" dirty="0" smtClean="0"/>
                        <a:t>Counselling/mentoring</a:t>
                      </a:r>
                      <a:r>
                        <a:rPr lang="en-US" sz="1200" b="1" baseline="0" dirty="0" smtClean="0"/>
                        <a:t> referral</a:t>
                      </a:r>
                    </a:p>
                    <a:p>
                      <a:pPr marL="285750" indent="-285750">
                        <a:buFont typeface="Arial" panose="020B0604020202020204" pitchFamily="34" charset="0"/>
                        <a:buChar char="•"/>
                      </a:pPr>
                      <a:r>
                        <a:rPr lang="en-US" sz="1200" b="1" baseline="0" dirty="0" smtClean="0"/>
                        <a:t>Support from Careers Manager</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5078407"/>
                  </a:ext>
                </a:extLst>
              </a:tr>
              <a:tr h="658039">
                <a:tc>
                  <a:txBody>
                    <a:bodyPr/>
                    <a:lstStyle/>
                    <a:p>
                      <a:endParaRPr lang="en-GB" sz="1000" b="1" dirty="0" smtClean="0">
                        <a:solidFill>
                          <a:schemeClr val="bg1"/>
                        </a:solidFill>
                      </a:endParaRPr>
                    </a:p>
                    <a:p>
                      <a:r>
                        <a:rPr lang="en-GB" sz="1000" b="1" dirty="0" smtClean="0">
                          <a:solidFill>
                            <a:schemeClr val="bg1"/>
                          </a:solidFill>
                        </a:rPr>
                        <a:t>Fourth Formal Warning</a:t>
                      </a:r>
                    </a:p>
                    <a:p>
                      <a:endParaRPr lang="en-GB" sz="1000" b="1" dirty="0">
                        <a:solidFill>
                          <a:schemeClr val="bg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200" b="1" dirty="0" smtClean="0"/>
                    </a:p>
                    <a:p>
                      <a:r>
                        <a:rPr lang="en-GB" sz="1200" b="1" dirty="0" smtClean="0"/>
                        <a:t>Head Teacher</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200" b="1" dirty="0" smtClean="0"/>
                    </a:p>
                    <a:p>
                      <a:r>
                        <a:rPr lang="en-GB" sz="1200" b="1" dirty="0" smtClean="0"/>
                        <a:t>Head</a:t>
                      </a:r>
                      <a:r>
                        <a:rPr lang="en-GB" sz="1200" b="1" baseline="0" dirty="0" smtClean="0"/>
                        <a:t> Teacher’s Letter</a:t>
                      </a:r>
                    </a:p>
                    <a:p>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sz="1200" b="1" dirty="0" smtClean="0"/>
                        <a:t>Permanent Exclusion</a:t>
                      </a:r>
                    </a:p>
                    <a:p>
                      <a:pPr marL="285750" indent="-285750">
                        <a:buFont typeface="Arial" panose="020B0604020202020204" pitchFamily="34" charset="0"/>
                        <a:buChar char="•"/>
                      </a:pPr>
                      <a:r>
                        <a:rPr lang="en-GB" sz="1200" b="1" dirty="0" smtClean="0"/>
                        <a:t>Referral</a:t>
                      </a:r>
                      <a:r>
                        <a:rPr lang="en-GB" sz="1200" b="1" baseline="0" dirty="0" smtClean="0"/>
                        <a:t> to Youth </a:t>
                      </a:r>
                      <a:r>
                        <a:rPr lang="en-GB" sz="1200" b="1" baseline="0" dirty="0" err="1" smtClean="0"/>
                        <a:t>Workpath</a:t>
                      </a:r>
                      <a:endParaRPr lang="en-GB" sz="1200" b="1" baseline="0" dirty="0" smtClean="0"/>
                    </a:p>
                    <a:p>
                      <a:pPr marL="285750" indent="-285750">
                        <a:buFont typeface="Arial" panose="020B0604020202020204" pitchFamily="34" charset="0"/>
                        <a:buChar char="•"/>
                      </a:pPr>
                      <a:r>
                        <a:rPr lang="en-GB" sz="1200" b="1" baseline="0" dirty="0" smtClean="0"/>
                        <a:t>Support from Careers Manager</a:t>
                      </a:r>
                      <a:endParaRPr lang="en-GB"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5526589"/>
                  </a:ext>
                </a:extLst>
              </a:tr>
            </a:tbl>
          </a:graphicData>
        </a:graphic>
      </p:graphicFrame>
    </p:spTree>
    <p:extLst>
      <p:ext uri="{BB962C8B-B14F-4D97-AF65-F5344CB8AC3E}">
        <p14:creationId xmlns:p14="http://schemas.microsoft.com/office/powerpoint/2010/main" val="2201023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5550" t="16233" r="10468" b="10351"/>
          <a:stretch/>
        </p:blipFill>
        <p:spPr>
          <a:xfrm>
            <a:off x="-1041129" y="0"/>
            <a:ext cx="10369955" cy="7252213"/>
          </a:xfrm>
          <a:prstGeom prst="rect">
            <a:avLst/>
          </a:prstGeom>
        </p:spPr>
      </p:pic>
    </p:spTree>
    <p:extLst>
      <p:ext uri="{BB962C8B-B14F-4D97-AF65-F5344CB8AC3E}">
        <p14:creationId xmlns:p14="http://schemas.microsoft.com/office/powerpoint/2010/main" val="118994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59;ge42b7fd025_0_0"/>
          <p:cNvPicPr preferRelativeResize="0"/>
          <p:nvPr/>
        </p:nvPicPr>
        <p:blipFill rotWithShape="1">
          <a:blip r:embed="rId2">
            <a:alphaModFix/>
          </a:blip>
          <a:srcRect t="9305"/>
          <a:stretch/>
        </p:blipFill>
        <p:spPr>
          <a:xfrm>
            <a:off x="280987" y="215401"/>
            <a:ext cx="885825" cy="958872"/>
          </a:xfrm>
          <a:prstGeom prst="rect">
            <a:avLst/>
          </a:prstGeom>
          <a:noFill/>
          <a:ln>
            <a:noFill/>
          </a:ln>
        </p:spPr>
      </p:pic>
      <p:pic>
        <p:nvPicPr>
          <p:cNvPr id="8" name="Picture 7"/>
          <p:cNvPicPr>
            <a:picLocks noChangeAspect="1"/>
          </p:cNvPicPr>
          <p:nvPr/>
        </p:nvPicPr>
        <p:blipFill>
          <a:blip r:embed="rId3"/>
          <a:stretch>
            <a:fillRect/>
          </a:stretch>
        </p:blipFill>
        <p:spPr>
          <a:xfrm>
            <a:off x="-1524000" y="-1447800"/>
            <a:ext cx="12192000" cy="9753600"/>
          </a:xfrm>
          <a:prstGeom prst="rect">
            <a:avLst/>
          </a:prstGeom>
        </p:spPr>
      </p:pic>
    </p:spTree>
    <p:extLst>
      <p:ext uri="{BB962C8B-B14F-4D97-AF65-F5344CB8AC3E}">
        <p14:creationId xmlns:p14="http://schemas.microsoft.com/office/powerpoint/2010/main" val="52987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1"/>
          <p:cNvPicPr preferRelativeResize="0"/>
          <p:nvPr/>
        </p:nvPicPr>
        <p:blipFill rotWithShape="1">
          <a:blip r:embed="rId3">
            <a:alphaModFix/>
          </a:blip>
          <a:srcRect l="30999" t="17848" r="31652" b="9212"/>
          <a:stretch/>
        </p:blipFill>
        <p:spPr>
          <a:xfrm>
            <a:off x="162599" y="228600"/>
            <a:ext cx="4723725" cy="6429375"/>
          </a:xfrm>
          <a:prstGeom prst="rect">
            <a:avLst/>
          </a:prstGeom>
          <a:noFill/>
          <a:ln w="76200" cap="flat" cmpd="sng">
            <a:solidFill>
              <a:srgbClr val="2E75B5"/>
            </a:solidFill>
            <a:prstDash val="solid"/>
            <a:round/>
            <a:headEnd type="none" w="sm" len="sm"/>
            <a:tailEnd type="none" w="sm" len="sm"/>
          </a:ln>
        </p:spPr>
      </p:pic>
      <p:sp>
        <p:nvSpPr>
          <p:cNvPr id="484" name="Google Shape;484;p41"/>
          <p:cNvSpPr/>
          <p:nvPr/>
        </p:nvSpPr>
        <p:spPr>
          <a:xfrm>
            <a:off x="5105400" y="2191654"/>
            <a:ext cx="3801806" cy="4466321"/>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68569" tIns="34275" rIns="68569" bIns="34275" anchor="t" anchorCtr="0">
            <a:spAutoFit/>
          </a:bodyPr>
          <a:lstStyle/>
          <a:p>
            <a:pPr algn="ctr" defTabSz="685800">
              <a:lnSpc>
                <a:spcPct val="107000"/>
              </a:lnSpc>
              <a:buClr>
                <a:srgbClr val="000000"/>
              </a:buClr>
              <a:buSzPts val="2000"/>
            </a:pPr>
            <a:r>
              <a:rPr lang="en-GB" sz="1500" b="1" kern="0" dirty="0">
                <a:solidFill>
                  <a:srgbClr val="C00000"/>
                </a:solidFill>
                <a:latin typeface="Calibri"/>
                <a:ea typeface="Calibri"/>
                <a:cs typeface="Calibri"/>
                <a:sym typeface="Calibri"/>
              </a:rPr>
              <a:t>Items that are not allowed:</a:t>
            </a:r>
            <a:endParaRPr sz="1500" b="1" kern="0" dirty="0">
              <a:solidFill>
                <a:srgbClr val="C00000"/>
              </a:solidFill>
              <a:latin typeface="Calibri"/>
              <a:ea typeface="Calibri"/>
              <a:cs typeface="Calibri"/>
              <a:sym typeface="Calibri"/>
            </a:endParaRPr>
          </a:p>
          <a:p>
            <a:pPr algn="ctr" defTabSz="685800">
              <a:lnSpc>
                <a:spcPct val="107000"/>
              </a:lnSpc>
              <a:buClr>
                <a:srgbClr val="000000"/>
              </a:buClr>
              <a:buSzPts val="2000"/>
            </a:pPr>
            <a:endParaRPr sz="1500" b="1" kern="0" dirty="0">
              <a:solidFill>
                <a:srgbClr val="000000"/>
              </a:solidFill>
              <a:latin typeface="Calibri"/>
              <a:ea typeface="Calibri"/>
              <a:cs typeface="Calibri"/>
              <a:sym typeface="Calibri"/>
            </a:endParaRPr>
          </a:p>
          <a:p>
            <a:pPr marL="257175" indent="-295275" defTabSz="685800">
              <a:lnSpc>
                <a:spcPct val="107000"/>
              </a:lnSpc>
              <a:buClr>
                <a:srgbClr val="000000"/>
              </a:buClr>
              <a:buSzPts val="1800"/>
              <a:buFont typeface="Noto Sans Symbols"/>
              <a:buChar char="∙"/>
            </a:pPr>
            <a:r>
              <a:rPr lang="en-GB" sz="1350" b="1" kern="0" dirty="0">
                <a:solidFill>
                  <a:srgbClr val="000000"/>
                </a:solidFill>
                <a:latin typeface="Calibri"/>
                <a:ea typeface="Calibri"/>
                <a:cs typeface="Calibri"/>
                <a:sym typeface="Calibri"/>
              </a:rPr>
              <a:t>Hats/baseball caps</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T-shirts and polo shirts, vest tops or crop tops, t shirt style tops</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Jeans, leggings, jeggings or tracksuit bottoms (even if the jeans are black)</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Denim jackets</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Hoodies or sweatshirts or long cardigans</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Shoes should not have a stiletto heel, be trainers or canvas pumps, flip-flops, sandals and informal boots are not permitted</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Black trainers</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Mandarin collar style shirts that do not allow for a tie</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Large logos are not permitted</a:t>
            </a:r>
            <a:endParaRPr sz="1350" b="1" kern="0" dirty="0">
              <a:solidFill>
                <a:srgbClr val="000000"/>
              </a:solidFill>
              <a:latin typeface="Calibri"/>
              <a:ea typeface="Calibri"/>
              <a:cs typeface="Calibri"/>
              <a:sym typeface="Calibri"/>
            </a:endParaRPr>
          </a:p>
          <a:p>
            <a:pPr marL="257175" indent="-295275" defTabSz="685800">
              <a:lnSpc>
                <a:spcPct val="107000"/>
              </a:lnSpc>
              <a:spcBef>
                <a:spcPts val="281"/>
              </a:spcBef>
              <a:buClr>
                <a:srgbClr val="000000"/>
              </a:buClr>
              <a:buSzPts val="1800"/>
              <a:buFont typeface="Noto Sans Symbols"/>
              <a:buChar char="∙"/>
            </a:pPr>
            <a:r>
              <a:rPr lang="en-GB" sz="1350" b="1" kern="0" dirty="0">
                <a:solidFill>
                  <a:srgbClr val="000000"/>
                </a:solidFill>
                <a:latin typeface="Calibri"/>
                <a:ea typeface="Calibri"/>
                <a:cs typeface="Calibri"/>
                <a:sym typeface="Calibri"/>
              </a:rPr>
              <a:t>Jackets and coats must not be worn inside the school buildings (not beyond reception point)</a:t>
            </a:r>
            <a:endParaRPr sz="1350" b="1" kern="0" dirty="0">
              <a:solidFill>
                <a:srgbClr val="000000"/>
              </a:solidFill>
              <a:latin typeface="Calibri"/>
              <a:ea typeface="Calibri"/>
              <a:cs typeface="Calibri"/>
              <a:sym typeface="Calibri"/>
            </a:endParaRPr>
          </a:p>
        </p:txBody>
      </p:sp>
      <p:sp>
        <p:nvSpPr>
          <p:cNvPr id="485" name="Google Shape;485;p41"/>
          <p:cNvSpPr txBox="1"/>
          <p:nvPr/>
        </p:nvSpPr>
        <p:spPr>
          <a:xfrm>
            <a:off x="5105400" y="228600"/>
            <a:ext cx="3801806" cy="692621"/>
          </a:xfrm>
          <a:prstGeom prst="rect">
            <a:avLst/>
          </a:prstGeom>
          <a:solidFill>
            <a:srgbClr val="0070C0"/>
          </a:solidFill>
          <a:ln>
            <a:noFill/>
          </a:ln>
        </p:spPr>
        <p:txBody>
          <a:bodyPr spcFirstLastPara="1" wrap="square" lIns="68569" tIns="34275" rIns="68569" bIns="34275" anchor="ctr" anchorCtr="0">
            <a:noAutofit/>
          </a:bodyPr>
          <a:lstStyle/>
          <a:p>
            <a:pPr algn="ctr" defTabSz="685800">
              <a:lnSpc>
                <a:spcPct val="90000"/>
              </a:lnSpc>
              <a:buClr>
                <a:srgbClr val="FFFFFF"/>
              </a:buClr>
              <a:buSzPts val="9600"/>
            </a:pPr>
            <a:r>
              <a:rPr lang="en-GB" sz="5400" b="1" kern="0" dirty="0">
                <a:solidFill>
                  <a:srgbClr val="FFFFFF"/>
                </a:solidFill>
                <a:latin typeface="Calibri"/>
                <a:ea typeface="Calibri"/>
                <a:cs typeface="Calibri"/>
                <a:sym typeface="Calibri"/>
              </a:rPr>
              <a:t>Dress Code</a:t>
            </a:r>
            <a:endParaRPr sz="5400" b="1" kern="0" dirty="0">
              <a:solidFill>
                <a:srgbClr val="FFFFFF"/>
              </a:solidFill>
              <a:latin typeface="Calibri"/>
              <a:ea typeface="Calibri"/>
              <a:cs typeface="Calibri"/>
              <a:sym typeface="Calibri"/>
            </a:endParaRPr>
          </a:p>
        </p:txBody>
      </p:sp>
      <p:sp>
        <p:nvSpPr>
          <p:cNvPr id="2" name="TextBox 1"/>
          <p:cNvSpPr txBox="1"/>
          <p:nvPr/>
        </p:nvSpPr>
        <p:spPr>
          <a:xfrm>
            <a:off x="5105400" y="1228725"/>
            <a:ext cx="3801806" cy="923330"/>
          </a:xfrm>
          <a:prstGeom prst="rect">
            <a:avLst/>
          </a:prstGeom>
          <a:noFill/>
        </p:spPr>
        <p:txBody>
          <a:bodyPr wrap="square" rtlCol="0">
            <a:spAutoFit/>
          </a:bodyPr>
          <a:lstStyle/>
          <a:p>
            <a:r>
              <a:rPr lang="en-US" dirty="0" smtClean="0"/>
              <a:t>If you do NOT meet the dress code requirements, you maybe asked to go home and change.</a:t>
            </a:r>
            <a:endParaRPr lang="en-GB" dirty="0"/>
          </a:p>
        </p:txBody>
      </p:sp>
    </p:spTree>
    <p:extLst>
      <p:ext uri="{BB962C8B-B14F-4D97-AF65-F5344CB8AC3E}">
        <p14:creationId xmlns:p14="http://schemas.microsoft.com/office/powerpoint/2010/main" val="28618028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510</TotalTime>
  <Words>2777</Words>
  <Application>Microsoft Office PowerPoint</Application>
  <PresentationFormat>On-screen Show (4:3)</PresentationFormat>
  <Paragraphs>258</Paragraphs>
  <Slides>18</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Arial Black</vt:lpstr>
      <vt:lpstr>Britannic Bold</vt:lpstr>
      <vt:lpstr>Calibri</vt:lpstr>
      <vt:lpstr>Calibri Light</vt:lpstr>
      <vt:lpstr>Century Gothic</vt:lpstr>
      <vt:lpstr>Noto Sans Symbols</vt:lpstr>
      <vt:lpstr>Symbol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Adnan Hoque</dc:creator>
  <cp:lastModifiedBy>Karen Dalton</cp:lastModifiedBy>
  <cp:revision>41</cp:revision>
  <cp:lastPrinted>2022-07-19T09:48:43Z</cp:lastPrinted>
  <dcterms:created xsi:type="dcterms:W3CDTF">2022-02-25T14:26:08Z</dcterms:created>
  <dcterms:modified xsi:type="dcterms:W3CDTF">2022-08-25T13:39:20Z</dcterms:modified>
</cp:coreProperties>
</file>