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Lst>
  <p:sldSz cy="6858000" cx="12192000"/>
  <p:notesSz cx="6858000" cy="9144000"/>
  <p:embeddedFontLst>
    <p:embeddedFont>
      <p:font typeface="Century Gothic"/>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0" roundtripDataSignature="AMtx7mhJA5lGYuvbDMcWFq+FCFhcnl2Z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E6827B6-ADD2-45C8-8DB8-8BB8FD490620}">
  <a:tblStyle styleId="{6E6827B6-ADD2-45C8-8DB8-8BB8FD490620}"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font" Target="fonts/CenturyGothic-regular.fntdata"/><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CenturyGothic-italic.fntdata"/><Relationship Id="rId47" Type="http://schemas.openxmlformats.org/officeDocument/2006/relationships/font" Target="fonts/CenturyGothic-bold.fntdata"/><Relationship Id="rId49"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5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5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5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4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4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4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4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4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4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4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4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4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4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5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0"/>
          <p:cNvSpPr/>
          <p:nvPr>
            <p:ph idx="2" type="pic"/>
          </p:nvPr>
        </p:nvSpPr>
        <p:spPr>
          <a:xfrm>
            <a:off x="5183188" y="987425"/>
            <a:ext cx="6172200" cy="4873625"/>
          </a:xfrm>
          <a:prstGeom prst="rect">
            <a:avLst/>
          </a:prstGeom>
          <a:noFill/>
          <a:ln>
            <a:noFill/>
          </a:ln>
        </p:spPr>
      </p:sp>
      <p:sp>
        <p:nvSpPr>
          <p:cNvPr id="64" name="Google Shape;64;p5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youtube.com/watch?v=VRwKlvcWE3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youtube.com/watch?v=fI40wizRNc4" TargetMode="External"/><Relationship Id="rId4" Type="http://schemas.openxmlformats.org/officeDocument/2006/relationships/hyperlink" Target="https://www.youtube.com/watch?v=X0nOz1WFyJE" TargetMode="External"/><Relationship Id="rId5" Type="http://schemas.openxmlformats.org/officeDocument/2006/relationships/hyperlink" Target="https://www.youtube.com/watch?v=atykiYfMzjI" TargetMode="External"/><Relationship Id="rId6" Type="http://schemas.openxmlformats.org/officeDocument/2006/relationships/hyperlink" Target="https://www.youtube.com/watch?v=nQt8Z_Y-6OI"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www.youtube.com/watch?v=i9aSp9bFmM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youtube.com/watch?v=n0UI-sqA_z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jpg"/><Relationship Id="rId4" Type="http://schemas.openxmlformats.org/officeDocument/2006/relationships/hyperlink" Target="https://www.youtube.com/watch?v=jzdTiM5wS_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www.youtube.com/watch?v=yAkDHuimJRc" TargetMode="External"/><Relationship Id="rId4" Type="http://schemas.openxmlformats.org/officeDocument/2006/relationships/hyperlink" Target="https://www.youtube.com/watch?v=yAkDHuimJRc" TargetMode="External"/><Relationship Id="rId5" Type="http://schemas.openxmlformats.org/officeDocument/2006/relationships/hyperlink" Target="https://www.youtube.com/watch?v=yAkDHuimJRc" TargetMode="External"/><Relationship Id="rId6" Type="http://schemas.openxmlformats.org/officeDocument/2006/relationships/hyperlink" Target="https://www.youtube.com/watch?v=Lp5twji3pk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www.youtube.com/watch?v=K0Zs-Ic0t9w"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1524000" y="616902"/>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0000"/>
              </a:buClr>
              <a:buSzPts val="6000"/>
              <a:buFont typeface="Calibri"/>
              <a:buNone/>
            </a:pPr>
            <a:r>
              <a:rPr lang="en-GB" u="sng">
                <a:solidFill>
                  <a:srgbClr val="FF0000"/>
                </a:solidFill>
              </a:rPr>
              <a:t>Step Up to </a:t>
            </a:r>
            <a:r>
              <a:rPr b="1" lang="en-GB" u="sng">
                <a:solidFill>
                  <a:srgbClr val="FF0000"/>
                </a:solidFill>
              </a:rPr>
              <a:t>Sociology A Level</a:t>
            </a:r>
            <a:r>
              <a:rPr b="1" lang="en-GB">
                <a:solidFill>
                  <a:srgbClr val="FF0000"/>
                </a:solidFill>
              </a:rPr>
              <a:t> </a:t>
            </a:r>
            <a:br>
              <a:rPr lang="en-GB">
                <a:solidFill>
                  <a:srgbClr val="FF0000"/>
                </a:solidFill>
              </a:rPr>
            </a:br>
            <a:r>
              <a:rPr lang="en-GB">
                <a:solidFill>
                  <a:srgbClr val="FF0000"/>
                </a:solidFill>
              </a:rPr>
              <a:t>at Stepney All Saints</a:t>
            </a:r>
            <a:endParaRPr/>
          </a:p>
        </p:txBody>
      </p:sp>
      <p:graphicFrame>
        <p:nvGraphicFramePr>
          <p:cNvPr id="85" name="Google Shape;85;p1"/>
          <p:cNvGraphicFramePr/>
          <p:nvPr/>
        </p:nvGraphicFramePr>
        <p:xfrm>
          <a:off x="1205948" y="3429000"/>
          <a:ext cx="3000000" cy="3000000"/>
        </p:xfrm>
        <a:graphic>
          <a:graphicData uri="http://schemas.openxmlformats.org/drawingml/2006/table">
            <a:tbl>
              <a:tblPr bandRow="1" firstCol="1" firstRow="1">
                <a:noFill/>
                <a:tableStyleId>{6E6827B6-ADD2-45C8-8DB8-8BB8FD490620}</a:tableStyleId>
              </a:tblPr>
              <a:tblGrid>
                <a:gridCol w="9647575"/>
              </a:tblGrid>
              <a:tr h="2336800">
                <a:tc>
                  <a:txBody>
                    <a:bodyPr/>
                    <a:lstStyle/>
                    <a:p>
                      <a:pPr indent="0" lvl="0" marL="0" marR="0" rtl="0" algn="ctr">
                        <a:spcBef>
                          <a:spcPts val="0"/>
                        </a:spcBef>
                        <a:spcAft>
                          <a:spcPts val="0"/>
                        </a:spcAft>
                        <a:buNone/>
                      </a:pPr>
                      <a:r>
                        <a:rPr lang="en-GB" sz="2200" u="none" cap="none" strike="noStrike"/>
                        <a:t>SOCIOLOGY SUMMER TRANSITION WORK</a:t>
                      </a:r>
                      <a:endParaRPr sz="1200" u="none" cap="none" strike="noStrike"/>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a:p>
                    <a:p>
                      <a:pPr indent="0" lvl="0" marL="0" marR="0" rtl="0" algn="l">
                        <a:spcBef>
                          <a:spcPts val="0"/>
                        </a:spcBef>
                        <a:spcAft>
                          <a:spcPts val="0"/>
                        </a:spcAft>
                        <a:buNone/>
                      </a:pPr>
                      <a:r>
                        <a:rPr lang="en-GB" sz="1200" u="none" cap="none" strike="noStrike"/>
                        <a:t> </a:t>
                      </a:r>
                      <a:endParaRPr sz="1200" u="none" cap="none" strike="noStrike">
                        <a:solidFill>
                          <a:srgbClr val="000000"/>
                        </a:solidFill>
                        <a:latin typeface="Arial"/>
                        <a:ea typeface="Arial"/>
                        <a:cs typeface="Arial"/>
                        <a:sym typeface="Arial"/>
                      </a:endParaRPr>
                    </a:p>
                  </a:txBody>
                  <a:tcPr marT="0" marB="0" marR="68575" marL="68575"/>
                </a:tc>
              </a:tr>
            </a:tbl>
          </a:graphicData>
        </a:graphic>
      </p:graphicFrame>
      <p:pic>
        <p:nvPicPr>
          <p:cNvPr descr="See the source image" id="86" name="Google Shape;86;p1"/>
          <p:cNvPicPr preferRelativeResize="0"/>
          <p:nvPr/>
        </p:nvPicPr>
        <p:blipFill rotWithShape="1">
          <a:blip r:embed="rId3">
            <a:alphaModFix/>
          </a:blip>
          <a:srcRect b="12069" l="20917" r="37552" t="14655"/>
          <a:stretch/>
        </p:blipFill>
        <p:spPr>
          <a:xfrm>
            <a:off x="4839027" y="3893344"/>
            <a:ext cx="2199570" cy="1481137"/>
          </a:xfrm>
          <a:prstGeom prst="rect">
            <a:avLst/>
          </a:prstGeom>
          <a:noFill/>
          <a:ln>
            <a:noFill/>
          </a:ln>
        </p:spPr>
      </p:pic>
      <p:pic>
        <p:nvPicPr>
          <p:cNvPr id="87" name="Google Shape;87;p1"/>
          <p:cNvPicPr preferRelativeResize="0"/>
          <p:nvPr/>
        </p:nvPicPr>
        <p:blipFill rotWithShape="1">
          <a:blip r:embed="rId4">
            <a:alphaModFix/>
          </a:blip>
          <a:srcRect b="0" l="0" r="0" t="0"/>
          <a:stretch/>
        </p:blipFill>
        <p:spPr>
          <a:xfrm>
            <a:off x="7170932" y="3920331"/>
            <a:ext cx="1933614" cy="1258888"/>
          </a:xfrm>
          <a:prstGeom prst="rect">
            <a:avLst/>
          </a:prstGeom>
          <a:noFill/>
          <a:ln>
            <a:noFill/>
          </a:ln>
        </p:spPr>
      </p:pic>
      <p:pic>
        <p:nvPicPr>
          <p:cNvPr id="88" name="Google Shape;88;p1"/>
          <p:cNvPicPr preferRelativeResize="0"/>
          <p:nvPr/>
        </p:nvPicPr>
        <p:blipFill rotWithShape="1">
          <a:blip r:embed="rId5">
            <a:alphaModFix/>
          </a:blip>
          <a:srcRect b="0" l="0" r="0" t="0"/>
          <a:stretch/>
        </p:blipFill>
        <p:spPr>
          <a:xfrm>
            <a:off x="2796349" y="3896519"/>
            <a:ext cx="2129809" cy="144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Socialisation, culture and Identity</a:t>
            </a:r>
            <a:endParaRPr/>
          </a:p>
        </p:txBody>
      </p:sp>
      <p:sp>
        <p:nvSpPr>
          <p:cNvPr id="144" name="Google Shape;144;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Read the following article</a:t>
            </a:r>
            <a:endParaRPr/>
          </a:p>
          <a:p>
            <a:pPr indent="0" lvl="0" marL="0" rtl="0" algn="l">
              <a:lnSpc>
                <a:spcPct val="90000"/>
              </a:lnSpc>
              <a:spcBef>
                <a:spcPts val="1000"/>
              </a:spcBef>
              <a:spcAft>
                <a:spcPts val="0"/>
              </a:spcAft>
              <a:buClr>
                <a:srgbClr val="7030A0"/>
              </a:buClr>
              <a:buSzPct val="100000"/>
              <a:buNone/>
            </a:pPr>
            <a:r>
              <a:rPr b="1" lang="en-GB">
                <a:solidFill>
                  <a:srgbClr val="7030A0"/>
                </a:solidFill>
              </a:rPr>
              <a:t>Our lives are becoming hopelessly Americanised, says Professor Halsey</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Life in Britain can no longer be said to be uniquely British, a leading social scientist declares.</a:t>
            </a:r>
            <a:endParaRPr/>
          </a:p>
          <a:p>
            <a:pPr indent="0" lvl="0" marL="0" rtl="0" algn="l">
              <a:lnSpc>
                <a:spcPct val="90000"/>
              </a:lnSpc>
              <a:spcBef>
                <a:spcPts val="1000"/>
              </a:spcBef>
              <a:spcAft>
                <a:spcPts val="0"/>
              </a:spcAft>
              <a:buClr>
                <a:schemeClr val="dk1"/>
              </a:buClr>
              <a:buSzPct val="100000"/>
              <a:buNone/>
            </a:pPr>
            <a:r>
              <a:rPr lang="en-GB"/>
              <a:t>Growing international homogeneity and the dominance of American culture mean that it is increasingly difficult to pinpoint Britishness, according to the sociologist A.H.Halsey. He suggests that Britain has lost the distinctiveness it had when he was a child, and that our lives are becoming Americanised to the point that life in Britain can no longer be said to be uniquely British. </a:t>
            </a:r>
            <a:r>
              <a:rPr b="1" i="1" lang="en-GB"/>
              <a:t>(Adapted from Brindle 2000)</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Socialisation, culture and Identity</a:t>
            </a:r>
            <a:endParaRPr/>
          </a:p>
        </p:txBody>
      </p:sp>
      <p:sp>
        <p:nvSpPr>
          <p:cNvPr id="150" name="Google Shape;150;p11"/>
          <p:cNvSpPr txBox="1"/>
          <p:nvPr>
            <p:ph idx="1" type="body"/>
          </p:nvPr>
        </p:nvSpPr>
        <p:spPr>
          <a:xfrm>
            <a:off x="838200" y="1461640"/>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GB"/>
              <a:t>What is meant by the term homogeneity?</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GB"/>
              <a:t>Do you agree that our lives have become Americanised?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Bigger picture: Consider why some may feel that this process has threatened cultural diversity.</a:t>
            </a:r>
            <a:endParaRPr/>
          </a:p>
        </p:txBody>
      </p:sp>
      <p:sp>
        <p:nvSpPr>
          <p:cNvPr id="151" name="Google Shape;151;p11"/>
          <p:cNvSpPr txBox="1"/>
          <p:nvPr/>
        </p:nvSpPr>
        <p:spPr>
          <a:xfrm>
            <a:off x="700932" y="2461333"/>
            <a:ext cx="10790135" cy="1384995"/>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3. Can you provide examples in modern society that supports the idea that our lives have become Americanised? How much of American culture is embedded in your own life?  Explain your answer</a:t>
            </a:r>
            <a:endParaRPr/>
          </a:p>
        </p:txBody>
      </p:sp>
      <p:pic>
        <p:nvPicPr>
          <p:cNvPr descr="Here's What Coca-Cola Ads Look Like Around the World" id="152" name="Google Shape;152;p11"/>
          <p:cNvPicPr preferRelativeResize="0"/>
          <p:nvPr/>
        </p:nvPicPr>
        <p:blipFill rotWithShape="1">
          <a:blip r:embed="rId3">
            <a:alphaModFix/>
          </a:blip>
          <a:srcRect b="0" l="0" r="0" t="0"/>
          <a:stretch/>
        </p:blipFill>
        <p:spPr>
          <a:xfrm>
            <a:off x="8842159" y="4616973"/>
            <a:ext cx="2749117" cy="20618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Family: Research task: </a:t>
            </a:r>
            <a:br>
              <a:rPr lang="en-GB">
                <a:solidFill>
                  <a:srgbClr val="FF0000"/>
                </a:solidFill>
              </a:rPr>
            </a:br>
            <a:endParaRPr>
              <a:solidFill>
                <a:srgbClr val="FF0000"/>
              </a:solidFill>
            </a:endParaRPr>
          </a:p>
        </p:txBody>
      </p:sp>
      <p:sp>
        <p:nvSpPr>
          <p:cNvPr id="158" name="Google Shape;158;p12"/>
          <p:cNvSpPr txBox="1"/>
          <p:nvPr>
            <p:ph idx="1" type="body"/>
          </p:nvPr>
        </p:nvSpPr>
        <p:spPr>
          <a:xfrm>
            <a:off x="838200" y="1152939"/>
            <a:ext cx="10515600" cy="5024024"/>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b="1" lang="en-GB"/>
              <a:t>Define the family type.</a:t>
            </a:r>
            <a:endParaRPr/>
          </a:p>
          <a:p>
            <a:pPr indent="-228600" lvl="0" marL="228600" rtl="0" algn="l">
              <a:lnSpc>
                <a:spcPct val="90000"/>
              </a:lnSpc>
              <a:spcBef>
                <a:spcPts val="1000"/>
              </a:spcBef>
              <a:spcAft>
                <a:spcPts val="0"/>
              </a:spcAft>
              <a:buClr>
                <a:schemeClr val="dk1"/>
              </a:buClr>
              <a:buSzPct val="100000"/>
              <a:buChar char="•"/>
            </a:pPr>
            <a:r>
              <a:rPr b="1" lang="en-GB"/>
              <a:t>Has the family type increased or decreased in contemporary society? Identify key trends (use the internet to find statistical data)</a:t>
            </a:r>
            <a:endParaRPr/>
          </a:p>
          <a:p>
            <a:pPr indent="-228600" lvl="0" marL="228600" rtl="0" algn="l">
              <a:lnSpc>
                <a:spcPct val="90000"/>
              </a:lnSpc>
              <a:spcBef>
                <a:spcPts val="1000"/>
              </a:spcBef>
              <a:spcAft>
                <a:spcPts val="0"/>
              </a:spcAft>
              <a:buClr>
                <a:schemeClr val="dk1"/>
              </a:buClr>
              <a:buSzPct val="100000"/>
              <a:buChar char="•"/>
            </a:pPr>
            <a:r>
              <a:rPr b="1" lang="en-GB"/>
              <a:t>Identify reasons for the increase or decrease. </a:t>
            </a:r>
            <a:endParaRPr/>
          </a:p>
          <a:p>
            <a:pPr indent="-228600" lvl="0" marL="228600" rtl="0" algn="l">
              <a:lnSpc>
                <a:spcPct val="90000"/>
              </a:lnSpc>
              <a:spcBef>
                <a:spcPts val="1000"/>
              </a:spcBef>
              <a:spcAft>
                <a:spcPts val="0"/>
              </a:spcAft>
              <a:buClr>
                <a:schemeClr val="dk1"/>
              </a:buClr>
              <a:buSzPct val="100000"/>
              <a:buChar char="•"/>
            </a:pPr>
            <a:r>
              <a:rPr b="1" lang="en-GB"/>
              <a:t>Create a fact sheet on each type of family.</a:t>
            </a:r>
            <a:endParaRPr/>
          </a:p>
          <a:p>
            <a:pPr indent="0" lvl="0" marL="0" rtl="0" algn="l">
              <a:lnSpc>
                <a:spcPct val="90000"/>
              </a:lnSpc>
              <a:spcBef>
                <a:spcPts val="1000"/>
              </a:spcBef>
              <a:spcAft>
                <a:spcPts val="0"/>
              </a:spcAft>
              <a:buClr>
                <a:schemeClr val="dk1"/>
              </a:buClr>
              <a:buSzPct val="100000"/>
              <a:buNone/>
            </a:pPr>
            <a:r>
              <a:t/>
            </a:r>
            <a:endParaRPr b="1"/>
          </a:p>
          <a:p>
            <a:pPr indent="-514350" lvl="0" marL="514350" rtl="0" algn="l">
              <a:lnSpc>
                <a:spcPct val="90000"/>
              </a:lnSpc>
              <a:spcBef>
                <a:spcPts val="1000"/>
              </a:spcBef>
              <a:spcAft>
                <a:spcPts val="0"/>
              </a:spcAft>
              <a:buClr>
                <a:schemeClr val="dk1"/>
              </a:buClr>
              <a:buSzPct val="100000"/>
              <a:buFont typeface="Calibri"/>
              <a:buAutoNum type="arabicPeriod"/>
            </a:pPr>
            <a:r>
              <a:rPr lang="en-GB"/>
              <a:t>Nuclear family</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Extended family</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Lone parent family</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Reconstituted family</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Same sex family</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Non family households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Living alone</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Living apart together</a:t>
            </a:r>
            <a:endParaRPr/>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t/>
            </a:r>
            <a:endParaRPr b="1"/>
          </a:p>
          <a:p>
            <a:pPr indent="0" lvl="0" marL="0" rtl="0" algn="l">
              <a:lnSpc>
                <a:spcPct val="90000"/>
              </a:lnSpc>
              <a:spcBef>
                <a:spcPts val="1000"/>
              </a:spcBef>
              <a:spcAft>
                <a:spcPts val="0"/>
              </a:spcAft>
              <a:buClr>
                <a:schemeClr val="dk1"/>
              </a:buClr>
              <a:buSzPct val="100000"/>
              <a:buNone/>
            </a:pPr>
            <a:r>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159" name="Google Shape;159;p12"/>
          <p:cNvSpPr txBox="1"/>
          <p:nvPr/>
        </p:nvSpPr>
        <p:spPr>
          <a:xfrm>
            <a:off x="5189839" y="3429001"/>
            <a:ext cx="6357954" cy="1477328"/>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Watch the clip</a:t>
            </a:r>
            <a:endParaRPr/>
          </a:p>
          <a:p>
            <a:pPr indent="0" lvl="0" marL="0" marR="0" rtl="0" algn="l">
              <a:spcBef>
                <a:spcPts val="0"/>
              </a:spcBef>
              <a:spcAft>
                <a:spcPts val="0"/>
              </a:spcAft>
              <a:buNone/>
            </a:pPr>
            <a:r>
              <a:rPr b="1" lang="en-GB" sz="1800" u="sng">
                <a:solidFill>
                  <a:schemeClr val="dk1"/>
                </a:solidFill>
                <a:latin typeface="Calibri"/>
                <a:ea typeface="Calibri"/>
                <a:cs typeface="Calibri"/>
                <a:sym typeface="Calibri"/>
                <a:hlinkClick r:id="rId3">
                  <a:extLst>
                    <a:ext uri="{A12FA001-AC4F-418D-AE19-62706E023703}">
                      <ahyp:hlinkClr val="tx"/>
                    </a:ext>
                  </a:extLst>
                </a:hlinkClick>
              </a:rPr>
              <a:t>https://www.youtube.com/watch?v=VRwKlvcWE3E</a:t>
            </a:r>
            <a:r>
              <a:rPr b="1" lang="en-GB"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What are the findings from the clip.</a:t>
            </a:r>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Explain how the findings challenge traditional gender roles within the family.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Family: Research task:</a:t>
            </a:r>
            <a:endParaRPr/>
          </a:p>
        </p:txBody>
      </p:sp>
      <p:sp>
        <p:nvSpPr>
          <p:cNvPr id="165" name="Google Shape;165;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Watch the following clips; </a:t>
            </a:r>
            <a:r>
              <a:rPr b="1" lang="en-GB"/>
              <a:t>The British Family </a:t>
            </a:r>
            <a:r>
              <a:rPr lang="en-GB" u="sng">
                <a:solidFill>
                  <a:schemeClr val="hlink"/>
                </a:solidFill>
                <a:hlinkClick r:id="rId3"/>
              </a:rPr>
              <a:t>https://www.youtube.com/watch?v=fI40wizRNc4</a:t>
            </a:r>
            <a:r>
              <a:rPr lang="en-GB"/>
              <a:t>   (Part 1)</a:t>
            </a:r>
            <a:endParaRPr/>
          </a:p>
          <a:p>
            <a:pPr indent="-228600" lvl="0" marL="228600" rtl="0" algn="l">
              <a:lnSpc>
                <a:spcPct val="90000"/>
              </a:lnSpc>
              <a:spcBef>
                <a:spcPts val="1000"/>
              </a:spcBef>
              <a:spcAft>
                <a:spcPts val="0"/>
              </a:spcAft>
              <a:buClr>
                <a:schemeClr val="dk1"/>
              </a:buClr>
              <a:buSzPct val="100000"/>
              <a:buChar char="•"/>
            </a:pPr>
            <a:r>
              <a:rPr lang="en-GB" u="sng">
                <a:solidFill>
                  <a:schemeClr val="hlink"/>
                </a:solidFill>
                <a:hlinkClick r:id="rId4"/>
              </a:rPr>
              <a:t>https://www.youtube.com/watch?v=X0nOz1WFyJE</a:t>
            </a:r>
            <a:r>
              <a:rPr lang="en-GB"/>
              <a:t>  (Part 2)</a:t>
            </a:r>
            <a:endParaRPr/>
          </a:p>
          <a:p>
            <a:pPr indent="-228600" lvl="0" marL="228600" rtl="0" algn="l">
              <a:lnSpc>
                <a:spcPct val="90000"/>
              </a:lnSpc>
              <a:spcBef>
                <a:spcPts val="1000"/>
              </a:spcBef>
              <a:spcAft>
                <a:spcPts val="0"/>
              </a:spcAft>
              <a:buClr>
                <a:schemeClr val="dk1"/>
              </a:buClr>
              <a:buSzPct val="100000"/>
              <a:buChar char="•"/>
            </a:pPr>
            <a:r>
              <a:rPr lang="en-GB" u="sng">
                <a:solidFill>
                  <a:schemeClr val="hlink"/>
                </a:solidFill>
                <a:hlinkClick r:id="rId5"/>
              </a:rPr>
              <a:t>https://www.youtube.com/watch?v=atykiYfMzjI</a:t>
            </a:r>
            <a:r>
              <a:rPr lang="en-GB"/>
              <a:t>  (Part 3)</a:t>
            </a:r>
            <a:endParaRPr/>
          </a:p>
          <a:p>
            <a:pPr indent="-228600" lvl="0" marL="228600" rtl="0" algn="l">
              <a:lnSpc>
                <a:spcPct val="90000"/>
              </a:lnSpc>
              <a:spcBef>
                <a:spcPts val="1000"/>
              </a:spcBef>
              <a:spcAft>
                <a:spcPts val="0"/>
              </a:spcAft>
              <a:buClr>
                <a:schemeClr val="dk1"/>
              </a:buClr>
              <a:buSzPct val="100000"/>
              <a:buChar char="•"/>
            </a:pPr>
            <a:r>
              <a:rPr lang="en-GB" u="sng">
                <a:solidFill>
                  <a:schemeClr val="hlink"/>
                </a:solidFill>
                <a:hlinkClick r:id="rId6"/>
              </a:rPr>
              <a:t>https://www.youtube.com/watch?v=nQt8Z_Y-6OI</a:t>
            </a:r>
            <a:r>
              <a:rPr lang="en-GB"/>
              <a:t>  (Part 4)</a:t>
            </a:r>
            <a:endParaRPr/>
          </a:p>
          <a:p>
            <a:pPr indent="-64135"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Explain how the role of children, parents and the elderly have changed in the family.</a:t>
            </a:r>
            <a:endParaRPr/>
          </a:p>
          <a:p>
            <a:pPr indent="0" lvl="0" marL="0" rtl="0" algn="l">
              <a:lnSpc>
                <a:spcPct val="90000"/>
              </a:lnSpc>
              <a:spcBef>
                <a:spcPts val="1000"/>
              </a:spcBef>
              <a:spcAft>
                <a:spcPts val="0"/>
              </a:spcAft>
              <a:buClr>
                <a:schemeClr val="dk1"/>
              </a:buClr>
              <a:buSzPct val="100000"/>
              <a:buNone/>
            </a:pPr>
            <a:r>
              <a:rPr lang="en-GB"/>
              <a:t>Discuss the following question in light of evidence found: Is the family a happy place for everyone? Refer to the video clips to support your points.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838200" y="365125"/>
            <a:ext cx="10515600" cy="1325563"/>
          </a:xfrm>
          <a:prstGeom prst="rect">
            <a:avLst/>
          </a:prstGeom>
          <a:solidFill>
            <a:srgbClr val="FFFF00"/>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Calibri"/>
              <a:buNone/>
            </a:pPr>
            <a:r>
              <a:rPr b="1" lang="en-GB">
                <a:solidFill>
                  <a:srgbClr val="2F5496"/>
                </a:solidFill>
              </a:rPr>
              <a:t>Week 2 </a:t>
            </a:r>
            <a:endParaRPr>
              <a:solidFill>
                <a:srgbClr val="2F549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5"/>
          <p:cNvSpPr txBox="1"/>
          <p:nvPr>
            <p:ph type="title"/>
          </p:nvPr>
        </p:nvSpPr>
        <p:spPr>
          <a:xfrm>
            <a:off x="74720" y="12395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Social Inequality </a:t>
            </a:r>
            <a:br>
              <a:rPr lang="en-GB"/>
            </a:br>
            <a:endParaRPr/>
          </a:p>
        </p:txBody>
      </p:sp>
      <p:sp>
        <p:nvSpPr>
          <p:cNvPr id="176" name="Google Shape;176;p15"/>
          <p:cNvSpPr txBox="1"/>
          <p:nvPr>
            <p:ph idx="1" type="body"/>
          </p:nvPr>
        </p:nvSpPr>
        <p:spPr>
          <a:xfrm>
            <a:off x="642187" y="860564"/>
            <a:ext cx="10515600" cy="48942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u="sng"/>
              <a:t>What is the relationship between gender and </a:t>
            </a:r>
            <a:endParaRPr/>
          </a:p>
          <a:p>
            <a:pPr indent="0" lvl="0" marL="0" rtl="0" algn="l">
              <a:lnSpc>
                <a:spcPct val="90000"/>
              </a:lnSpc>
              <a:spcBef>
                <a:spcPts val="1000"/>
              </a:spcBef>
              <a:spcAft>
                <a:spcPts val="0"/>
              </a:spcAft>
              <a:buClr>
                <a:schemeClr val="dk1"/>
              </a:buClr>
              <a:buSzPts val="2800"/>
              <a:buNone/>
            </a:pPr>
            <a:r>
              <a:rPr b="1" lang="en-GB" u="sng"/>
              <a:t>inequality?</a:t>
            </a:r>
            <a:endParaRPr/>
          </a:p>
          <a:p>
            <a:pPr indent="0" lvl="0" marL="0" rtl="0" algn="l">
              <a:lnSpc>
                <a:spcPct val="90000"/>
              </a:lnSpc>
              <a:spcBef>
                <a:spcPts val="1000"/>
              </a:spcBef>
              <a:spcAft>
                <a:spcPts val="0"/>
              </a:spcAft>
              <a:buClr>
                <a:schemeClr val="dk1"/>
              </a:buClr>
              <a:buSzPts val="2800"/>
              <a:buNone/>
            </a:pPr>
            <a:r>
              <a:t/>
            </a:r>
            <a:endParaRPr b="1" u="sng"/>
          </a:p>
          <a:p>
            <a:pPr indent="0" lvl="0" marL="0" rtl="0" algn="l">
              <a:lnSpc>
                <a:spcPct val="90000"/>
              </a:lnSpc>
              <a:spcBef>
                <a:spcPts val="1000"/>
              </a:spcBef>
              <a:spcAft>
                <a:spcPts val="0"/>
              </a:spcAft>
              <a:buClr>
                <a:schemeClr val="dk1"/>
              </a:buClr>
              <a:buSzPts val="2800"/>
              <a:buNone/>
            </a:pPr>
            <a:r>
              <a:t/>
            </a:r>
            <a:endParaRPr/>
          </a:p>
        </p:txBody>
      </p:sp>
      <p:pic>
        <p:nvPicPr>
          <p:cNvPr id="177" name="Google Shape;177;p15"/>
          <p:cNvPicPr preferRelativeResize="0"/>
          <p:nvPr/>
        </p:nvPicPr>
        <p:blipFill rotWithShape="1">
          <a:blip r:embed="rId3">
            <a:alphaModFix/>
          </a:blip>
          <a:srcRect b="0" l="0" r="0" t="22715"/>
          <a:stretch/>
        </p:blipFill>
        <p:spPr>
          <a:xfrm>
            <a:off x="642187" y="1965166"/>
            <a:ext cx="6661468" cy="3937319"/>
          </a:xfrm>
          <a:prstGeom prst="rect">
            <a:avLst/>
          </a:prstGeom>
          <a:noFill/>
          <a:ln>
            <a:noFill/>
          </a:ln>
        </p:spPr>
      </p:pic>
      <p:sp>
        <p:nvSpPr>
          <p:cNvPr id="178" name="Google Shape;178;p15"/>
          <p:cNvSpPr txBox="1"/>
          <p:nvPr/>
        </p:nvSpPr>
        <p:spPr>
          <a:xfrm>
            <a:off x="8285530" y="365125"/>
            <a:ext cx="3117273"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Then use the internet to find evidence to support the idea that women experience disadvantages in each area.</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You can include sociologists, trends, real life stories and articles.</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You can type your evidence on a word document.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Research: </a:t>
            </a:r>
            <a:r>
              <a:rPr lang="en-GB"/>
              <a:t>What measures have been taken to tackle inequality?</a:t>
            </a:r>
            <a:endParaRPr/>
          </a:p>
        </p:txBody>
      </p:sp>
      <p:sp>
        <p:nvSpPr>
          <p:cNvPr id="184" name="Google Shape;184;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Now you will begin to analyse and evaluate, have these measures worked? If so how effective have they been? If not, why not?</a:t>
            </a:r>
            <a:endParaRPr/>
          </a:p>
        </p:txBody>
      </p:sp>
      <p:pic>
        <p:nvPicPr>
          <p:cNvPr descr="Employer secrecy around staff pay is fuelling gender pay gap, says expert | Gender  pay gap | The Guardian" id="185" name="Google Shape;185;p16"/>
          <p:cNvPicPr preferRelativeResize="0"/>
          <p:nvPr/>
        </p:nvPicPr>
        <p:blipFill rotWithShape="1">
          <a:blip r:embed="rId3">
            <a:alphaModFix/>
          </a:blip>
          <a:srcRect b="0" l="0" r="0" t="0"/>
          <a:stretch/>
        </p:blipFill>
        <p:spPr>
          <a:xfrm>
            <a:off x="3889513" y="3180522"/>
            <a:ext cx="3518452" cy="351845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Social Inequality</a:t>
            </a:r>
            <a:endParaRPr/>
          </a:p>
        </p:txBody>
      </p:sp>
      <p:sp>
        <p:nvSpPr>
          <p:cNvPr id="191" name="Google Shape;191;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GB" u="sng"/>
              <a:t>What is the relationship between class and </a:t>
            </a:r>
            <a:endParaRPr/>
          </a:p>
          <a:p>
            <a:pPr indent="0" lvl="0" marL="0" rtl="0" algn="l">
              <a:lnSpc>
                <a:spcPct val="90000"/>
              </a:lnSpc>
              <a:spcBef>
                <a:spcPts val="1000"/>
              </a:spcBef>
              <a:spcAft>
                <a:spcPts val="0"/>
              </a:spcAft>
              <a:buClr>
                <a:schemeClr val="dk1"/>
              </a:buClr>
              <a:buSzPct val="100000"/>
              <a:buNone/>
            </a:pPr>
            <a:r>
              <a:rPr b="1" lang="en-GB" u="sng"/>
              <a:t>inequality?</a:t>
            </a:r>
            <a:endParaRPr/>
          </a:p>
          <a:p>
            <a:pPr indent="0" lvl="0" marL="0" rtl="0" algn="l">
              <a:lnSpc>
                <a:spcPct val="90000"/>
              </a:lnSpc>
              <a:spcBef>
                <a:spcPts val="1000"/>
              </a:spcBef>
              <a:spcAft>
                <a:spcPts val="0"/>
              </a:spcAft>
              <a:buClr>
                <a:schemeClr val="dk1"/>
              </a:buClr>
              <a:buSzPct val="100000"/>
              <a:buNone/>
            </a:pPr>
            <a:r>
              <a:t/>
            </a:r>
            <a:endParaRPr b="1" u="sng"/>
          </a:p>
          <a:p>
            <a:pPr indent="0" lvl="0" marL="0" rtl="0" algn="l">
              <a:lnSpc>
                <a:spcPct val="90000"/>
              </a:lnSpc>
              <a:spcBef>
                <a:spcPts val="1000"/>
              </a:spcBef>
              <a:spcAft>
                <a:spcPts val="0"/>
              </a:spcAft>
              <a:buClr>
                <a:schemeClr val="dk1"/>
              </a:buClr>
              <a:buSzPct val="100000"/>
              <a:buNone/>
            </a:pPr>
            <a:r>
              <a:rPr b="1" i="1" lang="en-GB"/>
              <a:t>Poor Kids: Life on the breadline</a:t>
            </a:r>
            <a:endParaRPr/>
          </a:p>
          <a:p>
            <a:pPr indent="0" lvl="0" marL="0" rtl="0" algn="l">
              <a:lnSpc>
                <a:spcPct val="90000"/>
              </a:lnSpc>
              <a:spcBef>
                <a:spcPts val="1000"/>
              </a:spcBef>
              <a:spcAft>
                <a:spcPts val="0"/>
              </a:spcAft>
              <a:buClr>
                <a:schemeClr val="dk1"/>
              </a:buClr>
              <a:buSzPct val="100000"/>
              <a:buNone/>
            </a:pPr>
            <a:r>
              <a:rPr lang="en-GB"/>
              <a:t>Watch the clip below;</a:t>
            </a:r>
            <a:endParaRPr/>
          </a:p>
          <a:p>
            <a:pPr indent="0" lvl="0" marL="0" rtl="0" algn="l">
              <a:lnSpc>
                <a:spcPct val="90000"/>
              </a:lnSpc>
              <a:spcBef>
                <a:spcPts val="1000"/>
              </a:spcBef>
              <a:spcAft>
                <a:spcPts val="0"/>
              </a:spcAft>
              <a:buClr>
                <a:schemeClr val="dk1"/>
              </a:buClr>
              <a:buSzPct val="100000"/>
              <a:buNone/>
            </a:pPr>
            <a:r>
              <a:rPr lang="en-GB" u="sng">
                <a:solidFill>
                  <a:schemeClr val="hlink"/>
                </a:solidFill>
                <a:hlinkClick r:id="rId3"/>
              </a:rPr>
              <a:t>https://www.youtube.com/watch?v=i9aSp9bFmMg</a:t>
            </a:r>
            <a:r>
              <a:rPr lang="en-GB" u="sng"/>
              <a:t>  </a:t>
            </a:r>
            <a:endParaRPr/>
          </a:p>
          <a:p>
            <a:pPr indent="0" lvl="0" marL="0" rtl="0" algn="l">
              <a:lnSpc>
                <a:spcPct val="90000"/>
              </a:lnSpc>
              <a:spcBef>
                <a:spcPts val="1000"/>
              </a:spcBef>
              <a:spcAft>
                <a:spcPts val="0"/>
              </a:spcAft>
              <a:buClr>
                <a:schemeClr val="dk1"/>
              </a:buClr>
              <a:buSzPct val="100000"/>
              <a:buNone/>
            </a:pPr>
            <a:r>
              <a:t/>
            </a:r>
            <a:endParaRPr u="sng"/>
          </a:p>
          <a:p>
            <a:pPr indent="0" lvl="0" marL="0" rtl="0" algn="l">
              <a:lnSpc>
                <a:spcPct val="90000"/>
              </a:lnSpc>
              <a:spcBef>
                <a:spcPts val="1000"/>
              </a:spcBef>
              <a:spcAft>
                <a:spcPts val="0"/>
              </a:spcAft>
              <a:buClr>
                <a:schemeClr val="dk1"/>
              </a:buClr>
              <a:buSzPct val="100000"/>
              <a:buNone/>
            </a:pPr>
            <a:r>
              <a:rPr b="1" lang="en-GB"/>
              <a:t>Using this clip, analyse how  an individual’s social class may be a factor in creating inequalities? Discuss in detail and use examples from the clip to support your answer.</a:t>
            </a:r>
            <a:endParaRPr/>
          </a:p>
          <a:p>
            <a:pPr indent="0" lvl="0" marL="0" rtl="0" algn="l">
              <a:lnSpc>
                <a:spcPct val="90000"/>
              </a:lnSpc>
              <a:spcBef>
                <a:spcPts val="1000"/>
              </a:spcBef>
              <a:spcAft>
                <a:spcPts val="0"/>
              </a:spcAft>
              <a:buClr>
                <a:schemeClr val="dk1"/>
              </a:buClr>
              <a:buSzPct val="100000"/>
              <a:buNone/>
            </a:pPr>
            <a:r>
              <a:t/>
            </a:r>
            <a:endParaRPr/>
          </a:p>
        </p:txBody>
      </p:sp>
      <p:sp>
        <p:nvSpPr>
          <p:cNvPr id="192" name="Google Shape;192;p17"/>
          <p:cNvSpPr txBox="1"/>
          <p:nvPr/>
        </p:nvSpPr>
        <p:spPr>
          <a:xfrm>
            <a:off x="7285181" y="1511416"/>
            <a:ext cx="4498166" cy="1754326"/>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Challenge task: Using the internet find out Marxist view on social class.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Explain how Marxist will view social inequalities.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8"/>
          <p:cNvSpPr txBox="1"/>
          <p:nvPr>
            <p:ph type="title"/>
          </p:nvPr>
        </p:nvSpPr>
        <p:spPr>
          <a:xfrm>
            <a:off x="136939" y="166343"/>
            <a:ext cx="10114722" cy="716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FF0000"/>
              </a:buClr>
              <a:buSzPct val="100000"/>
              <a:buFont typeface="Calibri"/>
              <a:buNone/>
            </a:pPr>
            <a:r>
              <a:rPr b="1" lang="en-GB" sz="3600">
                <a:solidFill>
                  <a:srgbClr val="FF0000"/>
                </a:solidFill>
              </a:rPr>
              <a:t>Digital Forms of Communication</a:t>
            </a:r>
            <a:br>
              <a:rPr lang="en-GB" sz="3600">
                <a:solidFill>
                  <a:srgbClr val="FF0000"/>
                </a:solidFill>
              </a:rPr>
            </a:br>
            <a:endParaRPr sz="3600">
              <a:solidFill>
                <a:srgbClr val="FF0000"/>
              </a:solidFill>
            </a:endParaRPr>
          </a:p>
        </p:txBody>
      </p:sp>
      <p:pic>
        <p:nvPicPr>
          <p:cNvPr id="198" name="Google Shape;198;p18"/>
          <p:cNvPicPr preferRelativeResize="0"/>
          <p:nvPr>
            <p:ph idx="1" type="body"/>
          </p:nvPr>
        </p:nvPicPr>
        <p:blipFill rotWithShape="1">
          <a:blip r:embed="rId3">
            <a:alphaModFix/>
          </a:blip>
          <a:srcRect b="0" l="0" r="0" t="0"/>
          <a:stretch/>
        </p:blipFill>
        <p:spPr>
          <a:xfrm>
            <a:off x="333512" y="1775400"/>
            <a:ext cx="3302319" cy="2756933"/>
          </a:xfrm>
          <a:prstGeom prst="rect">
            <a:avLst/>
          </a:prstGeom>
          <a:noFill/>
          <a:ln>
            <a:noFill/>
          </a:ln>
        </p:spPr>
      </p:pic>
      <p:sp>
        <p:nvSpPr>
          <p:cNvPr id="199" name="Google Shape;199;p18"/>
          <p:cNvSpPr txBox="1"/>
          <p:nvPr/>
        </p:nvSpPr>
        <p:spPr>
          <a:xfrm>
            <a:off x="765314" y="684155"/>
            <a:ext cx="9828143" cy="716399"/>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GB" sz="1200">
                <a:solidFill>
                  <a:schemeClr val="dk1"/>
                </a:solidFill>
                <a:latin typeface="Comic Sans MS"/>
                <a:ea typeface="Comic Sans MS"/>
                <a:cs typeface="Comic Sans MS"/>
                <a:sym typeface="Comic Sans MS"/>
              </a:rPr>
              <a:t>Look at the image; provide a definition for digital forms of communication. </a:t>
            </a:r>
            <a:endParaRPr sz="11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b="1" lang="en-GB" sz="1200">
                <a:solidFill>
                  <a:schemeClr val="dk1"/>
                </a:solidFill>
                <a:latin typeface="Comic Sans MS"/>
                <a:ea typeface="Comic Sans MS"/>
                <a:cs typeface="Comic Sans MS"/>
                <a:sym typeface="Comic Sans MS"/>
              </a:rPr>
              <a:t> </a:t>
            </a:r>
            <a:endParaRPr sz="11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b="1" lang="en-GB" sz="1200">
                <a:solidFill>
                  <a:schemeClr val="dk1"/>
                </a:solidFill>
                <a:latin typeface="Comic Sans MS"/>
                <a:ea typeface="Comic Sans MS"/>
                <a:cs typeface="Comic Sans MS"/>
                <a:sym typeface="Comic Sans MS"/>
              </a:rPr>
              <a:t> </a:t>
            </a:r>
            <a:endParaRPr sz="11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b="1" lang="en-GB" sz="1200">
                <a:solidFill>
                  <a:schemeClr val="dk1"/>
                </a:solidFill>
                <a:latin typeface="Comic Sans MS"/>
                <a:ea typeface="Comic Sans MS"/>
                <a:cs typeface="Comic Sans MS"/>
                <a:sym typeface="Comic Sans MS"/>
              </a:rPr>
              <a:t> </a:t>
            </a:r>
            <a:endParaRPr sz="1100">
              <a:solidFill>
                <a:schemeClr val="dk1"/>
              </a:solidFill>
              <a:latin typeface="Calibri"/>
              <a:ea typeface="Calibri"/>
              <a:cs typeface="Calibri"/>
              <a:sym typeface="Calibri"/>
            </a:endParaRPr>
          </a:p>
        </p:txBody>
      </p:sp>
      <p:sp>
        <p:nvSpPr>
          <p:cNvPr id="200" name="Google Shape;200;p18"/>
          <p:cNvSpPr txBox="1"/>
          <p:nvPr/>
        </p:nvSpPr>
        <p:spPr>
          <a:xfrm>
            <a:off x="3846443" y="1530626"/>
            <a:ext cx="7710557" cy="2305878"/>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None/>
            </a:pPr>
            <a:r>
              <a:rPr b="1" lang="en-GB" sz="1600">
                <a:solidFill>
                  <a:schemeClr val="dk1"/>
                </a:solidFill>
                <a:latin typeface="Comic Sans MS"/>
                <a:ea typeface="Comic Sans MS"/>
                <a:cs typeface="Comic Sans MS"/>
                <a:sym typeface="Comic Sans MS"/>
              </a:rPr>
              <a:t>Watch the following clip on YouTube: Catfish: The TV show Trailer. </a:t>
            </a:r>
            <a:endParaRPr/>
          </a:p>
          <a:p>
            <a:pPr indent="0" lvl="0" marL="0" marR="0" rtl="0" algn="l">
              <a:lnSpc>
                <a:spcPct val="115000"/>
              </a:lnSpc>
              <a:spcBef>
                <a:spcPts val="1000"/>
              </a:spcBef>
              <a:spcAft>
                <a:spcPts val="0"/>
              </a:spcAft>
              <a:buNone/>
            </a:pPr>
            <a:r>
              <a:rPr b="1" lang="en-GB" sz="1600">
                <a:solidFill>
                  <a:schemeClr val="dk1"/>
                </a:solidFill>
                <a:latin typeface="Comic Sans MS"/>
                <a:ea typeface="Comic Sans MS"/>
                <a:cs typeface="Comic Sans MS"/>
                <a:sym typeface="Comic Sans MS"/>
              </a:rPr>
              <a:t>Consider your use of social media; do you use this to make new friends, maintain existing relation ships? Does it serve any other purpose e.g. shopping, gaming etc?</a:t>
            </a:r>
            <a:endParaRPr b="1" sz="1600">
              <a:solidFill>
                <a:schemeClr val="dk1"/>
              </a:solidFill>
              <a:latin typeface="Comic Sans MS"/>
              <a:ea typeface="Comic Sans MS"/>
              <a:cs typeface="Comic Sans MS"/>
              <a:sym typeface="Comic Sans MS"/>
            </a:endParaRPr>
          </a:p>
          <a:p>
            <a:pPr indent="0" lvl="0" marL="0" marR="0" rtl="0" algn="l">
              <a:lnSpc>
                <a:spcPct val="115000"/>
              </a:lnSpc>
              <a:spcBef>
                <a:spcPts val="1000"/>
              </a:spcBef>
              <a:spcAft>
                <a:spcPts val="0"/>
              </a:spcAft>
              <a:buNone/>
            </a:pPr>
            <a:r>
              <a:rPr b="1" lang="en-GB" sz="1600">
                <a:solidFill>
                  <a:schemeClr val="dk1"/>
                </a:solidFill>
                <a:latin typeface="Comic Sans MS"/>
                <a:ea typeface="Comic Sans MS"/>
                <a:cs typeface="Comic Sans MS"/>
                <a:sym typeface="Comic Sans MS"/>
              </a:rPr>
              <a:t>Analyse the impact of digital forms of communication  on our identities and relationships? Do you think relationships have become stronger or weaker because of it? Explain your answer</a:t>
            </a:r>
            <a:endParaRPr sz="1600">
              <a:solidFill>
                <a:schemeClr val="dk1"/>
              </a:solidFill>
              <a:latin typeface="Calibri"/>
              <a:ea typeface="Calibri"/>
              <a:cs typeface="Calibri"/>
              <a:sym typeface="Calibri"/>
            </a:endParaRPr>
          </a:p>
        </p:txBody>
      </p:sp>
      <p:sp>
        <p:nvSpPr>
          <p:cNvPr id="201" name="Google Shape;201;p18"/>
          <p:cNvSpPr/>
          <p:nvPr/>
        </p:nvSpPr>
        <p:spPr>
          <a:xfrm>
            <a:off x="4421823" y="3648870"/>
            <a:ext cx="7135178" cy="284400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1" sz="1600">
              <a:solidFill>
                <a:srgbClr val="000000"/>
              </a:solidFill>
              <a:latin typeface="Calibri"/>
              <a:ea typeface="Calibri"/>
              <a:cs typeface="Calibri"/>
              <a:sym typeface="Calibri"/>
            </a:endParaRPr>
          </a:p>
          <a:p>
            <a:pPr indent="0" lvl="0" marL="0" marR="0" rtl="0" algn="ctr">
              <a:spcBef>
                <a:spcPts val="1150"/>
              </a:spcBef>
              <a:spcAft>
                <a:spcPts val="0"/>
              </a:spcAft>
              <a:buNone/>
            </a:pPr>
            <a:r>
              <a:rPr b="1" lang="en-GB" sz="1600">
                <a:solidFill>
                  <a:srgbClr val="000000"/>
                </a:solidFill>
                <a:latin typeface="Calibri"/>
                <a:ea typeface="Calibri"/>
                <a:cs typeface="Calibri"/>
                <a:sym typeface="Calibri"/>
              </a:rPr>
              <a:t>“Digital forms of communication are negative for society”</a:t>
            </a:r>
            <a:endParaRPr sz="1200">
              <a:solidFill>
                <a:schemeClr val="dk1"/>
              </a:solidFill>
              <a:latin typeface="Times New Roman"/>
              <a:ea typeface="Times New Roman"/>
              <a:cs typeface="Times New Roman"/>
              <a:sym typeface="Times New Roman"/>
            </a:endParaRPr>
          </a:p>
          <a:p>
            <a:pPr indent="0" lvl="0" marL="0" marR="0" rtl="0" algn="ctr">
              <a:spcBef>
                <a:spcPts val="1150"/>
              </a:spcBef>
              <a:spcAft>
                <a:spcPts val="0"/>
              </a:spcAft>
              <a:buNone/>
            </a:pPr>
            <a:r>
              <a:rPr b="1" i="1" lang="en-GB" sz="1000">
                <a:solidFill>
                  <a:srgbClr val="000000"/>
                </a:solidFill>
                <a:latin typeface="Comic Sans MS"/>
                <a:ea typeface="Comic Sans MS"/>
                <a:cs typeface="Comic Sans MS"/>
                <a:sym typeface="Comic Sans MS"/>
              </a:rPr>
              <a:t>Do you agreed with this statement?</a:t>
            </a:r>
            <a:endParaRPr sz="1200">
              <a:solidFill>
                <a:schemeClr val="dk1"/>
              </a:solidFill>
              <a:latin typeface="Times New Roman"/>
              <a:ea typeface="Times New Roman"/>
              <a:cs typeface="Times New Roman"/>
              <a:sym typeface="Times New Roman"/>
            </a:endParaRPr>
          </a:p>
          <a:p>
            <a:pPr indent="0" lvl="0" marL="0" marR="0" rtl="0" algn="ctr">
              <a:spcBef>
                <a:spcPts val="1150"/>
              </a:spcBef>
              <a:spcAft>
                <a:spcPts val="0"/>
              </a:spcAft>
              <a:buNone/>
            </a:pPr>
            <a:r>
              <a:rPr b="1" i="1" lang="en-GB" sz="1000">
                <a:solidFill>
                  <a:srgbClr val="000000"/>
                </a:solidFill>
                <a:latin typeface="Comic Sans MS"/>
                <a:ea typeface="Comic Sans MS"/>
                <a:cs typeface="Comic Sans MS"/>
                <a:sym typeface="Comic Sans MS"/>
              </a:rPr>
              <a:t>Fill in the table</a:t>
            </a:r>
            <a:endParaRPr sz="1200">
              <a:solidFill>
                <a:srgbClr val="000000"/>
              </a:solidFill>
              <a:latin typeface="Times New Roman"/>
              <a:ea typeface="Times New Roman"/>
              <a:cs typeface="Times New Roman"/>
              <a:sym typeface="Times New Roman"/>
            </a:endParaRPr>
          </a:p>
          <a:p>
            <a:pPr indent="0" lvl="0" marL="0" marR="0" rtl="0" algn="ctr">
              <a:spcBef>
                <a:spcPts val="1150"/>
              </a:spcBef>
              <a:spcAft>
                <a:spcPts val="0"/>
              </a:spcAft>
              <a:buNone/>
            </a:pPr>
            <a:r>
              <a:rPr b="1" i="1" lang="en-GB" sz="10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marR="0" rtl="0" algn="ctr">
              <a:spcBef>
                <a:spcPts val="1150"/>
              </a:spcBef>
              <a:spcAft>
                <a:spcPts val="0"/>
              </a:spcAft>
              <a:buNone/>
            </a:pPr>
            <a:r>
              <a:rPr b="1" i="1" lang="en-GB" sz="10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marR="0" rtl="0" algn="ctr">
              <a:spcBef>
                <a:spcPts val="1150"/>
              </a:spcBef>
              <a:spcAft>
                <a:spcPts val="0"/>
              </a:spcAft>
              <a:buNone/>
            </a:pPr>
            <a:r>
              <a:rPr b="1" i="1" lang="en-GB" sz="10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marR="0" rtl="0" algn="ctr">
              <a:spcBef>
                <a:spcPts val="1150"/>
              </a:spcBef>
              <a:spcAft>
                <a:spcPts val="0"/>
              </a:spcAft>
              <a:buNone/>
            </a:pPr>
            <a:r>
              <a:rPr b="1" i="1" lang="en-GB" sz="10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marR="0" rtl="0" algn="ctr">
              <a:spcBef>
                <a:spcPts val="1150"/>
              </a:spcBef>
              <a:spcAft>
                <a:spcPts val="0"/>
              </a:spcAft>
              <a:buNone/>
            </a:pPr>
            <a:r>
              <a:rPr b="1" i="1" lang="en-GB" sz="10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marR="0" rtl="0" algn="ctr">
              <a:spcBef>
                <a:spcPts val="1150"/>
              </a:spcBef>
              <a:spcAft>
                <a:spcPts val="0"/>
              </a:spcAft>
              <a:buNone/>
            </a:pPr>
            <a:r>
              <a:rPr b="1" i="1" lang="en-GB" sz="10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p:txBody>
      </p:sp>
      <p:graphicFrame>
        <p:nvGraphicFramePr>
          <p:cNvPr id="202" name="Google Shape;202;p18"/>
          <p:cNvGraphicFramePr/>
          <p:nvPr/>
        </p:nvGraphicFramePr>
        <p:xfrm>
          <a:off x="5194300" y="4740115"/>
          <a:ext cx="3000000" cy="3000000"/>
        </p:xfrm>
        <a:graphic>
          <a:graphicData uri="http://schemas.openxmlformats.org/drawingml/2006/table">
            <a:tbl>
              <a:tblPr bandRow="1" firstCol="1" firstRow="1">
                <a:noFill/>
                <a:tableStyleId>{6E6827B6-ADD2-45C8-8DB8-8BB8FD490620}</a:tableStyleId>
              </a:tblPr>
              <a:tblGrid>
                <a:gridCol w="2959100"/>
                <a:gridCol w="2959100"/>
              </a:tblGrid>
              <a:tr h="127000">
                <a:tc>
                  <a:txBody>
                    <a:bodyPr/>
                    <a:lstStyle/>
                    <a:p>
                      <a:pPr indent="0" lvl="0" marL="0" marR="0" rtl="0" algn="ctr">
                        <a:spcBef>
                          <a:spcPts val="0"/>
                        </a:spcBef>
                        <a:spcAft>
                          <a:spcPts val="0"/>
                        </a:spcAft>
                        <a:buNone/>
                      </a:pPr>
                      <a:r>
                        <a:rPr lang="en-GB" sz="1000" u="none" cap="none" strike="noStrike"/>
                        <a:t>FOR </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en-GB" sz="1000" u="none" cap="none" strike="noStrike"/>
                        <a:t>AGAINST </a:t>
                      </a:r>
                      <a:endParaRPr sz="1100" u="none" cap="none" strike="noStrike">
                        <a:latin typeface="Calibri"/>
                        <a:ea typeface="Calibri"/>
                        <a:cs typeface="Calibri"/>
                        <a:sym typeface="Calibri"/>
                      </a:endParaRPr>
                    </a:p>
                  </a:txBody>
                  <a:tcPr marT="0" marB="0" marR="68575" marL="68575"/>
                </a:tc>
              </a:tr>
              <a:tr h="1685300">
                <a:tc>
                  <a:txBody>
                    <a:bodyPr/>
                    <a:lstStyle/>
                    <a:p>
                      <a:pPr indent="0" lvl="0" marL="0" marR="0" rtl="0" algn="ctr">
                        <a:spcBef>
                          <a:spcPts val="0"/>
                        </a:spcBef>
                        <a:spcAft>
                          <a:spcPts val="0"/>
                        </a:spcAft>
                        <a:buNone/>
                      </a:pPr>
                      <a:r>
                        <a:rPr lang="en-GB" sz="1000" u="none" cap="none" strike="noStrike"/>
                        <a:t> </a:t>
                      </a:r>
                      <a:endParaRPr sz="1100" u="none" cap="none" strike="noStrike"/>
                    </a:p>
                    <a:p>
                      <a:pPr indent="0" lvl="0" marL="0" marR="0" rtl="0" algn="ctr">
                        <a:spcBef>
                          <a:spcPts val="1150"/>
                        </a:spcBef>
                        <a:spcAft>
                          <a:spcPts val="0"/>
                        </a:spcAft>
                        <a:buNone/>
                      </a:pPr>
                      <a:r>
                        <a:rPr lang="en-GB" sz="1000" u="none" cap="none" strike="noStrike"/>
                        <a:t> </a:t>
                      </a:r>
                      <a:endParaRPr sz="1100" u="none" cap="none" strike="noStrike"/>
                    </a:p>
                    <a:p>
                      <a:pPr indent="0" lvl="0" marL="0" marR="0" rtl="0" algn="ctr">
                        <a:spcBef>
                          <a:spcPts val="1150"/>
                        </a:spcBef>
                        <a:spcAft>
                          <a:spcPts val="0"/>
                        </a:spcAft>
                        <a:buNone/>
                      </a:pPr>
                      <a:r>
                        <a:rPr lang="en-GB" sz="1000" u="none" cap="none" strike="noStrike"/>
                        <a:t> </a:t>
                      </a:r>
                      <a:endParaRPr sz="1100" u="none" cap="none" strike="noStrike"/>
                    </a:p>
                    <a:p>
                      <a:pPr indent="0" lvl="0" marL="0" marR="0" rtl="0" algn="ctr">
                        <a:spcBef>
                          <a:spcPts val="1150"/>
                        </a:spcBef>
                        <a:spcAft>
                          <a:spcPts val="0"/>
                        </a:spcAft>
                        <a:buNone/>
                      </a:pPr>
                      <a:r>
                        <a:rPr lang="en-GB" sz="10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ctr">
                        <a:spcBef>
                          <a:spcPts val="0"/>
                        </a:spcBef>
                        <a:spcAft>
                          <a:spcPts val="0"/>
                        </a:spcAft>
                        <a:buNone/>
                      </a:pPr>
                      <a:r>
                        <a:rPr lang="en-GB" sz="1000" u="none" cap="none" strike="noStrike"/>
                        <a:t>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Education</a:t>
            </a:r>
            <a:endParaRPr/>
          </a:p>
        </p:txBody>
      </p:sp>
      <p:sp>
        <p:nvSpPr>
          <p:cNvPr id="208" name="Google Shape;208;p19"/>
          <p:cNvSpPr txBox="1"/>
          <p:nvPr>
            <p:ph idx="1" type="body"/>
          </p:nvPr>
        </p:nvSpPr>
        <p:spPr>
          <a:xfrm>
            <a:off x="838200" y="1409700"/>
            <a:ext cx="10515600" cy="47672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u="sng"/>
              <a:t>What is the relationship between ethnicity and educational achievement?</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209" name="Google Shape;209;p19"/>
          <p:cNvPicPr preferRelativeResize="0"/>
          <p:nvPr/>
        </p:nvPicPr>
        <p:blipFill rotWithShape="1">
          <a:blip r:embed="rId3">
            <a:alphaModFix/>
          </a:blip>
          <a:srcRect b="0" l="0" r="0" t="0"/>
          <a:stretch/>
        </p:blipFill>
        <p:spPr>
          <a:xfrm>
            <a:off x="1282147" y="2474843"/>
            <a:ext cx="6208947" cy="3916432"/>
          </a:xfrm>
          <a:prstGeom prst="rect">
            <a:avLst/>
          </a:prstGeom>
          <a:noFill/>
          <a:ln>
            <a:noFill/>
          </a:ln>
        </p:spPr>
      </p:pic>
      <p:sp>
        <p:nvSpPr>
          <p:cNvPr id="210" name="Google Shape;210;p19"/>
          <p:cNvSpPr/>
          <p:nvPr/>
        </p:nvSpPr>
        <p:spPr>
          <a:xfrm>
            <a:off x="7721600" y="2379909"/>
            <a:ext cx="4318000" cy="71070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800">
                <a:solidFill>
                  <a:schemeClr val="dk1"/>
                </a:solidFill>
                <a:latin typeface="Calibri"/>
                <a:ea typeface="Calibri"/>
                <a:cs typeface="Calibri"/>
                <a:sym typeface="Calibri"/>
              </a:rPr>
              <a:t>What do the statistics show in regard to exam success and ethnicity? </a:t>
            </a:r>
            <a:endParaRPr sz="1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838200" y="391759"/>
            <a:ext cx="10515600" cy="1325563"/>
          </a:xfrm>
          <a:prstGeom prst="rect">
            <a:avLst/>
          </a:prstGeom>
          <a:solidFill>
            <a:srgbClr val="FFFF00"/>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Calibri"/>
              <a:buNone/>
            </a:pPr>
            <a:r>
              <a:rPr b="1" lang="en-GB">
                <a:solidFill>
                  <a:srgbClr val="2F5496"/>
                </a:solidFill>
              </a:rPr>
              <a:t>W</a:t>
            </a:r>
            <a:r>
              <a:rPr b="1" i="1" lang="en-GB">
                <a:solidFill>
                  <a:srgbClr val="2F5496"/>
                </a:solidFill>
              </a:rPr>
              <a:t>eek 1 </a:t>
            </a:r>
            <a:endParaRPr b="1">
              <a:solidFill>
                <a:srgbClr val="2F5496"/>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0"/>
          <p:cNvSpPr txBox="1"/>
          <p:nvPr>
            <p:ph type="title"/>
          </p:nvPr>
        </p:nvSpPr>
        <p:spPr>
          <a:xfrm>
            <a:off x="208066" y="75996"/>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Education</a:t>
            </a:r>
            <a:endParaRPr b="1"/>
          </a:p>
        </p:txBody>
      </p:sp>
      <p:sp>
        <p:nvSpPr>
          <p:cNvPr id="216" name="Google Shape;216;p20"/>
          <p:cNvSpPr txBox="1"/>
          <p:nvPr>
            <p:ph idx="1" type="body"/>
          </p:nvPr>
        </p:nvSpPr>
        <p:spPr>
          <a:xfrm>
            <a:off x="838200" y="1026370"/>
            <a:ext cx="10515600" cy="349452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a:t>What explanations have been put forward to explain differential educational attainment between different ethnic groups?</a:t>
            </a:r>
            <a:endParaRPr/>
          </a:p>
          <a:p>
            <a:pPr indent="0" lvl="0" marL="0" rtl="0" algn="l">
              <a:lnSpc>
                <a:spcPct val="90000"/>
              </a:lnSpc>
              <a:spcBef>
                <a:spcPts val="1000"/>
              </a:spcBef>
              <a:spcAft>
                <a:spcPts val="0"/>
              </a:spcAft>
              <a:buClr>
                <a:schemeClr val="dk1"/>
              </a:buClr>
              <a:buSzPts val="2800"/>
              <a:buNone/>
            </a:pPr>
            <a:r>
              <a:t/>
            </a:r>
            <a:endParaRPr/>
          </a:p>
        </p:txBody>
      </p:sp>
      <p:sp>
        <p:nvSpPr>
          <p:cNvPr id="217" name="Google Shape;217;p20"/>
          <p:cNvSpPr/>
          <p:nvPr/>
        </p:nvSpPr>
        <p:spPr>
          <a:xfrm>
            <a:off x="838200" y="1997776"/>
            <a:ext cx="10883900" cy="838306"/>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lang="en-GB" sz="1800">
                <a:solidFill>
                  <a:schemeClr val="dk1"/>
                </a:solidFill>
                <a:latin typeface="Comic Sans MS"/>
                <a:ea typeface="Comic Sans MS"/>
                <a:cs typeface="Comic Sans MS"/>
                <a:sym typeface="Comic Sans MS"/>
              </a:rPr>
              <a:t>Watch the following clip on YouTube called; </a:t>
            </a:r>
            <a:r>
              <a:rPr b="1" i="1" lang="en-GB" sz="1800">
                <a:solidFill>
                  <a:schemeClr val="dk1"/>
                </a:solidFill>
                <a:latin typeface="Comic Sans MS"/>
                <a:ea typeface="Comic Sans MS"/>
                <a:cs typeface="Comic Sans MS"/>
                <a:sym typeface="Comic Sans MS"/>
              </a:rPr>
              <a:t>Teacher TV: Black Boys</a:t>
            </a:r>
            <a:r>
              <a:rPr lang="en-GB" sz="1800">
                <a:solidFill>
                  <a:schemeClr val="dk1"/>
                </a:solidFill>
                <a:latin typeface="Comic Sans MS"/>
                <a:ea typeface="Comic Sans MS"/>
                <a:cs typeface="Comic Sans MS"/>
                <a:sym typeface="Comic Sans MS"/>
              </a:rPr>
              <a:t> </a:t>
            </a:r>
            <a:endParaRPr sz="1600">
              <a:solidFill>
                <a:schemeClr val="dk1"/>
              </a:solidFill>
              <a:latin typeface="Calibri"/>
              <a:ea typeface="Calibri"/>
              <a:cs typeface="Calibri"/>
              <a:sym typeface="Calibri"/>
            </a:endParaRPr>
          </a:p>
          <a:p>
            <a:pPr indent="0" lvl="0" marL="0" marR="0" rtl="0" algn="just">
              <a:lnSpc>
                <a:spcPct val="115000"/>
              </a:lnSpc>
              <a:spcBef>
                <a:spcPts val="1000"/>
              </a:spcBef>
              <a:spcAft>
                <a:spcPts val="0"/>
              </a:spcAft>
              <a:buNone/>
            </a:pPr>
            <a:r>
              <a:rPr lang="en-GB" sz="1800">
                <a:solidFill>
                  <a:schemeClr val="dk1"/>
                </a:solidFill>
                <a:latin typeface="Comic Sans MS"/>
                <a:ea typeface="Comic Sans MS"/>
                <a:cs typeface="Comic Sans MS"/>
                <a:sym typeface="Comic Sans MS"/>
              </a:rPr>
              <a:t>Brainstorm all the reasons why black boys are underperforming? </a:t>
            </a:r>
            <a:endParaRPr sz="1600">
              <a:solidFill>
                <a:schemeClr val="dk1"/>
              </a:solidFill>
              <a:latin typeface="Calibri"/>
              <a:ea typeface="Calibri"/>
              <a:cs typeface="Calibri"/>
              <a:sym typeface="Calibri"/>
            </a:endParaRPr>
          </a:p>
        </p:txBody>
      </p:sp>
      <p:sp>
        <p:nvSpPr>
          <p:cNvPr id="218" name="Google Shape;218;p20"/>
          <p:cNvSpPr/>
          <p:nvPr/>
        </p:nvSpPr>
        <p:spPr>
          <a:xfrm>
            <a:off x="6806706" y="4335297"/>
            <a:ext cx="4254499" cy="1917700"/>
          </a:xfrm>
          <a:prstGeom prst="ellipse">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None/>
            </a:pPr>
            <a:r>
              <a:rPr b="1" lang="en-GB" sz="2800">
                <a:solidFill>
                  <a:schemeClr val="lt1"/>
                </a:solidFill>
                <a:latin typeface="Arial"/>
                <a:ea typeface="Arial"/>
                <a:cs typeface="Arial"/>
                <a:sym typeface="Arial"/>
              </a:rPr>
              <a:t>       Explanations</a:t>
            </a:r>
            <a:endParaRPr b="1" sz="2800">
              <a:solidFill>
                <a:schemeClr val="lt1"/>
              </a:solidFill>
              <a:latin typeface="Calibri"/>
              <a:ea typeface="Calibri"/>
              <a:cs typeface="Calibri"/>
              <a:sym typeface="Calibri"/>
            </a:endParaRPr>
          </a:p>
          <a:p>
            <a:pPr indent="0" lvl="0" marL="0" marR="0" rtl="0" algn="ctr">
              <a:lnSpc>
                <a:spcPct val="115000"/>
              </a:lnSpc>
              <a:spcBef>
                <a:spcPts val="1000"/>
              </a:spcBef>
              <a:spcAft>
                <a:spcPts val="0"/>
              </a:spcAft>
              <a:buNone/>
            </a:pPr>
            <a:r>
              <a:rPr lang="en-GB" sz="1100">
                <a:solidFill>
                  <a:schemeClr val="lt1"/>
                </a:solidFill>
                <a:latin typeface="Calibri"/>
                <a:ea typeface="Calibri"/>
                <a:cs typeface="Calibri"/>
                <a:sym typeface="Calibri"/>
              </a:rPr>
              <a:t> </a:t>
            </a:r>
            <a:endParaRPr/>
          </a:p>
        </p:txBody>
      </p:sp>
      <p:cxnSp>
        <p:nvCxnSpPr>
          <p:cNvPr id="219" name="Google Shape;219;p20"/>
          <p:cNvCxnSpPr/>
          <p:nvPr/>
        </p:nvCxnSpPr>
        <p:spPr>
          <a:xfrm flipH="1" rot="10800000">
            <a:off x="9370481" y="4385868"/>
            <a:ext cx="1353185" cy="379730"/>
          </a:xfrm>
          <a:prstGeom prst="straightConnector1">
            <a:avLst/>
          </a:prstGeom>
          <a:noFill/>
          <a:ln cap="flat" cmpd="sng" w="9525">
            <a:solidFill>
              <a:schemeClr val="accent1"/>
            </a:solidFill>
            <a:prstDash val="solid"/>
            <a:miter lim="800000"/>
            <a:headEnd len="sm" w="sm" type="none"/>
            <a:tailEnd len="med" w="med" type="stealth"/>
          </a:ln>
        </p:spPr>
      </p:cxnSp>
      <p:cxnSp>
        <p:nvCxnSpPr>
          <p:cNvPr id="220" name="Google Shape;220;p20"/>
          <p:cNvCxnSpPr/>
          <p:nvPr/>
        </p:nvCxnSpPr>
        <p:spPr>
          <a:xfrm flipH="1" rot="10800000">
            <a:off x="8933956" y="3955567"/>
            <a:ext cx="1353185" cy="379730"/>
          </a:xfrm>
          <a:prstGeom prst="straightConnector1">
            <a:avLst/>
          </a:prstGeom>
          <a:noFill/>
          <a:ln cap="flat" cmpd="sng" w="9525">
            <a:solidFill>
              <a:schemeClr val="accent1"/>
            </a:solidFill>
            <a:prstDash val="solid"/>
            <a:miter lim="800000"/>
            <a:headEnd len="sm" w="sm" type="none"/>
            <a:tailEnd len="med" w="med" type="stealth"/>
          </a:ln>
        </p:spPr>
      </p:cxnSp>
      <p:sp>
        <p:nvSpPr>
          <p:cNvPr id="221" name="Google Shape;221;p20"/>
          <p:cNvSpPr/>
          <p:nvPr/>
        </p:nvSpPr>
        <p:spPr>
          <a:xfrm>
            <a:off x="1068706" y="2972227"/>
            <a:ext cx="697949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3">
                  <a:extLst>
                    <a:ext uri="{A12FA001-AC4F-418D-AE19-62706E023703}">
                      <ahyp:hlinkClr val="tx"/>
                    </a:ext>
                  </a:extLst>
                </a:hlinkClick>
              </a:rPr>
              <a:t>https://www.youtube.com/watch?v=n0UI-sqA_z0</a:t>
            </a:r>
            <a:r>
              <a:rPr lang="en-GB" sz="1800">
                <a:solidFill>
                  <a:schemeClr val="dk1"/>
                </a:solidFill>
                <a:latin typeface="Calibri"/>
                <a:ea typeface="Calibri"/>
                <a:cs typeface="Calibri"/>
                <a:sym typeface="Calibri"/>
              </a:rPr>
              <a:t>  </a:t>
            </a:r>
            <a:endParaRPr/>
          </a:p>
        </p:txBody>
      </p:sp>
      <p:sp>
        <p:nvSpPr>
          <p:cNvPr id="222" name="Google Shape;222;p20"/>
          <p:cNvSpPr txBox="1"/>
          <p:nvPr/>
        </p:nvSpPr>
        <p:spPr>
          <a:xfrm>
            <a:off x="208065" y="3416194"/>
            <a:ext cx="6306045" cy="2585323"/>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Using the internet find the key trends on educational achievement for ethnic minorities and gender (must be recent data).</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Explain your findings.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Evaluate the explanations you have found. What are the strengths and weaknesses of the explanations provided on differences in attainment levels between different students?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ph type="title"/>
          </p:nvPr>
        </p:nvSpPr>
        <p:spPr>
          <a:xfrm>
            <a:off x="838200" y="365125"/>
            <a:ext cx="10515600" cy="1325563"/>
          </a:xfrm>
          <a:prstGeom prst="rect">
            <a:avLst/>
          </a:prstGeom>
          <a:solidFill>
            <a:srgbClr val="FFFF00"/>
          </a:solid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2F5496"/>
              </a:buClr>
              <a:buSzPts val="4400"/>
              <a:buFont typeface="Calibri"/>
              <a:buNone/>
            </a:pPr>
            <a:r>
              <a:rPr b="1" lang="en-GB">
                <a:solidFill>
                  <a:srgbClr val="2F5496"/>
                </a:solidFill>
              </a:rPr>
              <a:t>Week 3</a:t>
            </a:r>
            <a:r>
              <a:rPr b="1" lang="en-GB">
                <a:solidFill>
                  <a:srgbClr val="2F5496"/>
                </a:solidFill>
              </a:rPr>
              <a:t> </a:t>
            </a:r>
            <a:endParaRPr>
              <a:solidFill>
                <a:srgbClr val="2F549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838200" y="365125"/>
            <a:ext cx="994063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A Level- Research Methods </a:t>
            </a:r>
            <a:endParaRPr b="1"/>
          </a:p>
        </p:txBody>
      </p:sp>
      <p:sp>
        <p:nvSpPr>
          <p:cNvPr id="233" name="Google Shape;233;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Research methods are all about what sociologists do.  Many sociological theories are underpinned by evidence.  Evidence has to be collected from the social world around us and this requires empirical research to be done.  ‘Empirical’ simply means ‘based on evidence from the real world’.  The process of carrying out research and collecting evidence distinguishes sociologists from those who make claims about society based on common-sense opinions, personal experiences or prejudices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p:nvPr/>
        </p:nvSpPr>
        <p:spPr>
          <a:xfrm>
            <a:off x="2584269" y="331963"/>
            <a:ext cx="6247608" cy="625428"/>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GB" sz="3200">
                <a:solidFill>
                  <a:srgbClr val="FF0000"/>
                </a:solidFill>
                <a:latin typeface="Calibri"/>
                <a:ea typeface="Calibri"/>
                <a:cs typeface="Calibri"/>
                <a:sym typeface="Calibri"/>
              </a:rPr>
              <a:t>Activity – Researching violent crime</a:t>
            </a:r>
            <a:endParaRPr sz="3200">
              <a:solidFill>
                <a:srgbClr val="FF0000"/>
              </a:solidFill>
              <a:latin typeface="Calibri"/>
              <a:ea typeface="Calibri"/>
              <a:cs typeface="Calibri"/>
              <a:sym typeface="Calibri"/>
            </a:endParaRPr>
          </a:p>
        </p:txBody>
      </p:sp>
      <p:pic>
        <p:nvPicPr>
          <p:cNvPr descr="gun crime.jpg" id="239" name="Google Shape;239;p23"/>
          <p:cNvPicPr preferRelativeResize="0"/>
          <p:nvPr/>
        </p:nvPicPr>
        <p:blipFill rotWithShape="1">
          <a:blip r:embed="rId3">
            <a:alphaModFix/>
          </a:blip>
          <a:srcRect b="0" l="0" r="0" t="0"/>
          <a:stretch/>
        </p:blipFill>
        <p:spPr>
          <a:xfrm>
            <a:off x="558945" y="223966"/>
            <a:ext cx="1713200" cy="2612206"/>
          </a:xfrm>
          <a:prstGeom prst="rect">
            <a:avLst/>
          </a:prstGeom>
          <a:noFill/>
          <a:ln>
            <a:noFill/>
          </a:ln>
        </p:spPr>
      </p:pic>
      <p:sp>
        <p:nvSpPr>
          <p:cNvPr id="240" name="Google Shape;240;p23"/>
          <p:cNvSpPr/>
          <p:nvPr/>
        </p:nvSpPr>
        <p:spPr>
          <a:xfrm>
            <a:off x="2685868" y="1165528"/>
            <a:ext cx="8414328" cy="396493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5000"/>
              </a:lnSpc>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Ask 2 people you know, whether violent crime has increased in the last ten years.  Next, ask them where they have got their ‘evidence’ from.</a:t>
            </a:r>
            <a:endParaRPr/>
          </a:p>
          <a:p>
            <a:pPr indent="-342900" lvl="0" marL="342900" marR="0" rtl="0" algn="l">
              <a:lnSpc>
                <a:spcPct val="115000"/>
              </a:lnSpc>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Is their evidence based on research findings, or personal opinion?</a:t>
            </a:r>
            <a:endParaRPr/>
          </a:p>
          <a:p>
            <a:pPr indent="-342900" lvl="0" marL="342900" marR="0" rtl="0" algn="l">
              <a:lnSpc>
                <a:spcPct val="115000"/>
              </a:lnSpc>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Official crime statistics states that the overall level of gun crime in England and Wales is very low – less than 0.5% of all crime recorded by the police and the number of overall offences involving firearms fell by 2% in 2007-08 compared to the previous year.  Does this finding differ from the perception of your friends/family?  Why do you think this might be?</a:t>
            </a:r>
            <a:endParaRPr/>
          </a:p>
          <a:p>
            <a:pPr indent="-342900" lvl="0" marL="342900" marR="0" rtl="0" algn="l">
              <a:lnSpc>
                <a:spcPct val="115000"/>
              </a:lnSpc>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Investigate where official crime statistics, such as the ones above, come from.  Can you see any problems with this as evidence? What is missing from this data?</a:t>
            </a:r>
            <a:endParaRPr sz="2000">
              <a:solidFill>
                <a:schemeClr val="dk1"/>
              </a:solidFill>
              <a:latin typeface="Calibri"/>
              <a:ea typeface="Calibri"/>
              <a:cs typeface="Calibri"/>
              <a:sym typeface="Calibri"/>
            </a:endParaRPr>
          </a:p>
        </p:txBody>
      </p:sp>
      <p:sp>
        <p:nvSpPr>
          <p:cNvPr id="241" name="Google Shape;241;p23"/>
          <p:cNvSpPr txBox="1"/>
          <p:nvPr/>
        </p:nvSpPr>
        <p:spPr>
          <a:xfrm>
            <a:off x="197708" y="5238013"/>
            <a:ext cx="10344353" cy="1323439"/>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Calibri"/>
                <a:ea typeface="Calibri"/>
                <a:cs typeface="Calibri"/>
                <a:sym typeface="Calibri"/>
              </a:rPr>
              <a:t>Watch the following clip; </a:t>
            </a:r>
            <a:r>
              <a:rPr b="1" lang="en-GB" sz="2000" u="sng">
                <a:solidFill>
                  <a:schemeClr val="dk1"/>
                </a:solidFill>
                <a:latin typeface="Calibri"/>
                <a:ea typeface="Calibri"/>
                <a:cs typeface="Calibri"/>
                <a:sym typeface="Calibri"/>
                <a:hlinkClick r:id="rId4">
                  <a:extLst>
                    <a:ext uri="{A12FA001-AC4F-418D-AE19-62706E023703}">
                      <ahyp:hlinkClr val="tx"/>
                    </a:ext>
                  </a:extLst>
                </a:hlinkClick>
              </a:rPr>
              <a:t>https://www.youtube.com/watch?v=jzdTiM5wS_c</a:t>
            </a:r>
            <a:r>
              <a:rPr b="1" lang="en-GB" sz="2000">
                <a:solidFill>
                  <a:schemeClr val="dk1"/>
                </a:solidFill>
                <a:latin typeface="Calibri"/>
                <a:ea typeface="Calibri"/>
                <a:cs typeface="Calibri"/>
                <a:sym typeface="Calibri"/>
              </a:rPr>
              <a:t>  -  </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Answer the following questions:</a:t>
            </a:r>
            <a:endParaRPr b="1" sz="20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What is the dark figure of crime?</a:t>
            </a:r>
            <a:endParaRPr/>
          </a:p>
          <a:p>
            <a:pPr indent="0" lvl="0" marL="0" marR="0" rtl="0" algn="l">
              <a:spcBef>
                <a:spcPts val="0"/>
              </a:spcBef>
              <a:spcAft>
                <a:spcPts val="0"/>
              </a:spcAft>
              <a:buNone/>
            </a:pPr>
            <a:r>
              <a:rPr b="1" lang="en-GB" sz="2000">
                <a:solidFill>
                  <a:schemeClr val="dk1"/>
                </a:solidFill>
                <a:latin typeface="Calibri"/>
                <a:ea typeface="Calibri"/>
                <a:cs typeface="Calibri"/>
                <a:sym typeface="Calibri"/>
              </a:rPr>
              <a:t>How reliable are official crime statistics?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Tasks:</a:t>
            </a:r>
            <a:endParaRPr/>
          </a:p>
        </p:txBody>
      </p:sp>
      <p:pic>
        <p:nvPicPr>
          <p:cNvPr descr="Researchers.jpg" id="247" name="Google Shape;247;p24"/>
          <p:cNvPicPr preferRelativeResize="0"/>
          <p:nvPr/>
        </p:nvPicPr>
        <p:blipFill rotWithShape="1">
          <a:blip r:embed="rId3">
            <a:alphaModFix/>
          </a:blip>
          <a:srcRect b="0" l="0" r="0" t="0"/>
          <a:stretch/>
        </p:blipFill>
        <p:spPr>
          <a:xfrm>
            <a:off x="503527" y="267999"/>
            <a:ext cx="3733800" cy="2486025"/>
          </a:xfrm>
          <a:prstGeom prst="rect">
            <a:avLst/>
          </a:prstGeom>
          <a:noFill/>
          <a:ln>
            <a:noFill/>
          </a:ln>
        </p:spPr>
      </p:pic>
      <p:sp>
        <p:nvSpPr>
          <p:cNvPr id="248" name="Google Shape;248;p24"/>
          <p:cNvSpPr/>
          <p:nvPr/>
        </p:nvSpPr>
        <p:spPr>
          <a:xfrm>
            <a:off x="4906675" y="1376046"/>
            <a:ext cx="6096000" cy="1898981"/>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GB" sz="2400">
                <a:solidFill>
                  <a:srgbClr val="FF0000"/>
                </a:solidFill>
                <a:latin typeface="Arial"/>
                <a:ea typeface="Arial"/>
                <a:cs typeface="Arial"/>
                <a:sym typeface="Arial"/>
              </a:rPr>
              <a:t>Types of data – primary and secondary</a:t>
            </a:r>
            <a:endParaRPr sz="2400">
              <a:solidFill>
                <a:srgbClr val="FF0000"/>
              </a:solidFill>
              <a:latin typeface="Calibri"/>
              <a:ea typeface="Calibri"/>
              <a:cs typeface="Calibri"/>
              <a:sym typeface="Calibri"/>
            </a:endParaRPr>
          </a:p>
          <a:p>
            <a:pPr indent="0" lvl="0" marL="0" marR="0" rtl="0" algn="l">
              <a:lnSpc>
                <a:spcPct val="115000"/>
              </a:lnSpc>
              <a:spcBef>
                <a:spcPts val="1000"/>
              </a:spcBef>
              <a:spcAft>
                <a:spcPts val="0"/>
              </a:spcAft>
              <a:buNone/>
            </a:pPr>
            <a:r>
              <a:rPr b="1" lang="en-GB" sz="1800">
                <a:solidFill>
                  <a:schemeClr val="dk1"/>
                </a:solidFill>
                <a:latin typeface="Arial"/>
                <a:ea typeface="Arial"/>
                <a:cs typeface="Arial"/>
                <a:sym typeface="Arial"/>
              </a:rPr>
              <a:t>Primary data</a:t>
            </a:r>
            <a:r>
              <a:rPr lang="en-GB" sz="1800">
                <a:solidFill>
                  <a:schemeClr val="dk1"/>
                </a:solidFill>
                <a:latin typeface="Arial"/>
                <a:ea typeface="Arial"/>
                <a:cs typeface="Arial"/>
                <a:sym typeface="Arial"/>
              </a:rPr>
              <a:t> is information collected by sociologists themselves for their own purpose.  These purposes may be to obtain a first-hand ‘picture’ of a group or society, or to test a hypothesis (an untested theory).</a:t>
            </a:r>
            <a:endParaRPr sz="1600">
              <a:solidFill>
                <a:schemeClr val="dk1"/>
              </a:solidFill>
              <a:latin typeface="Calibri"/>
              <a:ea typeface="Calibri"/>
              <a:cs typeface="Calibri"/>
              <a:sym typeface="Calibri"/>
            </a:endParaRPr>
          </a:p>
        </p:txBody>
      </p:sp>
      <p:sp>
        <p:nvSpPr>
          <p:cNvPr id="249" name="Google Shape;249;p24"/>
          <p:cNvSpPr/>
          <p:nvPr/>
        </p:nvSpPr>
        <p:spPr>
          <a:xfrm>
            <a:off x="503526" y="3764944"/>
            <a:ext cx="11078873" cy="1792797"/>
          </a:xfrm>
          <a:prstGeom prst="roundRect">
            <a:avLst>
              <a:gd fmla="val 16667" name="adj"/>
            </a:avLst>
          </a:prstGeom>
          <a:solidFill>
            <a:srgbClr val="F2F2F2"/>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Task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Write down 3 methods which could be used to gather primary data </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Researchers.jpg" id="254" name="Google Shape;254;p25"/>
          <p:cNvPicPr preferRelativeResize="0"/>
          <p:nvPr/>
        </p:nvPicPr>
        <p:blipFill rotWithShape="1">
          <a:blip r:embed="rId3">
            <a:alphaModFix/>
          </a:blip>
          <a:srcRect b="0" l="0" r="0" t="0"/>
          <a:stretch/>
        </p:blipFill>
        <p:spPr>
          <a:xfrm>
            <a:off x="503527" y="267999"/>
            <a:ext cx="3733800" cy="2486025"/>
          </a:xfrm>
          <a:prstGeom prst="rect">
            <a:avLst/>
          </a:prstGeom>
          <a:noFill/>
          <a:ln>
            <a:noFill/>
          </a:ln>
        </p:spPr>
      </p:pic>
      <p:sp>
        <p:nvSpPr>
          <p:cNvPr id="255" name="Google Shape;255;p25"/>
          <p:cNvSpPr/>
          <p:nvPr/>
        </p:nvSpPr>
        <p:spPr>
          <a:xfrm>
            <a:off x="4906675" y="1511011"/>
            <a:ext cx="6096000" cy="102746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800">
                <a:solidFill>
                  <a:schemeClr val="dk1"/>
                </a:solidFill>
                <a:latin typeface="Arial"/>
                <a:ea typeface="Arial"/>
                <a:cs typeface="Arial"/>
                <a:sym typeface="Arial"/>
              </a:rPr>
              <a:t>Secondary data</a:t>
            </a:r>
            <a:r>
              <a:rPr lang="en-GB" sz="1800">
                <a:solidFill>
                  <a:schemeClr val="dk1"/>
                </a:solidFill>
                <a:latin typeface="Arial"/>
                <a:ea typeface="Arial"/>
                <a:cs typeface="Arial"/>
                <a:sym typeface="Arial"/>
              </a:rPr>
              <a:t> is information that has been collected or created by someone else for their own purposes, but which the sociologist can then use.</a:t>
            </a:r>
            <a:endParaRPr sz="1600">
              <a:solidFill>
                <a:schemeClr val="dk1"/>
              </a:solidFill>
              <a:latin typeface="Calibri"/>
              <a:ea typeface="Calibri"/>
              <a:cs typeface="Calibri"/>
              <a:sym typeface="Calibri"/>
            </a:endParaRPr>
          </a:p>
        </p:txBody>
      </p:sp>
      <p:sp>
        <p:nvSpPr>
          <p:cNvPr id="256" name="Google Shape;256;p25"/>
          <p:cNvSpPr/>
          <p:nvPr/>
        </p:nvSpPr>
        <p:spPr>
          <a:xfrm>
            <a:off x="418236" y="3303877"/>
            <a:ext cx="11427400" cy="2043112"/>
          </a:xfrm>
          <a:prstGeom prst="roundRect">
            <a:avLst>
              <a:gd fmla="val 16667" name="adj"/>
            </a:avLst>
          </a:prstGeom>
          <a:solidFill>
            <a:srgbClr val="F2F2F2"/>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Task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Write down 2 methods which could be used to gather secondary data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6"/>
          <p:cNvSpPr/>
          <p:nvPr/>
        </p:nvSpPr>
        <p:spPr>
          <a:xfrm>
            <a:off x="637308" y="800677"/>
            <a:ext cx="8298873" cy="11557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1800">
                <a:solidFill>
                  <a:schemeClr val="dk1"/>
                </a:solidFill>
                <a:latin typeface="Arial"/>
                <a:ea typeface="Arial"/>
                <a:cs typeface="Arial"/>
                <a:sym typeface="Arial"/>
              </a:rPr>
              <a:t>Evaluation Task  🖉</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Complete the following table.  Some of the advantages and disadvantages have been completed for you. Use the internet to help you complete the task.</a:t>
            </a:r>
            <a:endParaRPr sz="1600">
              <a:solidFill>
                <a:schemeClr val="dk1"/>
              </a:solidFill>
              <a:latin typeface="Calibri"/>
              <a:ea typeface="Calibri"/>
              <a:cs typeface="Calibri"/>
              <a:sym typeface="Calibri"/>
            </a:endParaRPr>
          </a:p>
        </p:txBody>
      </p:sp>
      <p:graphicFrame>
        <p:nvGraphicFramePr>
          <p:cNvPr id="262" name="Google Shape;262;p26"/>
          <p:cNvGraphicFramePr/>
          <p:nvPr/>
        </p:nvGraphicFramePr>
        <p:xfrm>
          <a:off x="1233055" y="2452256"/>
          <a:ext cx="3000000" cy="3000000"/>
        </p:xfrm>
        <a:graphic>
          <a:graphicData uri="http://schemas.openxmlformats.org/drawingml/2006/table">
            <a:tbl>
              <a:tblPr bandCol="1" bandRow="1" firstCol="1" firstRow="1">
                <a:noFill/>
                <a:tableStyleId>{6E6827B6-ADD2-45C8-8DB8-8BB8FD490620}</a:tableStyleId>
              </a:tblPr>
              <a:tblGrid>
                <a:gridCol w="3274300"/>
                <a:gridCol w="3274300"/>
                <a:gridCol w="3274300"/>
              </a:tblGrid>
              <a:tr h="374500">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2000" u="none" cap="none" strike="noStrike"/>
                        <a:t>Primary data</a:t>
                      </a:r>
                      <a:endParaRPr sz="20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2000" u="none" cap="none" strike="noStrike"/>
                        <a:t>Secondary data</a:t>
                      </a:r>
                      <a:endParaRPr sz="2000" u="none" cap="none" strike="noStrike">
                        <a:latin typeface="Calibri"/>
                        <a:ea typeface="Calibri"/>
                        <a:cs typeface="Calibri"/>
                        <a:sym typeface="Calibri"/>
                      </a:endParaRPr>
                    </a:p>
                  </a:txBody>
                  <a:tcPr marT="0" marB="0" marR="68575" marL="68575"/>
                </a:tc>
              </a:tr>
              <a:tr h="772275">
                <a:tc rowSpan="2">
                  <a:txBody>
                    <a:bodyPr/>
                    <a:lstStyle/>
                    <a:p>
                      <a:pPr indent="0" lvl="0" marL="0" marR="0" rtl="0" algn="l">
                        <a:lnSpc>
                          <a:spcPct val="115000"/>
                        </a:lnSpc>
                        <a:spcBef>
                          <a:spcPts val="0"/>
                        </a:spcBef>
                        <a:spcAft>
                          <a:spcPts val="0"/>
                        </a:spcAft>
                        <a:buNone/>
                      </a:pPr>
                      <a:r>
                        <a:rPr lang="en-GB" sz="2800" u="none" cap="none" strike="noStrike"/>
                        <a:t>Advantages</a:t>
                      </a:r>
                      <a:endParaRPr/>
                    </a:p>
                    <a:p>
                      <a:pPr indent="0" lvl="0" marL="0" marR="0" rtl="0" algn="l">
                        <a:lnSpc>
                          <a:spcPct val="115000"/>
                        </a:lnSpc>
                        <a:spcBef>
                          <a:spcPts val="0"/>
                        </a:spcBef>
                        <a:spcAft>
                          <a:spcPts val="0"/>
                        </a:spcAft>
                        <a:buNone/>
                      </a:pPr>
                      <a:r>
                        <a:rPr lang="en-GB" sz="1200" u="none" cap="none" strike="noStrike"/>
                        <a:t> </a:t>
                      </a:r>
                      <a:endParaRPr sz="1100" u="none" cap="none" strike="noStrike"/>
                    </a:p>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800" u="none" cap="none" strike="noStrike"/>
                        <a:t>The data is very contemporary and up to date</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800" u="none" cap="none" strike="noStrike"/>
                        <a:t>It’s a quick and cheap way of doing research.</a:t>
                      </a:r>
                      <a:endParaRPr sz="1800" u="none" cap="none" strike="noStrike">
                        <a:latin typeface="Calibri"/>
                        <a:ea typeface="Calibri"/>
                        <a:cs typeface="Calibri"/>
                        <a:sym typeface="Calibri"/>
                      </a:endParaRPr>
                    </a:p>
                  </a:txBody>
                  <a:tcPr marT="0" marB="0" marR="68575" marL="68575"/>
                </a:tc>
              </a:tr>
              <a:tr h="772275">
                <a:tc vMerge="1"/>
                <a:tc>
                  <a:txBody>
                    <a:bodyPr/>
                    <a:lstStyle/>
                    <a:p>
                      <a:pPr indent="0" lvl="0" marL="0" marR="0" rtl="0" algn="l">
                        <a:lnSpc>
                          <a:spcPct val="115000"/>
                        </a:lnSpc>
                        <a:spcBef>
                          <a:spcPts val="0"/>
                        </a:spcBef>
                        <a:spcAft>
                          <a:spcPts val="0"/>
                        </a:spcAft>
                        <a:buNone/>
                      </a:pPr>
                      <a:r>
                        <a:rPr lang="en-GB" sz="1800" u="none" cap="none" strike="noStrike"/>
                        <a:t> </a:t>
                      </a:r>
                      <a:endParaRPr/>
                    </a:p>
                    <a:p>
                      <a:pPr indent="0" lvl="0" marL="0" marR="0" rtl="0" algn="l">
                        <a:lnSpc>
                          <a:spcPct val="115000"/>
                        </a:lnSpc>
                        <a:spcBef>
                          <a:spcPts val="0"/>
                        </a:spcBef>
                        <a:spcAft>
                          <a:spcPts val="0"/>
                        </a:spcAft>
                        <a:buNone/>
                      </a:pPr>
                      <a:r>
                        <a:rPr lang="en-GB" sz="1800" u="none" cap="none" strike="noStrike"/>
                        <a: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800" u="none" cap="none" strike="noStrike"/>
                        <a:t> </a:t>
                      </a:r>
                      <a:endParaRPr sz="1800" u="none" cap="none" strike="noStrike">
                        <a:latin typeface="Calibri"/>
                        <a:ea typeface="Calibri"/>
                        <a:cs typeface="Calibri"/>
                        <a:sym typeface="Calibri"/>
                      </a:endParaRPr>
                    </a:p>
                  </a:txBody>
                  <a:tcPr marT="0" marB="0" marR="68575" marL="68575"/>
                </a:tc>
              </a:tr>
              <a:tr h="772275">
                <a:tc rowSpan="2">
                  <a:txBody>
                    <a:bodyPr/>
                    <a:lstStyle/>
                    <a:p>
                      <a:pPr indent="0" lvl="0" marL="0" marR="0" rtl="0" algn="l">
                        <a:lnSpc>
                          <a:spcPct val="115000"/>
                        </a:lnSpc>
                        <a:spcBef>
                          <a:spcPts val="0"/>
                        </a:spcBef>
                        <a:spcAft>
                          <a:spcPts val="0"/>
                        </a:spcAft>
                        <a:buNone/>
                      </a:pPr>
                      <a:r>
                        <a:rPr lang="en-GB" sz="2800" u="none" cap="none" strike="noStrike"/>
                        <a:t>Disadvantages</a:t>
                      </a:r>
                      <a:endParaRPr/>
                    </a:p>
                    <a:p>
                      <a:pPr indent="0" lvl="0" marL="0" marR="0" rtl="0" algn="l">
                        <a:lnSpc>
                          <a:spcPct val="115000"/>
                        </a:lnSpc>
                        <a:spcBef>
                          <a:spcPts val="0"/>
                        </a:spcBef>
                        <a:spcAft>
                          <a:spcPts val="0"/>
                        </a:spcAft>
                        <a:buNone/>
                      </a:pPr>
                      <a:r>
                        <a:rPr lang="en-GB" sz="1200" u="none" cap="none" strike="noStrike"/>
                        <a:t> </a:t>
                      </a:r>
                      <a:endParaRPr sz="1100" u="none" cap="none" strike="noStrike"/>
                    </a:p>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800" u="none" cap="none" strike="noStrike"/>
                        <a:t> </a:t>
                      </a:r>
                      <a:endParaRPr/>
                    </a:p>
                    <a:p>
                      <a:pPr indent="0" lvl="0" marL="0" marR="0" rtl="0" algn="l">
                        <a:lnSpc>
                          <a:spcPct val="115000"/>
                        </a:lnSpc>
                        <a:spcBef>
                          <a:spcPts val="0"/>
                        </a:spcBef>
                        <a:spcAft>
                          <a:spcPts val="0"/>
                        </a:spcAft>
                        <a:buNone/>
                      </a:pPr>
                      <a:r>
                        <a:rPr lang="en-GB" sz="1800" u="none" cap="none" strike="noStrike"/>
                        <a:t> </a:t>
                      </a:r>
                      <a:endParaRPr sz="18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800" u="none" cap="none" strike="noStrike"/>
                        <a:t>It may not provide the exact data </a:t>
                      </a:r>
                      <a:endParaRPr sz="1800" u="none" cap="none" strike="noStrike">
                        <a:latin typeface="Calibri"/>
                        <a:ea typeface="Calibri"/>
                        <a:cs typeface="Calibri"/>
                        <a:sym typeface="Calibri"/>
                      </a:endParaRPr>
                    </a:p>
                  </a:txBody>
                  <a:tcPr marT="0" marB="0" marR="68575" marL="68575"/>
                </a:tc>
              </a:tr>
              <a:tr h="772275">
                <a:tc vMerge="1"/>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p>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7"/>
          <p:cNvSpPr/>
          <p:nvPr/>
        </p:nvSpPr>
        <p:spPr>
          <a:xfrm>
            <a:off x="1094509" y="1780981"/>
            <a:ext cx="10002981" cy="2558136"/>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GB" sz="3600">
                <a:solidFill>
                  <a:srgbClr val="FF0000"/>
                </a:solidFill>
                <a:latin typeface="Arial"/>
                <a:ea typeface="Arial"/>
                <a:cs typeface="Arial"/>
                <a:sym typeface="Arial"/>
              </a:rPr>
              <a:t>Factors influencing choice of method: PET</a:t>
            </a:r>
            <a:endParaRPr sz="3600">
              <a:solidFill>
                <a:srgbClr val="FF0000"/>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Given the wide range of methods available, sociologists need to select the right one for their research.  Different methods and sources of data have different strengths and limitations in terms of </a:t>
            </a:r>
            <a:r>
              <a:rPr b="1" lang="en-GB" sz="1800">
                <a:solidFill>
                  <a:schemeClr val="dk1"/>
                </a:solidFill>
                <a:latin typeface="Arial"/>
                <a:ea typeface="Arial"/>
                <a:cs typeface="Arial"/>
                <a:sym typeface="Arial"/>
              </a:rPr>
              <a:t>practica</a:t>
            </a:r>
            <a:r>
              <a:rPr lang="en-GB" sz="1800">
                <a:solidFill>
                  <a:schemeClr val="dk1"/>
                </a:solidFill>
                <a:latin typeface="Arial"/>
                <a:ea typeface="Arial"/>
                <a:cs typeface="Arial"/>
                <a:sym typeface="Arial"/>
              </a:rPr>
              <a:t>l, </a:t>
            </a:r>
            <a:r>
              <a:rPr b="1" lang="en-GB" sz="1800">
                <a:solidFill>
                  <a:schemeClr val="dk1"/>
                </a:solidFill>
                <a:latin typeface="Arial"/>
                <a:ea typeface="Arial"/>
                <a:cs typeface="Arial"/>
                <a:sym typeface="Arial"/>
              </a:rPr>
              <a:t>ethical</a:t>
            </a:r>
            <a:r>
              <a:rPr lang="en-GB" sz="1800">
                <a:solidFill>
                  <a:schemeClr val="dk1"/>
                </a:solidFill>
                <a:latin typeface="Arial"/>
                <a:ea typeface="Arial"/>
                <a:cs typeface="Arial"/>
                <a:sym typeface="Arial"/>
              </a:rPr>
              <a:t> (moral) and </a:t>
            </a:r>
            <a:r>
              <a:rPr b="1" lang="en-GB" sz="1800">
                <a:solidFill>
                  <a:schemeClr val="dk1"/>
                </a:solidFill>
                <a:latin typeface="Arial"/>
                <a:ea typeface="Arial"/>
                <a:cs typeface="Arial"/>
                <a:sym typeface="Arial"/>
              </a:rPr>
              <a:t>theoretical</a:t>
            </a:r>
            <a:r>
              <a:rPr lang="en-GB" sz="1800">
                <a:solidFill>
                  <a:schemeClr val="dk1"/>
                </a:solidFill>
                <a:latin typeface="Arial"/>
                <a:ea typeface="Arial"/>
                <a:cs typeface="Arial"/>
                <a:sym typeface="Arial"/>
              </a:rPr>
              <a:t> issues.</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b="1" lang="en-GB" sz="1800">
                <a:solidFill>
                  <a:schemeClr val="dk1"/>
                </a:solidFill>
                <a:latin typeface="Arial"/>
                <a:ea typeface="Arial"/>
                <a:cs typeface="Arial"/>
                <a:sym typeface="Arial"/>
              </a:rPr>
              <a:t>Task 🖉  </a:t>
            </a:r>
            <a:r>
              <a:rPr lang="en-GB" sz="1800">
                <a:solidFill>
                  <a:schemeClr val="dk1"/>
                </a:solidFill>
                <a:latin typeface="Arial"/>
                <a:ea typeface="Arial"/>
                <a:cs typeface="Arial"/>
                <a:sym typeface="Arial"/>
              </a:rPr>
              <a:t>Use the </a:t>
            </a:r>
            <a:r>
              <a:rPr i="1" lang="en-GB" sz="1800">
                <a:solidFill>
                  <a:schemeClr val="dk1"/>
                </a:solidFill>
                <a:latin typeface="Arial"/>
                <a:ea typeface="Arial"/>
                <a:cs typeface="Arial"/>
                <a:sym typeface="Arial"/>
              </a:rPr>
              <a:t>Internet, complete the boxes on the following slide, summarising the different practical, ethical and theoretical issues which influence a choice of research method</a:t>
            </a:r>
            <a:endParaRPr sz="16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graphicFrame>
        <p:nvGraphicFramePr>
          <p:cNvPr id="272" name="Google Shape;272;p28"/>
          <p:cNvGraphicFramePr/>
          <p:nvPr/>
        </p:nvGraphicFramePr>
        <p:xfrm>
          <a:off x="277092" y="0"/>
          <a:ext cx="3000000" cy="3000000"/>
        </p:xfrm>
        <a:graphic>
          <a:graphicData uri="http://schemas.openxmlformats.org/drawingml/2006/table">
            <a:tbl>
              <a:tblPr bandCol="1" bandRow="1" firstCol="1" firstRow="1" lastCol="1" lastRow="1">
                <a:noFill/>
                <a:tableStyleId>{6E6827B6-ADD2-45C8-8DB8-8BB8FD490620}</a:tableStyleId>
              </a:tblPr>
              <a:tblGrid>
                <a:gridCol w="5787500"/>
                <a:gridCol w="5781050"/>
              </a:tblGrid>
              <a:tr h="277575">
                <a:tc gridSpan="2">
                  <a:txBody>
                    <a:bodyPr/>
                    <a:lstStyle/>
                    <a:p>
                      <a:pPr indent="0" lvl="0" marL="0" marR="0" rtl="0" algn="ctr">
                        <a:lnSpc>
                          <a:spcPct val="115000"/>
                        </a:lnSpc>
                        <a:spcBef>
                          <a:spcPts val="0"/>
                        </a:spcBef>
                        <a:spcAft>
                          <a:spcPts val="0"/>
                        </a:spcAft>
                        <a:buNone/>
                      </a:pPr>
                      <a:r>
                        <a:rPr lang="en-GB" sz="2000" u="none" cap="none" strike="noStrike"/>
                        <a:t>Evaluation Concepts:</a:t>
                      </a:r>
                      <a:endParaRPr/>
                    </a:p>
                    <a:p>
                      <a:pPr indent="0" lvl="0" marL="0" marR="0" rtl="0" algn="ctr">
                        <a:lnSpc>
                          <a:spcPct val="115000"/>
                        </a:lnSpc>
                        <a:spcBef>
                          <a:spcPts val="1000"/>
                        </a:spcBef>
                        <a:spcAft>
                          <a:spcPts val="0"/>
                        </a:spcAft>
                        <a:buNone/>
                      </a:pPr>
                      <a:r>
                        <a:rPr lang="en-GB" sz="2000" u="none" cap="none" strike="noStrike"/>
                        <a:t>Practical issues</a:t>
                      </a:r>
                      <a:endParaRPr sz="2000" u="none" cap="none" strike="noStrike">
                        <a:latin typeface="Calibri"/>
                        <a:ea typeface="Calibri"/>
                        <a:cs typeface="Calibri"/>
                        <a:sym typeface="Calibri"/>
                      </a:endParaRPr>
                    </a:p>
                  </a:txBody>
                  <a:tcPr marT="0" marB="0" marR="53000" marL="53000"/>
                </a:tc>
                <a:tc hMerge="1"/>
              </a:tr>
              <a:tr h="994250">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Time and money</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53000" marL="53000"/>
                </a:tc>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Funding bodies</a:t>
                      </a:r>
                      <a:endParaRPr sz="1400" u="none" cap="none" strike="noStrike">
                        <a:solidFill>
                          <a:schemeClr val="dk1"/>
                        </a:solidFill>
                        <a:latin typeface="Calibri"/>
                        <a:ea typeface="Calibri"/>
                        <a:cs typeface="Calibri"/>
                        <a:sym typeface="Calibri"/>
                      </a:endParaRPr>
                    </a:p>
                  </a:txBody>
                  <a:tcPr marT="0" marB="0" marR="53000" marL="53000"/>
                </a:tc>
              </a:tr>
              <a:tr h="994250">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Personal skills &amp; characteristics</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53000" marL="53000"/>
                </a:tc>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Subject matter</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53000" marL="53000"/>
                </a:tc>
              </a:tr>
              <a:tr h="994250">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Research opportunity</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53000" marL="53000"/>
                </a:tc>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Access &amp; safety of the researcher</a:t>
                      </a:r>
                      <a:endParaRPr sz="1400" u="none" cap="none" strike="noStrike">
                        <a:solidFill>
                          <a:schemeClr val="dk1"/>
                        </a:solidFill>
                        <a:latin typeface="Calibri"/>
                        <a:ea typeface="Calibri"/>
                        <a:cs typeface="Calibri"/>
                        <a:sym typeface="Calibri"/>
                      </a:endParaRPr>
                    </a:p>
                  </a:txBody>
                  <a:tcPr marT="0" marB="0" marR="53000" marL="53000"/>
                </a:tc>
              </a:tr>
              <a:tr h="249800">
                <a:tc gridSpan="2">
                  <a:txBody>
                    <a:bodyPr/>
                    <a:lstStyle/>
                    <a:p>
                      <a:pPr indent="0" lvl="0" marL="0" marR="0" rtl="0" algn="ctr">
                        <a:lnSpc>
                          <a:spcPct val="115000"/>
                        </a:lnSpc>
                        <a:spcBef>
                          <a:spcPts val="0"/>
                        </a:spcBef>
                        <a:spcAft>
                          <a:spcPts val="0"/>
                        </a:spcAft>
                        <a:buNone/>
                      </a:pPr>
                      <a:r>
                        <a:rPr lang="en-GB" sz="1800" u="none" cap="none" strike="noStrike">
                          <a:solidFill>
                            <a:schemeClr val="lt1"/>
                          </a:solidFill>
                        </a:rPr>
                        <a:t>Ethical issues</a:t>
                      </a:r>
                      <a:endParaRPr sz="1800" u="none" cap="none" strike="noStrike">
                        <a:solidFill>
                          <a:schemeClr val="lt1"/>
                        </a:solidFill>
                        <a:latin typeface="Calibri"/>
                        <a:ea typeface="Calibri"/>
                        <a:cs typeface="Calibri"/>
                        <a:sym typeface="Calibri"/>
                      </a:endParaRPr>
                    </a:p>
                  </a:txBody>
                  <a:tcPr marT="0" marB="0" marR="53000" marL="53000"/>
                </a:tc>
                <a:tc hMerge="1"/>
              </a:tr>
              <a:tr h="994250">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Informed consent</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53000" marL="53000"/>
                </a:tc>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Confidentiality &amp; privacy</a:t>
                      </a:r>
                      <a:endParaRPr sz="1400" u="none" cap="none" strike="noStrike">
                        <a:solidFill>
                          <a:schemeClr val="dk1"/>
                        </a:solidFill>
                        <a:latin typeface="Calibri"/>
                        <a:ea typeface="Calibri"/>
                        <a:cs typeface="Calibri"/>
                        <a:sym typeface="Calibri"/>
                      </a:endParaRPr>
                    </a:p>
                  </a:txBody>
                  <a:tcPr marT="0" marB="0" marR="53000" marL="53000"/>
                </a:tc>
              </a:tr>
              <a:tr h="994250">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Effects on research participants</a:t>
                      </a:r>
                      <a:endParaRPr sz="1400" u="none" cap="none" strike="noStrike">
                        <a:solidFill>
                          <a:schemeClr val="dk1"/>
                        </a:solidFill>
                        <a:latin typeface="Calibri"/>
                        <a:ea typeface="Calibri"/>
                        <a:cs typeface="Calibri"/>
                        <a:sym typeface="Calibri"/>
                      </a:endParaRPr>
                    </a:p>
                  </a:txBody>
                  <a:tcPr marT="0" marB="0" marR="53000" marL="53000"/>
                </a:tc>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Vulnerable groups</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53000" marL="53000"/>
                </a:tc>
              </a:tr>
              <a:tr h="994250">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Covert research &amp; deception</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a:p>
                    <a:p>
                      <a:pPr indent="0" lvl="0" marL="0" marR="0" rtl="0" algn="ctr">
                        <a:lnSpc>
                          <a:spcPct val="115000"/>
                        </a:lnSpc>
                        <a:spcBef>
                          <a:spcPts val="1000"/>
                        </a:spcBef>
                        <a:spcAft>
                          <a:spcPts val="0"/>
                        </a:spcAft>
                        <a:buNone/>
                      </a:pPr>
                      <a:r>
                        <a:rPr lang="en-GB" sz="1400" u="none" cap="none" strike="noStrike">
                          <a:solidFill>
                            <a:schemeClr val="dk1"/>
                          </a:solidFill>
                        </a:rPr>
                        <a:t> </a:t>
                      </a:r>
                      <a:endParaRPr sz="1400" u="none" cap="none" strike="noStrike">
                        <a:solidFill>
                          <a:schemeClr val="dk1"/>
                        </a:solidFill>
                        <a:latin typeface="Calibri"/>
                        <a:ea typeface="Calibri"/>
                        <a:cs typeface="Calibri"/>
                        <a:sym typeface="Calibri"/>
                      </a:endParaRPr>
                    </a:p>
                  </a:txBody>
                  <a:tcPr marT="0" marB="0" marR="53000" marL="53000"/>
                </a:tc>
                <a:tc>
                  <a:txBody>
                    <a:bodyPr/>
                    <a:lstStyle/>
                    <a:p>
                      <a:pPr indent="0" lvl="0" marL="0" marR="0" rtl="0" algn="ctr">
                        <a:lnSpc>
                          <a:spcPct val="115000"/>
                        </a:lnSpc>
                        <a:spcBef>
                          <a:spcPts val="0"/>
                        </a:spcBef>
                        <a:spcAft>
                          <a:spcPts val="0"/>
                        </a:spcAft>
                        <a:buNone/>
                      </a:pPr>
                      <a:r>
                        <a:rPr lang="en-GB" sz="1400" u="none" cap="none" strike="noStrike">
                          <a:solidFill>
                            <a:schemeClr val="dk1"/>
                          </a:solidFill>
                        </a:rPr>
                        <a:t>Which do you think is the most important factor? Why?</a:t>
                      </a:r>
                      <a:endParaRPr sz="1400" u="none" cap="none" strike="noStrike">
                        <a:solidFill>
                          <a:schemeClr val="dk1"/>
                        </a:solidFill>
                        <a:latin typeface="Calibri"/>
                        <a:ea typeface="Calibri"/>
                        <a:cs typeface="Calibri"/>
                        <a:sym typeface="Calibri"/>
                      </a:endParaRPr>
                    </a:p>
                  </a:txBody>
                  <a:tcPr marT="0" marB="0" marR="53000" marL="5300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GB"/>
              <a:t>Research in action:</a:t>
            </a:r>
            <a:br>
              <a:rPr b="1" lang="en-GB"/>
            </a:br>
            <a:endParaRPr/>
          </a:p>
        </p:txBody>
      </p:sp>
      <p:sp>
        <p:nvSpPr>
          <p:cNvPr id="278" name="Google Shape;278;p29"/>
          <p:cNvSpPr txBox="1"/>
          <p:nvPr>
            <p:ph idx="1" type="body"/>
          </p:nvPr>
        </p:nvSpPr>
        <p:spPr>
          <a:xfrm>
            <a:off x="944418" y="1039510"/>
            <a:ext cx="8402782" cy="3281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u="sng">
              <a:solidFill>
                <a:schemeClr val="hlink"/>
              </a:solidFill>
              <a:hlinkClick r:id="rId3"/>
            </a:endParaRPr>
          </a:p>
          <a:p>
            <a:pPr indent="0" lvl="0" marL="0" rtl="0" algn="l">
              <a:lnSpc>
                <a:spcPct val="90000"/>
              </a:lnSpc>
              <a:spcBef>
                <a:spcPts val="1000"/>
              </a:spcBef>
              <a:spcAft>
                <a:spcPts val="0"/>
              </a:spcAft>
              <a:buClr>
                <a:schemeClr val="dk1"/>
              </a:buClr>
              <a:buSzPts val="2800"/>
              <a:buNone/>
            </a:pPr>
            <a:r>
              <a:t/>
            </a:r>
            <a:endParaRPr u="sng">
              <a:solidFill>
                <a:schemeClr val="hlink"/>
              </a:solidFill>
              <a:hlinkClick r:id="rId4"/>
            </a:endParaRPr>
          </a:p>
          <a:p>
            <a:pPr indent="0" lvl="0" marL="0" rtl="0" algn="l">
              <a:lnSpc>
                <a:spcPct val="90000"/>
              </a:lnSpc>
              <a:spcBef>
                <a:spcPts val="1000"/>
              </a:spcBef>
              <a:spcAft>
                <a:spcPts val="0"/>
              </a:spcAft>
              <a:buClr>
                <a:schemeClr val="dk1"/>
              </a:buClr>
              <a:buSzPts val="2800"/>
              <a:buNone/>
            </a:pPr>
            <a:r>
              <a:rPr lang="en-GB" u="sng">
                <a:solidFill>
                  <a:schemeClr val="hlink"/>
                </a:solidFill>
                <a:hlinkClick r:id="rId5"/>
              </a:rPr>
              <a:t>https://www.youtube.com/watch?v=yAkDHuimJRc</a:t>
            </a:r>
            <a:endParaRPr/>
          </a:p>
          <a:p>
            <a:pPr indent="0" lvl="0" marL="0" rtl="0" algn="l">
              <a:lnSpc>
                <a:spcPct val="90000"/>
              </a:lnSpc>
              <a:spcBef>
                <a:spcPts val="1000"/>
              </a:spcBef>
              <a:spcAft>
                <a:spcPts val="0"/>
              </a:spcAft>
              <a:buClr>
                <a:schemeClr val="dk1"/>
              </a:buClr>
              <a:buSzPts val="2800"/>
              <a:buNone/>
            </a:pPr>
            <a:r>
              <a:rPr lang="en-GB" u="sng">
                <a:solidFill>
                  <a:schemeClr val="hlink"/>
                </a:solidFill>
                <a:hlinkClick r:id="rId6"/>
              </a:rPr>
              <a:t>https://www.youtube.com/watch?v=Lp5twji3pk8</a:t>
            </a:r>
            <a:endParaRPr/>
          </a:p>
          <a:p>
            <a:pPr indent="0" lvl="0" marL="0" rtl="0" algn="l">
              <a:lnSpc>
                <a:spcPct val="90000"/>
              </a:lnSpc>
              <a:spcBef>
                <a:spcPts val="1000"/>
              </a:spcBef>
              <a:spcAft>
                <a:spcPts val="0"/>
              </a:spcAft>
              <a:buClr>
                <a:schemeClr val="dk1"/>
              </a:buClr>
              <a:buSzPts val="2800"/>
              <a:buNone/>
            </a:pPr>
            <a:r>
              <a:rPr lang="en-GB"/>
              <a:t> </a:t>
            </a:r>
            <a:endParaRPr/>
          </a:p>
        </p:txBody>
      </p:sp>
      <p:sp>
        <p:nvSpPr>
          <p:cNvPr id="279" name="Google Shape;279;p29"/>
          <p:cNvSpPr txBox="1"/>
          <p:nvPr/>
        </p:nvSpPr>
        <p:spPr>
          <a:xfrm>
            <a:off x="867064" y="1221804"/>
            <a:ext cx="5848928" cy="646331"/>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3600">
                <a:solidFill>
                  <a:schemeClr val="dk1"/>
                </a:solidFill>
                <a:latin typeface="Calibri"/>
                <a:ea typeface="Calibri"/>
                <a:cs typeface="Calibri"/>
                <a:sym typeface="Calibri"/>
              </a:rPr>
              <a:t>Watch the following clips</a:t>
            </a:r>
            <a:endParaRPr/>
          </a:p>
        </p:txBody>
      </p:sp>
      <p:sp>
        <p:nvSpPr>
          <p:cNvPr id="280" name="Google Shape;280;p29"/>
          <p:cNvSpPr txBox="1"/>
          <p:nvPr/>
        </p:nvSpPr>
        <p:spPr>
          <a:xfrm>
            <a:off x="607290" y="3165812"/>
            <a:ext cx="10746510" cy="3416320"/>
          </a:xfrm>
          <a:prstGeom prst="rect">
            <a:avLst/>
          </a:prstGeom>
          <a:solidFill>
            <a:srgbClr val="FFFF99"/>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Answer the following questions:</a:t>
            </a:r>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What methods were used?</a:t>
            </a:r>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Identify the ethical issues that were broken in this piece of research.</a:t>
            </a:r>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Identify and explain what the researcher did to overcome breaking the ethical issues.</a:t>
            </a:r>
            <a:endParaRPr/>
          </a:p>
          <a:p>
            <a:pPr indent="-342900" lvl="0" marL="342900" marR="0" rtl="0" algn="l">
              <a:spcBef>
                <a:spcPts val="0"/>
              </a:spcBef>
              <a:spcAft>
                <a:spcPts val="0"/>
              </a:spcAft>
              <a:buClr>
                <a:schemeClr val="dk1"/>
              </a:buClr>
              <a:buSzPts val="2400"/>
              <a:buFont typeface="Calibri"/>
              <a:buAutoNum type="arabicPeriod"/>
            </a:pPr>
            <a:r>
              <a:rPr lang="en-GB" sz="2400">
                <a:solidFill>
                  <a:schemeClr val="dk1"/>
                </a:solidFill>
                <a:latin typeface="Calibri"/>
                <a:ea typeface="Calibri"/>
                <a:cs typeface="Calibri"/>
                <a:sym typeface="Calibri"/>
              </a:rPr>
              <a:t>Do you think researchers should be allowed to break ethical guidelines for the purpose of research? Watch this panorama documentary on abuse in care home.</a:t>
            </a:r>
            <a:endParaRPr/>
          </a:p>
          <a:p>
            <a:pPr indent="0" lvl="0" marL="0" marR="0" rtl="0" algn="l">
              <a:spcBef>
                <a:spcPts val="0"/>
              </a:spcBef>
              <a:spcAft>
                <a:spcPts val="0"/>
              </a:spcAft>
              <a:buNone/>
            </a:pPr>
            <a:r>
              <a:rPr lang="en-GB" sz="2400">
                <a:solidFill>
                  <a:schemeClr val="dk1"/>
                </a:solidFill>
                <a:latin typeface="Calibri"/>
                <a:ea typeface="Calibri"/>
                <a:cs typeface="Calibri"/>
                <a:sym typeface="Calibri"/>
              </a:rPr>
              <a:t>Analyse whether the strengths of the study outweighed the weaknesses of breaking the rules.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Step Up to Sociology A Level</a:t>
            </a:r>
            <a:endParaRPr b="1"/>
          </a:p>
        </p:txBody>
      </p:sp>
      <p:sp>
        <p:nvSpPr>
          <p:cNvPr id="99" name="Google Shape;99;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b="1" lang="en-GB"/>
              <a:t>Exam Board:</a:t>
            </a:r>
            <a:r>
              <a:rPr lang="en-GB"/>
              <a:t> OCR</a:t>
            </a:r>
            <a:endParaRPr/>
          </a:p>
          <a:p>
            <a:pPr indent="-228600" lvl="0" marL="228600" rtl="0" algn="l">
              <a:lnSpc>
                <a:spcPct val="90000"/>
              </a:lnSpc>
              <a:spcBef>
                <a:spcPts val="1000"/>
              </a:spcBef>
              <a:spcAft>
                <a:spcPts val="0"/>
              </a:spcAft>
              <a:buClr>
                <a:schemeClr val="dk1"/>
              </a:buClr>
              <a:buSzPts val="2800"/>
              <a:buChar char="•"/>
            </a:pPr>
            <a:r>
              <a:rPr b="1" lang="en-GB"/>
              <a:t>Exam papers:</a:t>
            </a:r>
            <a:r>
              <a:rPr lang="en-GB"/>
              <a:t> You will sit 3 exam papers at the end of year 13. Below is a detailed plan of how you will be assessed.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0"/>
          <p:cNvSpPr/>
          <p:nvPr/>
        </p:nvSpPr>
        <p:spPr>
          <a:xfrm>
            <a:off x="837069" y="386085"/>
            <a:ext cx="7827784"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FF0000"/>
                </a:solidFill>
                <a:latin typeface="Arial"/>
                <a:ea typeface="Arial"/>
                <a:cs typeface="Arial"/>
                <a:sym typeface="Arial"/>
              </a:rPr>
              <a:t>Factors influencing choice of topic</a:t>
            </a:r>
            <a:endParaRPr sz="3600">
              <a:solidFill>
                <a:srgbClr val="FF0000"/>
              </a:solidFill>
              <a:latin typeface="Calibri"/>
              <a:ea typeface="Calibri"/>
              <a:cs typeface="Calibri"/>
              <a:sym typeface="Calibri"/>
            </a:endParaRPr>
          </a:p>
        </p:txBody>
      </p:sp>
      <p:sp>
        <p:nvSpPr>
          <p:cNvPr id="286" name="Google Shape;286;p30"/>
          <p:cNvSpPr/>
          <p:nvPr/>
        </p:nvSpPr>
        <p:spPr>
          <a:xfrm>
            <a:off x="1350763" y="1575896"/>
            <a:ext cx="8776910" cy="507831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This is affected by many things, most of which are to do with the interests and the values of the researcher, which are usually interrelated.  Peter Townsend has had a life-long commitment to the needs of the poor and the powerless, and his studies of the elderly (1957) and the poor (1979) are the result of that commitment.  Researchers will also be influenced by current debates in the academic world.  Thus Goldthorpe and Lockwood (1969) carried out their research among the manual workers of Luton at a time when academic opinion was saying that such people were beginning to take on middle-class characteristics.  The commitment of sociologists such as Mirza (1992) and Sewell (1997) to studying the educational experience of young African-Caribbean girls and boys has been derived to some extent from their own background as African-Caribbeans.  Choice of topic will also be affected by the funding of the research.  Researchers who depend of grants from organisations like the Economic and Social Research Council (ESRC), or from private foundations like Joseph Rowntree, will only be able to carry out their enquiry if it is approved by the organisation in questions.  Academic researchers working in higher education have to convince the relevant committees in their institution that the work is important enough for scarce resources to be devoted to it.  Sometimes research is commissioned, and the researcher is approached by government, a local authority, a business, or a charity to carry out a specific enquiry on their behalf. </a:t>
            </a:r>
            <a:endParaRPr sz="1800">
              <a:solidFill>
                <a:schemeClr val="dk1"/>
              </a:solidFill>
              <a:latin typeface="Calibri"/>
              <a:ea typeface="Calibri"/>
              <a:cs typeface="Calibri"/>
              <a:sym typeface="Calibri"/>
            </a:endParaRPr>
          </a:p>
        </p:txBody>
      </p:sp>
      <p:sp>
        <p:nvSpPr>
          <p:cNvPr id="287" name="Google Shape;287;p30"/>
          <p:cNvSpPr txBox="1"/>
          <p:nvPr/>
        </p:nvSpPr>
        <p:spPr>
          <a:xfrm>
            <a:off x="1496290" y="1038283"/>
            <a:ext cx="3532910" cy="461665"/>
          </a:xfrm>
          <a:prstGeom prst="rect">
            <a:avLst/>
          </a:prstGeom>
          <a:solidFill>
            <a:srgbClr val="FFCC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2400">
                <a:solidFill>
                  <a:schemeClr val="dk1"/>
                </a:solidFill>
                <a:latin typeface="Calibri"/>
                <a:ea typeface="Calibri"/>
                <a:cs typeface="Calibri"/>
                <a:sym typeface="Calibri"/>
              </a:rPr>
              <a:t>Read the following article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1"/>
          <p:cNvSpPr/>
          <p:nvPr/>
        </p:nvSpPr>
        <p:spPr>
          <a:xfrm>
            <a:off x="824289" y="1376046"/>
            <a:ext cx="9428075" cy="500508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800">
                <a:solidFill>
                  <a:schemeClr val="dk1"/>
                </a:solidFill>
                <a:latin typeface="Calibri"/>
                <a:ea typeface="Calibri"/>
                <a:cs typeface="Calibri"/>
                <a:sym typeface="Calibri"/>
              </a:rPr>
              <a:t>This will almost invariably be linked to the policy objectives of the sponsoring organisation.  Broadly speaking, it is easier to obtain funding for explanatory research that seems to provide guidance to policy-makers than for purely academic research, and for research that is statistically based than for research that is more qualitative in its approach.  The choice of research topic is not made in a vacuum, but is influenced both by the researcher and by the context in which the research is to be done.  This does not automatically mean that the research is biased.  Just because researchers have strong feelings about what they are investigating, it does not automatically follow that their findings will be slanted in favour of their own beliefs and values.  Indeed, this is a major difference between sociology and journalism.  It is also worth remembering that the choice of topic is affected by the power of the subjects of the research to resist the investigation.  How far such resistance is possible varies according to the research methods employed but, generally speaking, we know more about the poor and the powerless than we do about the rich and powerful.</a:t>
            </a:r>
            <a:endParaRPr/>
          </a:p>
          <a:p>
            <a:pPr indent="0" lvl="0" marL="0" marR="0" rtl="0" algn="ctr">
              <a:lnSpc>
                <a:spcPct val="115000"/>
              </a:lnSpc>
              <a:spcBef>
                <a:spcPts val="1000"/>
              </a:spcBef>
              <a:spcAft>
                <a:spcPts val="0"/>
              </a:spcAft>
              <a:buNone/>
            </a:pPr>
            <a:r>
              <a:rPr lang="en-GB" sz="1800">
                <a:solidFill>
                  <a:schemeClr val="dk1"/>
                </a:solidFill>
                <a:latin typeface="Calibri"/>
                <a:ea typeface="Calibri"/>
                <a:cs typeface="Calibri"/>
                <a:sym typeface="Calibri"/>
              </a:rPr>
              <a:t>                                                     </a:t>
            </a:r>
            <a:r>
              <a:rPr b="1" lang="en-GB" sz="2800">
                <a:solidFill>
                  <a:schemeClr val="dk1"/>
                </a:solidFill>
                <a:latin typeface="Calibri"/>
                <a:ea typeface="Calibri"/>
                <a:cs typeface="Calibri"/>
                <a:sym typeface="Calibri"/>
              </a:rPr>
              <a:t>Source: McNeill, P &amp; Chapman, S (2005) </a:t>
            </a:r>
            <a:r>
              <a:rPr b="1" i="1" lang="en-GB" sz="2800">
                <a:solidFill>
                  <a:schemeClr val="dk1"/>
                </a:solidFill>
                <a:latin typeface="Calibri"/>
                <a:ea typeface="Calibri"/>
                <a:cs typeface="Calibri"/>
                <a:sym typeface="Calibri"/>
              </a:rPr>
              <a:t>Research methods</a:t>
            </a:r>
            <a:endParaRPr sz="2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a:t>Task 🖉 </a:t>
            </a:r>
            <a:r>
              <a:rPr lang="en-GB"/>
              <a:t>Using the extract above, explain the different factors which influence the choice of topic for a researcher.  You should have at least 4 sub-headings. </a:t>
            </a:r>
            <a:endParaRPr/>
          </a:p>
          <a:p>
            <a:pPr indent="0" lvl="0" marL="0" rtl="0" algn="l">
              <a:lnSpc>
                <a:spcPct val="90000"/>
              </a:lnSpc>
              <a:spcBef>
                <a:spcPts val="1000"/>
              </a:spcBef>
              <a:spcAft>
                <a:spcPts val="0"/>
              </a:spcAft>
              <a:buClr>
                <a:schemeClr val="dk1"/>
              </a:buClr>
              <a:buSzPts val="2800"/>
              <a:buNone/>
            </a:pPr>
            <a:r>
              <a:rPr lang="en-GB"/>
              <a:t>You may wish to present it in picture / diagram form.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3"/>
          <p:cNvSpPr/>
          <p:nvPr/>
        </p:nvSpPr>
        <p:spPr>
          <a:xfrm>
            <a:off x="552995" y="136810"/>
            <a:ext cx="7151317" cy="62222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GB" sz="3200">
                <a:solidFill>
                  <a:srgbClr val="FF0000"/>
                </a:solidFill>
                <a:latin typeface="Arial"/>
                <a:ea typeface="Arial"/>
                <a:cs typeface="Arial"/>
                <a:sym typeface="Arial"/>
              </a:rPr>
              <a:t>Social surveys and research design</a:t>
            </a:r>
            <a:endParaRPr sz="3200">
              <a:solidFill>
                <a:srgbClr val="FF0000"/>
              </a:solidFill>
              <a:latin typeface="Calibri"/>
              <a:ea typeface="Calibri"/>
              <a:cs typeface="Calibri"/>
              <a:sym typeface="Calibri"/>
            </a:endParaRPr>
          </a:p>
        </p:txBody>
      </p:sp>
      <p:sp>
        <p:nvSpPr>
          <p:cNvPr id="303" name="Google Shape;303;p33"/>
          <p:cNvSpPr/>
          <p:nvPr/>
        </p:nvSpPr>
        <p:spPr>
          <a:xfrm>
            <a:off x="803564" y="1282538"/>
            <a:ext cx="10016836" cy="514576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600">
                <a:solidFill>
                  <a:schemeClr val="dk1"/>
                </a:solidFill>
                <a:latin typeface="Calibri"/>
                <a:ea typeface="Calibri"/>
                <a:cs typeface="Calibri"/>
                <a:sym typeface="Calibri"/>
              </a:rPr>
              <a:t>A social survey is a method of obtaining large amounts of data, usually in a statistical form, from a large number of people by asking them questions about their lives, attitudes, opinions or behaviour. It usually takes the form of a </a:t>
            </a:r>
            <a:r>
              <a:rPr b="1" lang="en-GB" sz="1600">
                <a:solidFill>
                  <a:schemeClr val="dk1"/>
                </a:solidFill>
                <a:latin typeface="Calibri"/>
                <a:ea typeface="Calibri"/>
                <a:cs typeface="Calibri"/>
                <a:sym typeface="Calibri"/>
              </a:rPr>
              <a:t>self-completion questionnaire</a:t>
            </a:r>
            <a:r>
              <a:rPr lang="en-GB" sz="1600">
                <a:solidFill>
                  <a:schemeClr val="dk1"/>
                </a:solidFill>
                <a:latin typeface="Calibri"/>
                <a:ea typeface="Calibri"/>
                <a:cs typeface="Calibri"/>
                <a:sym typeface="Calibri"/>
              </a:rPr>
              <a:t> or a </a:t>
            </a:r>
            <a:r>
              <a:rPr b="1" lang="en-GB" sz="1600">
                <a:solidFill>
                  <a:schemeClr val="dk1"/>
                </a:solidFill>
                <a:latin typeface="Calibri"/>
                <a:ea typeface="Calibri"/>
                <a:cs typeface="Calibri"/>
                <a:sym typeface="Calibri"/>
              </a:rPr>
              <a:t>structured interview.</a:t>
            </a:r>
            <a:r>
              <a:rPr lang="en-GB" sz="1600">
                <a:solidFill>
                  <a:schemeClr val="dk1"/>
                </a:solidFill>
                <a:latin typeface="Calibri"/>
                <a:ea typeface="Calibri"/>
                <a:cs typeface="Calibri"/>
                <a:sym typeface="Calibri"/>
              </a:rPr>
              <a:t>  Whichever survey method is used, the social survey has for many years been the most widely used method of social research.  Examples of large-scale surveys include the British Crime Survey and the General Household Survey.  The Census, which is carried out by the government every ten years is the most large scale social survey.  Positivists advocate the use of the survey method.  It is regarded as scientific because surveys are normally carried out under controlled conditions.  They are organised in a logical and systematic fashion via questionnaire design.  If the research is properly carried out, the personal influence of the researcher on the results is slight.  In other words, they are seen to be objective and value-fee.  Very importantly, they are easily replicated and the quantifiable data can be verified by others.  Moreover, the survey produces large amounts of statistical information relatively quickly and cheaply, which enables comparisons to be made between different groups and populations.  Surveys are also appealing because they can be aimed at large groups of people.  </a:t>
            </a:r>
            <a:endParaRPr/>
          </a:p>
          <a:p>
            <a:pPr indent="0" lvl="0" marL="0" marR="0" rtl="0" algn="l">
              <a:lnSpc>
                <a:spcPct val="115000"/>
              </a:lnSpc>
              <a:spcBef>
                <a:spcPts val="1000"/>
              </a:spcBef>
              <a:spcAft>
                <a:spcPts val="0"/>
              </a:spcAft>
              <a:buNone/>
            </a:pPr>
            <a:r>
              <a:rPr lang="en-GB" sz="1600">
                <a:solidFill>
                  <a:schemeClr val="dk1"/>
                </a:solidFill>
                <a:latin typeface="Calibri"/>
                <a:ea typeface="Calibri"/>
                <a:cs typeface="Calibri"/>
                <a:sym typeface="Calibri"/>
              </a:rPr>
              <a:t>On the other hand, Interpretivists argue that social surveys with their emphasis on scientific logic and statistical data give us little insight into how people see and understand their lives.  Surveys are seen as artificial devices that produce artificial responses – approaching respondents like this crates a thoroughly unnatural situation, so whatever the results, they won’t have much bearing on what respondents usually think, generally feel, normally experience, or really believe.</a:t>
            </a:r>
            <a:endParaRPr/>
          </a:p>
          <a:p>
            <a:pPr indent="457200" lvl="0" marL="1828800" marR="0" rtl="0" algn="l">
              <a:lnSpc>
                <a:spcPct val="115000"/>
              </a:lnSpc>
              <a:spcBef>
                <a:spcPts val="1000"/>
              </a:spcBef>
              <a:spcAft>
                <a:spcPts val="0"/>
              </a:spcAft>
              <a:buNone/>
            </a:pPr>
            <a:r>
              <a:rPr b="1" lang="en-GB" sz="1600">
                <a:solidFill>
                  <a:schemeClr val="dk1"/>
                </a:solidFill>
                <a:latin typeface="Calibri"/>
                <a:ea typeface="Calibri"/>
                <a:cs typeface="Calibri"/>
                <a:sym typeface="Calibri"/>
              </a:rPr>
              <a:t>Source: McNeill, P &amp; Chapman, S (2005) </a:t>
            </a:r>
            <a:r>
              <a:rPr b="1" i="1" lang="en-GB" sz="1600">
                <a:solidFill>
                  <a:schemeClr val="dk1"/>
                </a:solidFill>
                <a:latin typeface="Calibri"/>
                <a:ea typeface="Calibri"/>
                <a:cs typeface="Calibri"/>
                <a:sym typeface="Calibri"/>
              </a:rPr>
              <a:t>Research methods</a:t>
            </a:r>
            <a:endParaRPr sz="1600">
              <a:solidFill>
                <a:schemeClr val="dk1"/>
              </a:solidFill>
              <a:latin typeface="Calibri"/>
              <a:ea typeface="Calibri"/>
              <a:cs typeface="Calibri"/>
              <a:sym typeface="Calibri"/>
            </a:endParaRPr>
          </a:p>
        </p:txBody>
      </p:sp>
      <p:sp>
        <p:nvSpPr>
          <p:cNvPr id="304" name="Google Shape;304;p33"/>
          <p:cNvSpPr txBox="1"/>
          <p:nvPr/>
        </p:nvSpPr>
        <p:spPr>
          <a:xfrm>
            <a:off x="803564" y="777077"/>
            <a:ext cx="3532910" cy="461665"/>
          </a:xfrm>
          <a:prstGeom prst="rect">
            <a:avLst/>
          </a:prstGeom>
          <a:solidFill>
            <a:srgbClr val="FFCCCC"/>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2400">
                <a:solidFill>
                  <a:schemeClr val="dk1"/>
                </a:solidFill>
                <a:latin typeface="Calibri"/>
                <a:ea typeface="Calibri"/>
                <a:cs typeface="Calibri"/>
                <a:sym typeface="Calibri"/>
              </a:rPr>
              <a:t>Read the following article;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4"/>
          <p:cNvSpPr/>
          <p:nvPr/>
        </p:nvSpPr>
        <p:spPr>
          <a:xfrm>
            <a:off x="838200" y="1328328"/>
            <a:ext cx="10515600" cy="420134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2400">
                <a:solidFill>
                  <a:schemeClr val="dk1"/>
                </a:solidFill>
                <a:latin typeface="Arial"/>
                <a:ea typeface="Arial"/>
                <a:cs typeface="Arial"/>
                <a:sym typeface="Arial"/>
              </a:rPr>
              <a:t>Evaluation Task 🖉</a:t>
            </a:r>
            <a:endParaRPr sz="24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i="1" lang="en-GB" sz="1600">
                <a:solidFill>
                  <a:schemeClr val="dk1"/>
                </a:solidFill>
                <a:latin typeface="Arial"/>
                <a:ea typeface="Arial"/>
                <a:cs typeface="Arial"/>
                <a:sym typeface="Arial"/>
              </a:rPr>
              <a:t>Read the extract above and answer the following questions:</a:t>
            </a:r>
            <a:endParaRPr sz="1600">
              <a:solidFill>
                <a:schemeClr val="dk1"/>
              </a:solidFill>
              <a:latin typeface="Calibri"/>
              <a:ea typeface="Calibri"/>
              <a:cs typeface="Calibri"/>
              <a:sym typeface="Calibri"/>
            </a:endParaRPr>
          </a:p>
          <a:p>
            <a:pPr indent="-342900" lvl="0" marL="342900" marR="0" rtl="0" algn="l">
              <a:lnSpc>
                <a:spcPct val="115000"/>
              </a:lnSpc>
              <a:spcBef>
                <a:spcPts val="1000"/>
              </a:spcBef>
              <a:spcAft>
                <a:spcPts val="0"/>
              </a:spcAft>
              <a:buClr>
                <a:schemeClr val="dk1"/>
              </a:buClr>
              <a:buSzPts val="1600"/>
              <a:buFont typeface="Calibri"/>
              <a:buAutoNum type="arabicPeriod"/>
            </a:pPr>
            <a:r>
              <a:rPr lang="en-GB" sz="1600">
                <a:solidFill>
                  <a:schemeClr val="dk1"/>
                </a:solidFill>
                <a:latin typeface="Arial"/>
                <a:ea typeface="Arial"/>
                <a:cs typeface="Arial"/>
                <a:sym typeface="Arial"/>
              </a:rPr>
              <a:t>Explain how positivists see the survey method as:</a:t>
            </a:r>
            <a:endParaRPr sz="1600">
              <a:solidFill>
                <a:schemeClr val="dk1"/>
              </a:solidFill>
              <a:latin typeface="Calibri"/>
              <a:ea typeface="Calibri"/>
              <a:cs typeface="Calibri"/>
              <a:sym typeface="Calibri"/>
            </a:endParaRPr>
          </a:p>
          <a:p>
            <a:pPr indent="-285750" lvl="1" marL="742950" marR="0" rtl="0" algn="l">
              <a:lnSpc>
                <a:spcPct val="115000"/>
              </a:lnSpc>
              <a:spcBef>
                <a:spcPts val="1000"/>
              </a:spcBef>
              <a:spcAft>
                <a:spcPts val="0"/>
              </a:spcAft>
              <a:buClr>
                <a:schemeClr val="dk1"/>
              </a:buClr>
              <a:buSzPts val="1600"/>
              <a:buFont typeface="Calibri"/>
              <a:buAutoNum type="alphaLcParenBoth"/>
            </a:pPr>
            <a:r>
              <a:rPr b="0" i="0" lang="en-GB" sz="1600" u="none" cap="none" strike="noStrike">
                <a:solidFill>
                  <a:schemeClr val="dk1"/>
                </a:solidFill>
                <a:latin typeface="Arial"/>
                <a:ea typeface="Arial"/>
                <a:cs typeface="Arial"/>
                <a:sym typeface="Arial"/>
              </a:rPr>
              <a:t>reliable</a:t>
            </a:r>
            <a:endParaRPr b="0" i="0" sz="1600" u="none" cap="none" strike="noStrike">
              <a:solidFill>
                <a:schemeClr val="dk1"/>
              </a:solidFill>
              <a:latin typeface="Calibri"/>
              <a:ea typeface="Calibri"/>
              <a:cs typeface="Calibri"/>
              <a:sym typeface="Calibri"/>
            </a:endParaRPr>
          </a:p>
          <a:p>
            <a:pPr indent="0" lvl="0" marL="685800" marR="0" rtl="0" algn="l">
              <a:lnSpc>
                <a:spcPct val="115000"/>
              </a:lnSpc>
              <a:spcBef>
                <a:spcPts val="1000"/>
              </a:spcBef>
              <a:spcAft>
                <a:spcPts val="0"/>
              </a:spcAft>
              <a:buNone/>
            </a:pPr>
            <a:r>
              <a:rPr lang="en-GB" sz="16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indent="-285750" lvl="1" marL="742950" marR="0" rtl="0" algn="l">
              <a:lnSpc>
                <a:spcPct val="115000"/>
              </a:lnSpc>
              <a:spcBef>
                <a:spcPts val="1000"/>
              </a:spcBef>
              <a:spcAft>
                <a:spcPts val="0"/>
              </a:spcAft>
              <a:buClr>
                <a:schemeClr val="dk1"/>
              </a:buClr>
              <a:buSzPts val="1600"/>
              <a:buFont typeface="Calibri"/>
              <a:buAutoNum type="alphaLcParenBoth"/>
            </a:pPr>
            <a:r>
              <a:rPr b="0" i="0" lang="en-GB" sz="1600" u="none" cap="none" strike="noStrike">
                <a:solidFill>
                  <a:schemeClr val="dk1"/>
                </a:solidFill>
                <a:latin typeface="Arial"/>
                <a:ea typeface="Arial"/>
                <a:cs typeface="Arial"/>
                <a:sym typeface="Arial"/>
              </a:rPr>
              <a:t>valid</a:t>
            </a:r>
            <a:endParaRPr b="0" i="0" sz="1600" u="none" cap="none" strike="noStrike">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6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indent="-285750" lvl="1" marL="742950" marR="0" rtl="0" algn="l">
              <a:lnSpc>
                <a:spcPct val="115000"/>
              </a:lnSpc>
              <a:spcBef>
                <a:spcPts val="1000"/>
              </a:spcBef>
              <a:spcAft>
                <a:spcPts val="0"/>
              </a:spcAft>
              <a:buClr>
                <a:schemeClr val="dk1"/>
              </a:buClr>
              <a:buSzPts val="1600"/>
              <a:buFont typeface="Calibri"/>
              <a:buAutoNum type="alphaLcParenBoth"/>
            </a:pPr>
            <a:r>
              <a:rPr b="0" i="0" lang="en-GB" sz="1600" u="none" cap="none" strike="noStrike">
                <a:solidFill>
                  <a:schemeClr val="dk1"/>
                </a:solidFill>
                <a:latin typeface="Arial"/>
                <a:ea typeface="Arial"/>
                <a:cs typeface="Arial"/>
                <a:sym typeface="Arial"/>
              </a:rPr>
              <a:t>representative</a:t>
            </a:r>
            <a:endParaRPr b="0" i="0" sz="1600" u="none" cap="none" strike="noStrike">
              <a:solidFill>
                <a:schemeClr val="dk1"/>
              </a:solidFill>
              <a:latin typeface="Calibri"/>
              <a:ea typeface="Calibri"/>
              <a:cs typeface="Calibri"/>
              <a:sym typeface="Calibri"/>
            </a:endParaRPr>
          </a:p>
          <a:p>
            <a:pPr indent="0" lvl="0" marL="685800" marR="0" rtl="0" algn="l">
              <a:lnSpc>
                <a:spcPct val="115000"/>
              </a:lnSpc>
              <a:spcBef>
                <a:spcPts val="1000"/>
              </a:spcBef>
              <a:spcAft>
                <a:spcPts val="0"/>
              </a:spcAft>
              <a:buNone/>
            </a:pPr>
            <a:r>
              <a:rPr lang="en-GB" sz="16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600">
                <a:solidFill>
                  <a:schemeClr val="dk1"/>
                </a:solidFill>
                <a:latin typeface="Arial"/>
                <a:ea typeface="Arial"/>
                <a:cs typeface="Arial"/>
                <a:sym typeface="Arial"/>
              </a:rPr>
              <a:t>2.   Explain why Interpretivists see the survey method as lacking in validity.</a:t>
            </a:r>
            <a:endParaRPr sz="1600">
              <a:solidFill>
                <a:schemeClr val="dk1"/>
              </a:solidFill>
              <a:latin typeface="Calibri"/>
              <a:ea typeface="Calibri"/>
              <a:cs typeface="Calibri"/>
              <a:sym typeface="Calibri"/>
            </a:endParaRPr>
          </a:p>
        </p:txBody>
      </p:sp>
      <p:sp>
        <p:nvSpPr>
          <p:cNvPr id="310" name="Google Shape;310;p34"/>
          <p:cNvSpPr txBox="1"/>
          <p:nvPr/>
        </p:nvSpPr>
        <p:spPr>
          <a:xfrm>
            <a:off x="7322569" y="2898155"/>
            <a:ext cx="4509213" cy="2031325"/>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Challenge task: Use the internet and the source material to outline the following approaches;</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Positivists approach to research.</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Interpretivists approach to research.</a:t>
            </a:r>
            <a:endParaRPr/>
          </a:p>
          <a:p>
            <a:pPr indent="0" lvl="0" marL="0" marR="0" rtl="0" algn="l">
              <a:spcBef>
                <a:spcPts val="0"/>
              </a:spcBef>
              <a:spcAft>
                <a:spcPts val="0"/>
              </a:spcAft>
              <a:buNone/>
            </a:pPr>
            <a:r>
              <a:rPr b="1" lang="en-GB" sz="1800">
                <a:solidFill>
                  <a:schemeClr val="dk1"/>
                </a:solidFill>
                <a:latin typeface="Calibri"/>
                <a:ea typeface="Calibri"/>
                <a:cs typeface="Calibri"/>
                <a:sym typeface="Calibri"/>
              </a:rPr>
              <a:t>Explain what approach will collect more valid data.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br>
              <a:rPr b="1" lang="en-GB"/>
            </a:br>
            <a:r>
              <a:rPr b="1" lang="en-GB" sz="5300">
                <a:solidFill>
                  <a:srgbClr val="FF0000"/>
                </a:solidFill>
              </a:rPr>
              <a:t>Selecting a sample</a:t>
            </a:r>
            <a:br>
              <a:rPr lang="en-GB"/>
            </a:br>
            <a:br>
              <a:rPr lang="en-GB">
                <a:solidFill>
                  <a:srgbClr val="FF0000"/>
                </a:solidFill>
              </a:rPr>
            </a:br>
            <a:endParaRPr>
              <a:solidFill>
                <a:srgbClr val="FF0000"/>
              </a:solidFill>
            </a:endParaRPr>
          </a:p>
        </p:txBody>
      </p:sp>
      <p:sp>
        <p:nvSpPr>
          <p:cNvPr id="316" name="Google Shape;316;p35"/>
          <p:cNvSpPr/>
          <p:nvPr/>
        </p:nvSpPr>
        <p:spPr>
          <a:xfrm>
            <a:off x="1004453" y="1869739"/>
            <a:ext cx="9899073" cy="325730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lang="en-GB" sz="1800">
                <a:solidFill>
                  <a:schemeClr val="dk1"/>
                </a:solidFill>
                <a:latin typeface="Arial"/>
                <a:ea typeface="Arial"/>
                <a:cs typeface="Arial"/>
                <a:sym typeface="Arial"/>
              </a:rPr>
              <a:t>A </a:t>
            </a:r>
            <a:r>
              <a:rPr b="1" lang="en-GB" sz="1800">
                <a:solidFill>
                  <a:schemeClr val="dk1"/>
                </a:solidFill>
                <a:latin typeface="Arial"/>
                <a:ea typeface="Arial"/>
                <a:cs typeface="Arial"/>
                <a:sym typeface="Arial"/>
              </a:rPr>
              <a:t>research population</a:t>
            </a:r>
            <a:r>
              <a:rPr lang="en-GB" sz="1800">
                <a:solidFill>
                  <a:schemeClr val="dk1"/>
                </a:solidFill>
                <a:latin typeface="Arial"/>
                <a:ea typeface="Arial"/>
                <a:cs typeface="Arial"/>
                <a:sym typeface="Arial"/>
              </a:rPr>
              <a:t> refers to all those people who could be included in the survey.  Chances are, there will be a very large number of people, possibly several million, depending on the subject of the research, and there is no way that the researcher is going to be able to deliver a questionnaire to them all, still less interview them face to face.  Therefore, a </a:t>
            </a:r>
            <a:r>
              <a:rPr b="1" lang="en-GB" sz="1800">
                <a:solidFill>
                  <a:schemeClr val="dk1"/>
                </a:solidFill>
                <a:latin typeface="Arial"/>
                <a:ea typeface="Arial"/>
                <a:cs typeface="Arial"/>
                <a:sym typeface="Arial"/>
              </a:rPr>
              <a:t>sample</a:t>
            </a:r>
            <a:r>
              <a:rPr lang="en-GB" sz="1800">
                <a:solidFill>
                  <a:schemeClr val="dk1"/>
                </a:solidFill>
                <a:latin typeface="Arial"/>
                <a:ea typeface="Arial"/>
                <a:cs typeface="Arial"/>
                <a:sym typeface="Arial"/>
              </a:rPr>
              <a:t> must be chosen. The main principle of sampling is to choose a small cross-section of the research population, because it is quicker and cheaper, but the sample must be representative of the population of a whole.  That is to say, what is true of the sample should be true of the population.  There are various ways of selecting such a sample. Many sampling techniques require a </a:t>
            </a:r>
            <a:r>
              <a:rPr b="1" lang="en-GB" sz="1800">
                <a:solidFill>
                  <a:schemeClr val="dk1"/>
                </a:solidFill>
                <a:latin typeface="Arial"/>
                <a:ea typeface="Arial"/>
                <a:cs typeface="Arial"/>
                <a:sym typeface="Arial"/>
              </a:rPr>
              <a:t>sampling frame</a:t>
            </a:r>
            <a:r>
              <a:rPr lang="en-GB" sz="1800">
                <a:solidFill>
                  <a:schemeClr val="dk1"/>
                </a:solidFill>
                <a:latin typeface="Arial"/>
                <a:ea typeface="Arial"/>
                <a:cs typeface="Arial"/>
                <a:sym typeface="Arial"/>
              </a:rPr>
              <a:t> which is a list of all the members of the research population.  Common sampling frames include the electoral register or the post-code address file.</a:t>
            </a:r>
            <a:endParaRPr sz="16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br>
              <a:rPr lang="en-GB"/>
            </a:br>
            <a:endParaRPr/>
          </a:p>
        </p:txBody>
      </p:sp>
      <p:sp>
        <p:nvSpPr>
          <p:cNvPr id="322" name="Google Shape;322;p36"/>
          <p:cNvSpPr/>
          <p:nvPr/>
        </p:nvSpPr>
        <p:spPr>
          <a:xfrm>
            <a:off x="182922" y="592573"/>
            <a:ext cx="884299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Arial"/>
                <a:ea typeface="Arial"/>
                <a:cs typeface="Arial"/>
                <a:sym typeface="Arial"/>
              </a:rPr>
              <a:t>Task </a:t>
            </a:r>
            <a:r>
              <a:rPr b="1" i="1" lang="en-GB" sz="1800">
                <a:solidFill>
                  <a:schemeClr val="dk1"/>
                </a:solidFill>
                <a:latin typeface="Arial"/>
                <a:ea typeface="Arial"/>
                <a:cs typeface="Arial"/>
                <a:sym typeface="Arial"/>
              </a:rPr>
              <a:t>🖉 </a:t>
            </a:r>
            <a:r>
              <a:rPr i="1" lang="en-GB" sz="1800">
                <a:solidFill>
                  <a:schemeClr val="dk1"/>
                </a:solidFill>
                <a:latin typeface="Arial"/>
                <a:ea typeface="Arial"/>
                <a:cs typeface="Arial"/>
                <a:sym typeface="Arial"/>
              </a:rPr>
              <a:t>Complete the chart below and use the internet to help you complete the task.</a:t>
            </a:r>
            <a:endParaRPr sz="1800">
              <a:solidFill>
                <a:schemeClr val="dk1"/>
              </a:solidFill>
              <a:latin typeface="Calibri"/>
              <a:ea typeface="Calibri"/>
              <a:cs typeface="Calibri"/>
              <a:sym typeface="Calibri"/>
            </a:endParaRPr>
          </a:p>
        </p:txBody>
      </p:sp>
      <p:graphicFrame>
        <p:nvGraphicFramePr>
          <p:cNvPr id="323" name="Google Shape;323;p36"/>
          <p:cNvGraphicFramePr/>
          <p:nvPr/>
        </p:nvGraphicFramePr>
        <p:xfrm>
          <a:off x="838200" y="1140814"/>
          <a:ext cx="3000000" cy="3000000"/>
        </p:xfrm>
        <a:graphic>
          <a:graphicData uri="http://schemas.openxmlformats.org/drawingml/2006/table">
            <a:tbl>
              <a:tblPr bandCol="1" bandRow="1" firstCol="1" firstRow="1" lastCol="1" lastRow="1">
                <a:noFill/>
                <a:tableStyleId>{6E6827B6-ADD2-45C8-8DB8-8BB8FD490620}</a:tableStyleId>
              </a:tblPr>
              <a:tblGrid>
                <a:gridCol w="1258175"/>
                <a:gridCol w="3097050"/>
                <a:gridCol w="2419575"/>
                <a:gridCol w="2903475"/>
              </a:tblGrid>
              <a:tr h="582025">
                <a:tc>
                  <a:txBody>
                    <a:bodyPr/>
                    <a:lstStyle/>
                    <a:p>
                      <a:pPr indent="0" lvl="0" marL="0" marR="0" rtl="0" algn="l">
                        <a:lnSpc>
                          <a:spcPct val="115000"/>
                        </a:lnSpc>
                        <a:spcBef>
                          <a:spcPts val="0"/>
                        </a:spcBef>
                        <a:spcAft>
                          <a:spcPts val="0"/>
                        </a:spcAft>
                        <a:buNone/>
                      </a:pPr>
                      <a:r>
                        <a:rPr lang="en-GB" sz="1600" u="none" cap="none" strike="noStrike">
                          <a:solidFill>
                            <a:schemeClr val="dk1"/>
                          </a:solidFill>
                        </a:rPr>
                        <a:t>Sampling technique</a:t>
                      </a:r>
                      <a:endParaRPr sz="16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600" u="none" cap="none" strike="noStrike">
                          <a:solidFill>
                            <a:schemeClr val="dk1"/>
                          </a:solidFill>
                        </a:rPr>
                        <a:t>Definition</a:t>
                      </a:r>
                      <a:endParaRPr sz="16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600" u="none" cap="none" strike="noStrike">
                          <a:solidFill>
                            <a:schemeClr val="dk1"/>
                          </a:solidFill>
                        </a:rPr>
                        <a:t>Strengths</a:t>
                      </a:r>
                      <a:endParaRPr sz="16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600" u="none" cap="none" strike="noStrike">
                          <a:solidFill>
                            <a:schemeClr val="dk1"/>
                          </a:solidFill>
                        </a:rPr>
                        <a:t>Weaknesses</a:t>
                      </a:r>
                      <a:endParaRPr sz="1600" u="none" cap="none" strike="noStrike">
                        <a:solidFill>
                          <a:schemeClr val="dk1"/>
                        </a:solidFill>
                        <a:latin typeface="Calibri"/>
                        <a:ea typeface="Calibri"/>
                        <a:cs typeface="Calibri"/>
                        <a:sym typeface="Calibri"/>
                      </a:endParaRPr>
                    </a:p>
                  </a:txBody>
                  <a:tcPr marT="0" marB="0" marR="68575" marL="68575"/>
                </a:tc>
              </a:tr>
              <a:tr h="1339625">
                <a:tc>
                  <a:txBody>
                    <a:bodyPr/>
                    <a:lstStyle/>
                    <a:p>
                      <a:pPr indent="0" lvl="0" marL="0" marR="0" rtl="0" algn="l">
                        <a:lnSpc>
                          <a:spcPct val="115000"/>
                        </a:lnSpc>
                        <a:spcBef>
                          <a:spcPts val="0"/>
                        </a:spcBef>
                        <a:spcAft>
                          <a:spcPts val="0"/>
                        </a:spcAft>
                        <a:buNone/>
                      </a:pPr>
                      <a:r>
                        <a:rPr lang="en-GB" sz="1800" u="none" cap="none" strike="noStrike">
                          <a:solidFill>
                            <a:schemeClr val="dk1"/>
                          </a:solidFill>
                        </a:rPr>
                        <a:t>Simple random sampling</a:t>
                      </a:r>
                      <a:endParaRPr sz="18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tc>
              </a:tr>
              <a:tr h="2004100">
                <a:tc>
                  <a:txBody>
                    <a:bodyPr/>
                    <a:lstStyle/>
                    <a:p>
                      <a:pPr indent="0" lvl="0" marL="0" marR="0" rtl="0" algn="l">
                        <a:lnSpc>
                          <a:spcPct val="115000"/>
                        </a:lnSpc>
                        <a:spcBef>
                          <a:spcPts val="0"/>
                        </a:spcBef>
                        <a:spcAft>
                          <a:spcPts val="0"/>
                        </a:spcAft>
                        <a:buNone/>
                      </a:pPr>
                      <a:r>
                        <a:rPr lang="en-GB" sz="1800" u="none" cap="none" strike="noStrike">
                          <a:solidFill>
                            <a:schemeClr val="dk1"/>
                          </a:solidFill>
                        </a:rPr>
                        <a:t>Quasi-random sampling (or systematic sampling)</a:t>
                      </a:r>
                      <a:endParaRPr sz="18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r>
              <a:tr h="1020575">
                <a:tc>
                  <a:txBody>
                    <a:bodyPr/>
                    <a:lstStyle/>
                    <a:p>
                      <a:pPr indent="0" lvl="0" marL="0" marR="0" rtl="0" algn="l">
                        <a:lnSpc>
                          <a:spcPct val="115000"/>
                        </a:lnSpc>
                        <a:spcBef>
                          <a:spcPts val="0"/>
                        </a:spcBef>
                        <a:spcAft>
                          <a:spcPts val="0"/>
                        </a:spcAft>
                        <a:buNone/>
                      </a:pPr>
                      <a:r>
                        <a:rPr lang="en-GB" sz="1800" u="none" cap="none" strike="noStrike">
                          <a:solidFill>
                            <a:schemeClr val="dk1"/>
                          </a:solidFill>
                        </a:rPr>
                        <a:t>Stratified random sampling</a:t>
                      </a:r>
                      <a:endParaRPr sz="1800" u="none" cap="none" strike="noStrike">
                        <a:solidFill>
                          <a:schemeClr val="dk1"/>
                        </a:solidFill>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p>
                    <a:p>
                      <a:pPr indent="0" lvl="0" marL="0" marR="0" rtl="0" algn="l">
                        <a:lnSpc>
                          <a:spcPct val="115000"/>
                        </a:lnSpc>
                        <a:spcBef>
                          <a:spcPts val="1000"/>
                        </a:spcBef>
                        <a:spcAft>
                          <a:spcPts val="0"/>
                        </a:spcAft>
                        <a:buNone/>
                      </a:pPr>
                      <a:r>
                        <a:rPr lang="en-GB" sz="1200" u="none" cap="none" strike="noStrike"/>
                        <a:t> </a:t>
                      </a:r>
                      <a:endParaRPr sz="1100" u="none" cap="none" strike="noStrike"/>
                    </a:p>
                    <a:p>
                      <a:pPr indent="0" lvl="0" marL="0" marR="0" rtl="0" algn="l">
                        <a:lnSpc>
                          <a:spcPct val="115000"/>
                        </a:lnSpc>
                        <a:spcBef>
                          <a:spcPts val="100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c>
                  <a:txBody>
                    <a:bodyPr/>
                    <a:lstStyle/>
                    <a:p>
                      <a:pPr indent="0" lvl="0" marL="0" marR="0" rtl="0" algn="l">
                        <a:lnSpc>
                          <a:spcPct val="115000"/>
                        </a:lnSpc>
                        <a:spcBef>
                          <a:spcPts val="0"/>
                        </a:spcBef>
                        <a:spcAft>
                          <a:spcPts val="0"/>
                        </a:spcAft>
                        <a:buNone/>
                      </a:pPr>
                      <a:r>
                        <a:rPr lang="en-GB" sz="1200" u="none" cap="none" strike="noStrike"/>
                        <a:t> </a:t>
                      </a:r>
                      <a:endParaRPr sz="1100" u="none" cap="none" strike="noStrike">
                        <a:latin typeface="Calibri"/>
                        <a:ea typeface="Calibri"/>
                        <a:cs typeface="Calibri"/>
                        <a:sym typeface="Calibri"/>
                      </a:endParaRPr>
                    </a:p>
                  </a:txBody>
                  <a:tcPr marT="0" marB="0" marR="68575" marL="68575"/>
                </a:tc>
              </a:tr>
            </a:tbl>
          </a:graphicData>
        </a:graphic>
      </p:graphicFrame>
      <p:sp>
        <p:nvSpPr>
          <p:cNvPr id="324" name="Google Shape;324;p36"/>
          <p:cNvSpPr txBox="1"/>
          <p:nvPr/>
        </p:nvSpPr>
        <p:spPr>
          <a:xfrm>
            <a:off x="8127740" y="3113556"/>
            <a:ext cx="3948545" cy="2031325"/>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Task: Using the internet  find ALL the different sampling methods used by sociologists</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Define</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Identify the advantages and disadvantages.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7"/>
          <p:cNvSpPr/>
          <p:nvPr/>
        </p:nvSpPr>
        <p:spPr>
          <a:xfrm>
            <a:off x="584850" y="474072"/>
            <a:ext cx="9878291" cy="384977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en-GB" sz="4400">
                <a:solidFill>
                  <a:srgbClr val="FF0000"/>
                </a:solidFill>
                <a:latin typeface="Arial"/>
                <a:ea typeface="Arial"/>
                <a:cs typeface="Arial"/>
                <a:sym typeface="Arial"/>
              </a:rPr>
              <a:t>Questionnaires</a:t>
            </a:r>
            <a:endParaRPr sz="4400">
              <a:solidFill>
                <a:srgbClr val="FF0000"/>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Questionnaires are lists</a:t>
            </a:r>
            <a:r>
              <a:rPr b="1" lang="en-GB" sz="1800">
                <a:solidFill>
                  <a:schemeClr val="dk1"/>
                </a:solidFill>
                <a:latin typeface="Arial"/>
                <a:ea typeface="Arial"/>
                <a:cs typeface="Arial"/>
                <a:sym typeface="Arial"/>
              </a:rPr>
              <a:t>  </a:t>
            </a:r>
            <a:r>
              <a:rPr lang="en-GB" sz="1800">
                <a:solidFill>
                  <a:schemeClr val="dk1"/>
                </a:solidFill>
                <a:latin typeface="Arial"/>
                <a:ea typeface="Arial"/>
                <a:cs typeface="Arial"/>
                <a:sym typeface="Arial"/>
              </a:rPr>
              <a:t>of questions compiled by the researcher and completed by the respondent.  There are different types of questionnaires / question design.</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b="1" lang="en-GB" sz="1800">
                <a:solidFill>
                  <a:schemeClr val="dk1"/>
                </a:solidFill>
                <a:latin typeface="Arial"/>
                <a:ea typeface="Arial"/>
                <a:cs typeface="Arial"/>
                <a:sym typeface="Arial"/>
              </a:rPr>
              <a:t>Task 🖉</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Define the following:</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Closed questions -</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Open-ended questions -</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Measurement scales –</a:t>
            </a:r>
            <a:endParaRPr sz="1600">
              <a:solidFill>
                <a:schemeClr val="dk1"/>
              </a:solidFill>
              <a:latin typeface="Calibri"/>
              <a:ea typeface="Calibri"/>
              <a:cs typeface="Calibri"/>
              <a:sym typeface="Calibri"/>
            </a:endParaRPr>
          </a:p>
        </p:txBody>
      </p:sp>
      <p:sp>
        <p:nvSpPr>
          <p:cNvPr id="330" name="Google Shape;330;p37"/>
          <p:cNvSpPr txBox="1"/>
          <p:nvPr/>
        </p:nvSpPr>
        <p:spPr>
          <a:xfrm>
            <a:off x="3941685" y="2398958"/>
            <a:ext cx="7794595" cy="3785652"/>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Provide two examples of a closed question and an open question.</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rPr b="1" lang="en-GB" sz="2400">
                <a:solidFill>
                  <a:schemeClr val="dk1"/>
                </a:solidFill>
                <a:latin typeface="Calibri"/>
                <a:ea typeface="Calibri"/>
                <a:cs typeface="Calibri"/>
                <a:sym typeface="Calibri"/>
              </a:rPr>
              <a:t>Explain what questions will provide more valid data.</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What approach will support open questions and why? Explain your answer.</a:t>
            </a:r>
            <a:endParaRPr/>
          </a:p>
          <a:p>
            <a:pPr indent="-285750" lvl="0" marL="28575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What approach will support closed questions and why? Explain your answer.</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8"/>
          <p:cNvSpPr txBox="1"/>
          <p:nvPr>
            <p:ph idx="1" type="body"/>
          </p:nvPr>
        </p:nvSpPr>
        <p:spPr>
          <a:xfrm>
            <a:off x="838200" y="1409700"/>
            <a:ext cx="10515600" cy="47672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336" name="Google Shape;336;p38"/>
          <p:cNvSpPr/>
          <p:nvPr/>
        </p:nvSpPr>
        <p:spPr>
          <a:xfrm>
            <a:off x="637308" y="152660"/>
            <a:ext cx="8091055" cy="11834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2800">
                <a:solidFill>
                  <a:srgbClr val="FF0000"/>
                </a:solidFill>
                <a:latin typeface="Arial"/>
                <a:ea typeface="Arial"/>
                <a:cs typeface="Arial"/>
                <a:sym typeface="Arial"/>
              </a:rPr>
              <a:t>Evaluating questionnaires</a:t>
            </a:r>
            <a:endParaRPr sz="2800">
              <a:solidFill>
                <a:srgbClr val="FF0000"/>
              </a:solidFill>
              <a:latin typeface="Calibri"/>
              <a:ea typeface="Calibri"/>
              <a:cs typeface="Calibri"/>
              <a:sym typeface="Calibri"/>
            </a:endParaRPr>
          </a:p>
          <a:p>
            <a:pPr indent="0" lvl="0" marL="0" marR="0" rtl="0" algn="l">
              <a:lnSpc>
                <a:spcPct val="115000"/>
              </a:lnSpc>
              <a:spcBef>
                <a:spcPts val="0"/>
              </a:spcBef>
              <a:spcAft>
                <a:spcPts val="0"/>
              </a:spcAft>
              <a:buNone/>
            </a:pPr>
            <a:r>
              <a:rPr b="1" lang="en-GB" sz="1800">
                <a:solidFill>
                  <a:schemeClr val="dk1"/>
                </a:solidFill>
                <a:latin typeface="Arial"/>
                <a:ea typeface="Arial"/>
                <a:cs typeface="Arial"/>
                <a:sym typeface="Arial"/>
              </a:rPr>
              <a:t> </a:t>
            </a:r>
            <a:endParaRPr sz="16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Arial"/>
                <a:ea typeface="Arial"/>
                <a:cs typeface="Arial"/>
                <a:sym typeface="Arial"/>
              </a:rPr>
              <a:t>Using your own independent research, complete the table below.  </a:t>
            </a:r>
            <a:endParaRPr sz="1800">
              <a:solidFill>
                <a:schemeClr val="dk1"/>
              </a:solidFill>
              <a:latin typeface="Calibri"/>
              <a:ea typeface="Calibri"/>
              <a:cs typeface="Calibri"/>
              <a:sym typeface="Calibri"/>
            </a:endParaRPr>
          </a:p>
        </p:txBody>
      </p:sp>
      <p:graphicFrame>
        <p:nvGraphicFramePr>
          <p:cNvPr id="337" name="Google Shape;337;p38"/>
          <p:cNvGraphicFramePr/>
          <p:nvPr/>
        </p:nvGraphicFramePr>
        <p:xfrm>
          <a:off x="2563091" y="1392874"/>
          <a:ext cx="3000000" cy="3000000"/>
        </p:xfrm>
        <a:graphic>
          <a:graphicData uri="http://schemas.openxmlformats.org/drawingml/2006/table">
            <a:tbl>
              <a:tblPr bandCol="1" bandRow="1" firstCol="1" firstRow="1">
                <a:noFill/>
                <a:tableStyleId>{6E6827B6-ADD2-45C8-8DB8-8BB8FD490620}</a:tableStyleId>
              </a:tblPr>
              <a:tblGrid>
                <a:gridCol w="3803075"/>
                <a:gridCol w="3803075"/>
              </a:tblGrid>
              <a:tr h="352475">
                <a:tc>
                  <a:txBody>
                    <a:bodyPr/>
                    <a:lstStyle/>
                    <a:p>
                      <a:pPr indent="0" lvl="0" marL="0" marR="0" rtl="0" algn="l">
                        <a:lnSpc>
                          <a:spcPct val="115000"/>
                        </a:lnSpc>
                        <a:spcBef>
                          <a:spcPts val="0"/>
                        </a:spcBef>
                        <a:spcAft>
                          <a:spcPts val="0"/>
                        </a:spcAft>
                        <a:buNone/>
                      </a:pPr>
                      <a:r>
                        <a:rPr lang="en-GB" sz="1600" u="none" cap="none" strike="noStrike">
                          <a:solidFill>
                            <a:schemeClr val="dk1"/>
                          </a:solidFill>
                        </a:rPr>
                        <a:t>Advantatages of questionnaires</a:t>
                      </a:r>
                      <a:endParaRPr sz="1600" u="none" cap="none" strike="noStrike">
                        <a:solidFill>
                          <a:schemeClr val="dk1"/>
                        </a:solidFill>
                        <a:latin typeface="Calibri"/>
                        <a:ea typeface="Calibri"/>
                        <a:cs typeface="Calibri"/>
                        <a:sym typeface="Calibri"/>
                      </a:endParaRPr>
                    </a:p>
                  </a:txBody>
                  <a:tcPr marT="0" marB="0" marR="49475" marL="49475"/>
                </a:tc>
                <a:tc>
                  <a:txBody>
                    <a:bodyPr/>
                    <a:lstStyle/>
                    <a:p>
                      <a:pPr indent="0" lvl="0" marL="0" marR="0" rtl="0" algn="l">
                        <a:lnSpc>
                          <a:spcPct val="115000"/>
                        </a:lnSpc>
                        <a:spcBef>
                          <a:spcPts val="0"/>
                        </a:spcBef>
                        <a:spcAft>
                          <a:spcPts val="0"/>
                        </a:spcAft>
                        <a:buNone/>
                      </a:pPr>
                      <a:r>
                        <a:rPr lang="en-GB" sz="1600" u="none" cap="none" strike="noStrike">
                          <a:solidFill>
                            <a:schemeClr val="dk1"/>
                          </a:solidFill>
                        </a:rPr>
                        <a:t>Disadvantages of questionnaires</a:t>
                      </a:r>
                      <a:endParaRPr sz="1600" u="none" cap="none" strike="noStrike">
                        <a:solidFill>
                          <a:schemeClr val="dk1"/>
                        </a:solidFill>
                        <a:latin typeface="Calibri"/>
                        <a:ea typeface="Calibri"/>
                        <a:cs typeface="Calibri"/>
                        <a:sym typeface="Calibri"/>
                      </a:endParaRPr>
                    </a:p>
                  </a:txBody>
                  <a:tcPr marT="0" marB="0" marR="49475" marL="49475"/>
                </a:tc>
              </a:tr>
              <a:tr h="1589675">
                <a:tc>
                  <a:txBody>
                    <a:bodyPr/>
                    <a:lstStyle/>
                    <a:p>
                      <a:pPr indent="0" lvl="0" marL="0" marR="0" rtl="0" algn="l">
                        <a:lnSpc>
                          <a:spcPct val="115000"/>
                        </a:lnSpc>
                        <a:spcBef>
                          <a:spcPts val="0"/>
                        </a:spcBef>
                        <a:spcAft>
                          <a:spcPts val="0"/>
                        </a:spcAft>
                        <a:buNone/>
                      </a:pPr>
                      <a:r>
                        <a:rPr lang="en-GB" sz="1600" u="none" cap="none" strike="noStrike">
                          <a:solidFill>
                            <a:schemeClr val="dk1"/>
                          </a:solidFill>
                        </a:rPr>
                        <a:t> </a:t>
                      </a:r>
                      <a:endParaRPr/>
                    </a:p>
                    <a:p>
                      <a:pPr indent="0" lvl="0" marL="0" marR="0" rtl="0" algn="l">
                        <a:lnSpc>
                          <a:spcPct val="115000"/>
                        </a:lnSpc>
                        <a:spcBef>
                          <a:spcPts val="0"/>
                        </a:spcBef>
                        <a:spcAft>
                          <a:spcPts val="0"/>
                        </a:spcAft>
                        <a:buNone/>
                      </a:pPr>
                      <a:r>
                        <a:rPr lang="en-GB" sz="1600" u="none" cap="none" strike="noStrike">
                          <a:solidFill>
                            <a:schemeClr val="dk1"/>
                          </a:solidFill>
                        </a:rPr>
                        <a:t> </a:t>
                      </a:r>
                      <a:endParaRPr/>
                    </a:p>
                    <a:p>
                      <a:pPr indent="0" lvl="0" marL="0" marR="0" rtl="0" algn="l">
                        <a:lnSpc>
                          <a:spcPct val="115000"/>
                        </a:lnSpc>
                        <a:spcBef>
                          <a:spcPts val="0"/>
                        </a:spcBef>
                        <a:spcAft>
                          <a:spcPts val="0"/>
                        </a:spcAft>
                        <a:buNone/>
                      </a:pPr>
                      <a:r>
                        <a:rPr lang="en-GB" sz="1600" u="none" cap="none" strike="noStrike">
                          <a:solidFill>
                            <a:schemeClr val="dk1"/>
                          </a:solidFill>
                        </a:rPr>
                        <a:t> </a:t>
                      </a:r>
                      <a:endParaRPr/>
                    </a:p>
                    <a:p>
                      <a:pPr indent="0" lvl="0" marL="0" marR="0" rtl="0" algn="l">
                        <a:lnSpc>
                          <a:spcPct val="115000"/>
                        </a:lnSpc>
                        <a:spcBef>
                          <a:spcPts val="0"/>
                        </a:spcBef>
                        <a:spcAft>
                          <a:spcPts val="0"/>
                        </a:spcAft>
                        <a:buNone/>
                      </a:pPr>
                      <a:r>
                        <a:rPr lang="en-GB" sz="1600" u="none" cap="none" strike="noStrike">
                          <a:solidFill>
                            <a:schemeClr val="dk1"/>
                          </a:solidFill>
                        </a:rPr>
                        <a:t> </a:t>
                      </a:r>
                      <a:endParaRPr/>
                    </a:p>
                    <a:p>
                      <a:pPr indent="0" lvl="0" marL="0" marR="0" rtl="0" algn="l">
                        <a:lnSpc>
                          <a:spcPct val="115000"/>
                        </a:lnSpc>
                        <a:spcBef>
                          <a:spcPts val="0"/>
                        </a:spcBef>
                        <a:spcAft>
                          <a:spcPts val="0"/>
                        </a:spcAft>
                        <a:buNone/>
                      </a:pPr>
                      <a:r>
                        <a:rPr lang="en-GB" sz="1600" u="none" cap="none" strike="noStrike">
                          <a:solidFill>
                            <a:schemeClr val="dk1"/>
                          </a:solidFill>
                        </a:rPr>
                        <a:t> </a:t>
                      </a:r>
                      <a:endParaRPr/>
                    </a:p>
                    <a:p>
                      <a:pPr indent="0" lvl="0" marL="0" marR="0" rtl="0" algn="l">
                        <a:lnSpc>
                          <a:spcPct val="115000"/>
                        </a:lnSpc>
                        <a:spcBef>
                          <a:spcPts val="0"/>
                        </a:spcBef>
                        <a:spcAft>
                          <a:spcPts val="0"/>
                        </a:spcAft>
                        <a:buNone/>
                      </a:pPr>
                      <a:r>
                        <a:rPr lang="en-GB" sz="16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49475" marL="49475"/>
                </a:tc>
                <a:tc>
                  <a:txBody>
                    <a:bodyPr/>
                    <a:lstStyle/>
                    <a:p>
                      <a:pPr indent="0" lvl="0" marL="0" marR="0" rtl="0" algn="l">
                        <a:lnSpc>
                          <a:spcPct val="115000"/>
                        </a:lnSpc>
                        <a:spcBef>
                          <a:spcPts val="0"/>
                        </a:spcBef>
                        <a:spcAft>
                          <a:spcPts val="0"/>
                        </a:spcAft>
                        <a:buNone/>
                      </a:pPr>
                      <a:r>
                        <a:rPr lang="en-GB" sz="1600" u="none" cap="none" strike="noStrike">
                          <a:solidFill>
                            <a:schemeClr val="dk1"/>
                          </a:solidFill>
                        </a:rPr>
                        <a:t> </a:t>
                      </a:r>
                      <a:endParaRPr sz="1600" u="none" cap="none" strike="noStrike">
                        <a:solidFill>
                          <a:schemeClr val="dk1"/>
                        </a:solidFill>
                        <a:latin typeface="Calibri"/>
                        <a:ea typeface="Calibri"/>
                        <a:cs typeface="Calibri"/>
                        <a:sym typeface="Calibri"/>
                      </a:endParaRPr>
                    </a:p>
                  </a:txBody>
                  <a:tcPr marT="0" marB="0" marR="49475" marL="49475"/>
                </a:tc>
              </a:tr>
              <a:tr h="1044700">
                <a:tc>
                  <a:txBody>
                    <a:bodyPr/>
                    <a:lstStyle/>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latin typeface="Calibri"/>
                        <a:ea typeface="Calibri"/>
                        <a:cs typeface="Calibri"/>
                        <a:sym typeface="Calibri"/>
                      </a:endParaRPr>
                    </a:p>
                  </a:txBody>
                  <a:tcPr marT="0" marB="0" marR="49475" marL="49475"/>
                </a:tc>
                <a:tc>
                  <a:txBody>
                    <a:bodyPr/>
                    <a:lstStyle/>
                    <a:p>
                      <a:pPr indent="0" lvl="0" marL="0" marR="0" rtl="0" algn="l">
                        <a:lnSpc>
                          <a:spcPct val="115000"/>
                        </a:lnSpc>
                        <a:spcBef>
                          <a:spcPts val="0"/>
                        </a:spcBef>
                        <a:spcAft>
                          <a:spcPts val="0"/>
                        </a:spcAft>
                        <a:buNone/>
                      </a:pPr>
                      <a:r>
                        <a:rPr lang="en-GB" sz="900" u="none" cap="none" strike="noStrike"/>
                        <a:t> </a:t>
                      </a:r>
                      <a:endParaRPr sz="800" u="none" cap="none" strike="noStrike">
                        <a:latin typeface="Calibri"/>
                        <a:ea typeface="Calibri"/>
                        <a:cs typeface="Calibri"/>
                        <a:sym typeface="Calibri"/>
                      </a:endParaRPr>
                    </a:p>
                  </a:txBody>
                  <a:tcPr marT="0" marB="0" marR="49475" marL="49475"/>
                </a:tc>
              </a:tr>
              <a:tr h="1044700">
                <a:tc>
                  <a:txBody>
                    <a:bodyPr/>
                    <a:lstStyle/>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latin typeface="Calibri"/>
                        <a:ea typeface="Calibri"/>
                        <a:cs typeface="Calibri"/>
                        <a:sym typeface="Calibri"/>
                      </a:endParaRPr>
                    </a:p>
                  </a:txBody>
                  <a:tcPr marT="0" marB="0" marR="49475" marL="49475"/>
                </a:tc>
                <a:tc>
                  <a:txBody>
                    <a:bodyPr/>
                    <a:lstStyle/>
                    <a:p>
                      <a:pPr indent="0" lvl="0" marL="0" marR="0" rtl="0" algn="l">
                        <a:lnSpc>
                          <a:spcPct val="115000"/>
                        </a:lnSpc>
                        <a:spcBef>
                          <a:spcPts val="0"/>
                        </a:spcBef>
                        <a:spcAft>
                          <a:spcPts val="0"/>
                        </a:spcAft>
                        <a:buNone/>
                      </a:pPr>
                      <a:r>
                        <a:rPr lang="en-GB" sz="900" u="none" cap="none" strike="noStrike"/>
                        <a:t> </a:t>
                      </a:r>
                      <a:endParaRPr sz="800" u="none" cap="none" strike="noStrike">
                        <a:latin typeface="Calibri"/>
                        <a:ea typeface="Calibri"/>
                        <a:cs typeface="Calibri"/>
                        <a:sym typeface="Calibri"/>
                      </a:endParaRPr>
                    </a:p>
                  </a:txBody>
                  <a:tcPr marT="0" marB="0" marR="49475" marL="49475"/>
                </a:tc>
              </a:tr>
              <a:tr h="1195225">
                <a:tc>
                  <a:txBody>
                    <a:bodyPr/>
                    <a:lstStyle/>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p>
                    <a:p>
                      <a:pPr indent="0" lvl="0" marL="0" marR="0" rtl="0" algn="l">
                        <a:lnSpc>
                          <a:spcPct val="115000"/>
                        </a:lnSpc>
                        <a:spcBef>
                          <a:spcPts val="0"/>
                        </a:spcBef>
                        <a:spcAft>
                          <a:spcPts val="0"/>
                        </a:spcAft>
                        <a:buNone/>
                      </a:pPr>
                      <a:r>
                        <a:rPr lang="en-GB" sz="900" u="none" cap="none" strike="noStrike"/>
                        <a:t> </a:t>
                      </a:r>
                      <a:endParaRPr sz="800" u="none" cap="none" strike="noStrike">
                        <a:latin typeface="Calibri"/>
                        <a:ea typeface="Calibri"/>
                        <a:cs typeface="Calibri"/>
                        <a:sym typeface="Calibri"/>
                      </a:endParaRPr>
                    </a:p>
                  </a:txBody>
                  <a:tcPr marT="0" marB="0" marR="49475" marL="49475"/>
                </a:tc>
                <a:tc>
                  <a:txBody>
                    <a:bodyPr/>
                    <a:lstStyle/>
                    <a:p>
                      <a:pPr indent="0" lvl="0" marL="0" marR="0" rtl="0" algn="l">
                        <a:lnSpc>
                          <a:spcPct val="115000"/>
                        </a:lnSpc>
                        <a:spcBef>
                          <a:spcPts val="0"/>
                        </a:spcBef>
                        <a:spcAft>
                          <a:spcPts val="0"/>
                        </a:spcAft>
                        <a:buNone/>
                      </a:pPr>
                      <a:r>
                        <a:rPr lang="en-GB" sz="900" u="none" cap="none" strike="noStrike"/>
                        <a:t> </a:t>
                      </a:r>
                      <a:endParaRPr sz="800" u="none" cap="none" strike="noStrike">
                        <a:latin typeface="Calibri"/>
                        <a:ea typeface="Calibri"/>
                        <a:cs typeface="Calibri"/>
                        <a:sym typeface="Calibri"/>
                      </a:endParaRPr>
                    </a:p>
                  </a:txBody>
                  <a:tcPr marT="0" marB="0" marR="49475" marL="49475"/>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9"/>
          <p:cNvSpPr/>
          <p:nvPr/>
        </p:nvSpPr>
        <p:spPr>
          <a:xfrm>
            <a:off x="484909" y="427539"/>
            <a:ext cx="8552872" cy="307571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GB" sz="4000">
                <a:solidFill>
                  <a:srgbClr val="FF0000"/>
                </a:solidFill>
                <a:latin typeface="Century Gothic"/>
                <a:ea typeface="Century Gothic"/>
                <a:cs typeface="Century Gothic"/>
                <a:sym typeface="Century Gothic"/>
              </a:rPr>
              <a:t>Interviews</a:t>
            </a:r>
            <a:endParaRPr b="1" sz="4000">
              <a:solidFill>
                <a:srgbClr val="FF0000"/>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Like questionnaires, interviews involve asking questions.  The main difference is that questionnaires are completed by the respondent (self-completion), whereas interviews involve a social interaction between the interviewer and respondent.</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b="1" lang="en-GB" sz="1800">
                <a:solidFill>
                  <a:schemeClr val="dk1"/>
                </a:solidFill>
                <a:latin typeface="Arial"/>
                <a:ea typeface="Arial"/>
                <a:cs typeface="Arial"/>
                <a:sym typeface="Arial"/>
              </a:rPr>
              <a:t>Evaluation Task 🖉 </a:t>
            </a:r>
            <a:endParaRPr sz="1600">
              <a:solidFill>
                <a:schemeClr val="dk1"/>
              </a:solidFill>
              <a:latin typeface="Calibri"/>
              <a:ea typeface="Calibri"/>
              <a:cs typeface="Calibri"/>
              <a:sym typeface="Calibri"/>
            </a:endParaRPr>
          </a:p>
          <a:p>
            <a:pPr indent="0" lvl="0" marL="0" marR="0" rtl="0" algn="l">
              <a:lnSpc>
                <a:spcPct val="115000"/>
              </a:lnSpc>
              <a:spcBef>
                <a:spcPts val="1000"/>
              </a:spcBef>
              <a:spcAft>
                <a:spcPts val="0"/>
              </a:spcAft>
              <a:buNone/>
            </a:pPr>
            <a:r>
              <a:rPr lang="en-GB" sz="1800">
                <a:solidFill>
                  <a:schemeClr val="dk1"/>
                </a:solidFill>
                <a:latin typeface="Arial"/>
                <a:ea typeface="Arial"/>
                <a:cs typeface="Arial"/>
                <a:sym typeface="Arial"/>
              </a:rPr>
              <a:t>Can you think of two advantages of carrying of face-to-face interviews, as opposed to a self-completion questionnaire. Write them down in the space below:</a:t>
            </a:r>
            <a:endParaRPr sz="1600">
              <a:solidFill>
                <a:schemeClr val="dk1"/>
              </a:solidFill>
              <a:latin typeface="Calibri"/>
              <a:ea typeface="Calibri"/>
              <a:cs typeface="Calibri"/>
              <a:sym typeface="Calibri"/>
            </a:endParaRPr>
          </a:p>
        </p:txBody>
      </p:sp>
      <p:sp>
        <p:nvSpPr>
          <p:cNvPr id="343" name="Google Shape;343;p39"/>
          <p:cNvSpPr txBox="1"/>
          <p:nvPr/>
        </p:nvSpPr>
        <p:spPr>
          <a:xfrm>
            <a:off x="484909" y="3907414"/>
            <a:ext cx="10723418" cy="1786803"/>
          </a:xfrm>
          <a:prstGeom prst="rect">
            <a:avLst/>
          </a:prstGeom>
          <a:solidFill>
            <a:srgbClr val="FFFFFF"/>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Calibri"/>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80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1</a:t>
            </a:r>
            <a:endParaRPr/>
          </a:p>
          <a:p>
            <a:pPr indent="0" lvl="0" marL="0" marR="0" rtl="0" algn="l">
              <a:lnSpc>
                <a:spcPct val="100000"/>
              </a:lnSpc>
              <a:spcBef>
                <a:spcPts val="800"/>
              </a:spcBef>
              <a:spcAft>
                <a:spcPts val="0"/>
              </a:spcAft>
              <a:buClr>
                <a:schemeClr val="dk1"/>
              </a:buClr>
              <a:buSzPts val="2800"/>
              <a:buFont typeface="Calibri"/>
              <a:buNone/>
            </a:pPr>
            <a:r>
              <a:rPr b="0" i="0" lang="en-GB" sz="2800" u="none" cap="none" strike="noStrike">
                <a:solidFill>
                  <a:schemeClr val="dk1"/>
                </a:solidFill>
                <a:latin typeface="Calibri"/>
                <a:ea typeface="Calibri"/>
                <a:cs typeface="Calibri"/>
                <a:sym typeface="Calibri"/>
              </a:rPr>
              <a:t>2</a:t>
            </a:r>
            <a:endParaRPr b="0" i="0" sz="2800" u="none" cap="none" strike="noStrike">
              <a:solidFill>
                <a:schemeClr val="dk1"/>
              </a:solidFill>
              <a:latin typeface="Arial"/>
              <a:ea typeface="Arial"/>
              <a:cs typeface="Arial"/>
              <a:sym typeface="Arial"/>
            </a:endParaRPr>
          </a:p>
        </p:txBody>
      </p:sp>
      <p:sp>
        <p:nvSpPr>
          <p:cNvPr id="344" name="Google Shape;344;p39"/>
          <p:cNvSpPr txBox="1"/>
          <p:nvPr/>
        </p:nvSpPr>
        <p:spPr>
          <a:xfrm>
            <a:off x="7932169" y="4676135"/>
            <a:ext cx="3948545" cy="1754326"/>
          </a:xfrm>
          <a:prstGeom prst="rect">
            <a:avLst/>
          </a:prstGeom>
          <a:solidFill>
            <a:srgbClr val="FFCC6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Using the internet find the different types of interviews used by researcher</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Define</a:t>
            </a:r>
            <a:endParaRPr/>
          </a:p>
          <a:p>
            <a:pPr indent="-285750" lvl="0" marL="285750" marR="0" rtl="0" algn="l">
              <a:spcBef>
                <a:spcPts val="0"/>
              </a:spcBef>
              <a:spcAft>
                <a:spcPts val="0"/>
              </a:spcAft>
              <a:buClr>
                <a:schemeClr val="dk1"/>
              </a:buClr>
              <a:buSzPts val="1800"/>
              <a:buFont typeface="Arial"/>
              <a:buChar char="•"/>
            </a:pPr>
            <a:r>
              <a:rPr b="1" lang="en-GB" sz="1800">
                <a:solidFill>
                  <a:schemeClr val="dk1"/>
                </a:solidFill>
                <a:latin typeface="Calibri"/>
                <a:ea typeface="Calibri"/>
                <a:cs typeface="Calibri"/>
                <a:sym typeface="Calibri"/>
              </a:rPr>
              <a:t>Explain the advantages and disadvantages.</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4"/>
          <p:cNvPicPr preferRelativeResize="0"/>
          <p:nvPr/>
        </p:nvPicPr>
        <p:blipFill rotWithShape="1">
          <a:blip r:embed="rId3">
            <a:alphaModFix/>
          </a:blip>
          <a:srcRect b="18250" l="33600" r="35000" t="37999"/>
          <a:stretch/>
        </p:blipFill>
        <p:spPr>
          <a:xfrm>
            <a:off x="3246783" y="185531"/>
            <a:ext cx="5685182" cy="650681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Watch this interview and consider the following points:</a:t>
            </a:r>
            <a:endParaRPr/>
          </a:p>
        </p:txBody>
      </p:sp>
      <p:sp>
        <p:nvSpPr>
          <p:cNvPr id="350" name="Google Shape;350;p4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AutoNum type="arabicPeriod"/>
            </a:pPr>
            <a:r>
              <a:rPr lang="en-GB"/>
              <a:t>What type of interview is taking place?</a:t>
            </a:r>
            <a:endParaRPr/>
          </a:p>
          <a:p>
            <a:pPr indent="-514350" lvl="0" marL="514350" rtl="0" algn="l">
              <a:lnSpc>
                <a:spcPct val="90000"/>
              </a:lnSpc>
              <a:spcBef>
                <a:spcPts val="1000"/>
              </a:spcBef>
              <a:spcAft>
                <a:spcPts val="0"/>
              </a:spcAft>
              <a:buClr>
                <a:schemeClr val="dk1"/>
              </a:buClr>
              <a:buSzPts val="2800"/>
              <a:buAutoNum type="arabicPeriod"/>
            </a:pPr>
            <a:r>
              <a:rPr lang="en-GB"/>
              <a:t>Why was this type of interview used?</a:t>
            </a:r>
            <a:endParaRPr/>
          </a:p>
          <a:p>
            <a:pPr indent="-514350" lvl="0" marL="514350" rtl="0" algn="l">
              <a:lnSpc>
                <a:spcPct val="90000"/>
              </a:lnSpc>
              <a:spcBef>
                <a:spcPts val="1000"/>
              </a:spcBef>
              <a:spcAft>
                <a:spcPts val="0"/>
              </a:spcAft>
              <a:buClr>
                <a:schemeClr val="dk1"/>
              </a:buClr>
              <a:buSzPts val="2800"/>
              <a:buAutoNum type="arabicPeriod"/>
            </a:pPr>
            <a:r>
              <a:rPr lang="en-GB"/>
              <a:t>What type of data did this interview produce? Data in number (quantitative) or data in words (qualitative). </a:t>
            </a:r>
            <a:endParaRPr/>
          </a:p>
          <a:p>
            <a:pPr indent="-514350" lvl="0" marL="514350" rtl="0" algn="l">
              <a:lnSpc>
                <a:spcPct val="90000"/>
              </a:lnSpc>
              <a:spcBef>
                <a:spcPts val="1000"/>
              </a:spcBef>
              <a:spcAft>
                <a:spcPts val="0"/>
              </a:spcAft>
              <a:buClr>
                <a:schemeClr val="dk1"/>
              </a:buClr>
              <a:buSzPts val="2800"/>
              <a:buAutoNum type="arabicPeriod"/>
            </a:pPr>
            <a:r>
              <a:rPr lang="en-GB"/>
              <a:t>What are the strengths and weaknesses of the data produced?</a:t>
            </a:r>
            <a:endParaRPr/>
          </a:p>
          <a:p>
            <a:pPr indent="-336550" lvl="0" marL="514350" rtl="0" algn="l">
              <a:lnSpc>
                <a:spcPct val="90000"/>
              </a:lnSpc>
              <a:spcBef>
                <a:spcPts val="1000"/>
              </a:spcBef>
              <a:spcAft>
                <a:spcPts val="0"/>
              </a:spcAft>
              <a:buClr>
                <a:schemeClr val="dk1"/>
              </a:buClr>
              <a:buSzPts val="2800"/>
              <a:buNone/>
            </a:pPr>
            <a:r>
              <a:t/>
            </a:r>
            <a:endParaRPr b="1"/>
          </a:p>
          <a:p>
            <a:pPr indent="0" lvl="0" marL="0" rtl="0" algn="l">
              <a:lnSpc>
                <a:spcPct val="90000"/>
              </a:lnSpc>
              <a:spcBef>
                <a:spcPts val="1000"/>
              </a:spcBef>
              <a:spcAft>
                <a:spcPts val="0"/>
              </a:spcAft>
              <a:buClr>
                <a:schemeClr val="dk1"/>
              </a:buClr>
              <a:buSzPts val="2800"/>
              <a:buNone/>
            </a:pPr>
            <a:r>
              <a:rPr b="1" lang="en-GB"/>
              <a:t>https://www.youtube.com/watch?v=rqQEWlZWhP0</a:t>
            </a:r>
            <a:endParaRPr/>
          </a:p>
          <a:p>
            <a:pPr indent="-336550" lvl="0" marL="51435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Tasks:</a:t>
            </a:r>
            <a:endParaRPr/>
          </a:p>
        </p:txBody>
      </p:sp>
      <p:sp>
        <p:nvSpPr>
          <p:cNvPr id="110" name="Google Shape;110;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On the following slides you will have a number of tasks to complete.</a:t>
            </a:r>
            <a:endParaRPr/>
          </a:p>
          <a:p>
            <a:pPr indent="-228600" lvl="0" marL="228600" rtl="0" algn="l">
              <a:lnSpc>
                <a:spcPct val="90000"/>
              </a:lnSpc>
              <a:spcBef>
                <a:spcPts val="1000"/>
              </a:spcBef>
              <a:spcAft>
                <a:spcPts val="0"/>
              </a:spcAft>
              <a:buClr>
                <a:schemeClr val="dk1"/>
              </a:buClr>
              <a:buSzPts val="2800"/>
              <a:buChar char="•"/>
            </a:pPr>
            <a:r>
              <a:rPr lang="en-GB"/>
              <a:t>The tasks give you an insight into the key topics we will explore in A-level Sociology.</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6"/>
          <p:cNvSpPr txBox="1"/>
          <p:nvPr>
            <p:ph type="title"/>
          </p:nvPr>
        </p:nvSpPr>
        <p:spPr>
          <a:xfrm>
            <a:off x="838200" y="49680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Socialisation, culture and Identity- Key terms</a:t>
            </a:r>
            <a:endParaRPr>
              <a:solidFill>
                <a:srgbClr val="FF0000"/>
              </a:solidFill>
            </a:endParaRPr>
          </a:p>
        </p:txBody>
      </p:sp>
      <p:sp>
        <p:nvSpPr>
          <p:cNvPr id="116" name="Google Shape;116;p6"/>
          <p:cNvSpPr txBox="1"/>
          <p:nvPr>
            <p:ph idx="1" type="body"/>
          </p:nvPr>
        </p:nvSpPr>
        <p:spPr>
          <a:xfrm>
            <a:off x="838200" y="1690688"/>
            <a:ext cx="10515600" cy="474572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en-GB"/>
              <a:t>Define the following concepts and illustrate with examples;</a:t>
            </a:r>
            <a:endParaRPr/>
          </a:p>
          <a:p>
            <a:pPr indent="0" lvl="0" marL="0" rtl="0" algn="l">
              <a:lnSpc>
                <a:spcPct val="90000"/>
              </a:lnSpc>
              <a:spcBef>
                <a:spcPts val="1000"/>
              </a:spcBef>
              <a:spcAft>
                <a:spcPts val="0"/>
              </a:spcAft>
              <a:buClr>
                <a:schemeClr val="dk1"/>
              </a:buClr>
              <a:buSzPct val="100000"/>
              <a:buNone/>
            </a:pPr>
            <a:r>
              <a:rPr i="1" lang="en-GB"/>
              <a:t>(You can use the internet to help you)</a:t>
            </a:r>
            <a:endParaRPr/>
          </a:p>
          <a:p>
            <a:pPr indent="-514350" lvl="0" marL="514350" rtl="0" algn="l">
              <a:lnSpc>
                <a:spcPct val="90000"/>
              </a:lnSpc>
              <a:spcBef>
                <a:spcPts val="1000"/>
              </a:spcBef>
              <a:spcAft>
                <a:spcPts val="0"/>
              </a:spcAft>
              <a:buClr>
                <a:schemeClr val="dk1"/>
              </a:buClr>
              <a:buSzPct val="100000"/>
              <a:buFont typeface="Calibri"/>
              <a:buAutoNum type="arabicPeriod"/>
            </a:pPr>
            <a:r>
              <a:rPr i="1" lang="en-GB" sz="3000"/>
              <a:t>Norms</a:t>
            </a:r>
            <a:endParaRPr/>
          </a:p>
          <a:p>
            <a:pPr indent="-514350" lvl="0" marL="514350" rtl="0" algn="l">
              <a:lnSpc>
                <a:spcPct val="90000"/>
              </a:lnSpc>
              <a:spcBef>
                <a:spcPts val="1000"/>
              </a:spcBef>
              <a:spcAft>
                <a:spcPts val="0"/>
              </a:spcAft>
              <a:buClr>
                <a:schemeClr val="dk1"/>
              </a:buClr>
              <a:buSzPct val="100000"/>
              <a:buFont typeface="Calibri"/>
              <a:buAutoNum type="arabicPeriod"/>
            </a:pPr>
            <a:r>
              <a:rPr i="1" lang="en-GB" sz="3000"/>
              <a:t>Values</a:t>
            </a:r>
            <a:endParaRPr/>
          </a:p>
          <a:p>
            <a:pPr indent="-514350" lvl="0" marL="514350" rtl="0" algn="l">
              <a:lnSpc>
                <a:spcPct val="90000"/>
              </a:lnSpc>
              <a:spcBef>
                <a:spcPts val="1000"/>
              </a:spcBef>
              <a:spcAft>
                <a:spcPts val="0"/>
              </a:spcAft>
              <a:buClr>
                <a:schemeClr val="dk1"/>
              </a:buClr>
              <a:buSzPct val="100000"/>
              <a:buFont typeface="Calibri"/>
              <a:buAutoNum type="arabicPeriod"/>
            </a:pPr>
            <a:r>
              <a:rPr i="1" lang="en-GB" sz="3000"/>
              <a:t>Socialisation</a:t>
            </a:r>
            <a:endParaRPr/>
          </a:p>
          <a:p>
            <a:pPr indent="-514350" lvl="0" marL="514350" rtl="0" algn="l">
              <a:lnSpc>
                <a:spcPct val="90000"/>
              </a:lnSpc>
              <a:spcBef>
                <a:spcPts val="1000"/>
              </a:spcBef>
              <a:spcAft>
                <a:spcPts val="0"/>
              </a:spcAft>
              <a:buClr>
                <a:schemeClr val="dk1"/>
              </a:buClr>
              <a:buSzPct val="100000"/>
              <a:buFont typeface="Calibri"/>
              <a:buAutoNum type="arabicPeriod"/>
            </a:pPr>
            <a:r>
              <a:rPr i="1" lang="en-GB" sz="3000"/>
              <a:t>Primary socialisation</a:t>
            </a:r>
            <a:endParaRPr/>
          </a:p>
          <a:p>
            <a:pPr indent="-514350" lvl="0" marL="514350" rtl="0" algn="l">
              <a:lnSpc>
                <a:spcPct val="90000"/>
              </a:lnSpc>
              <a:spcBef>
                <a:spcPts val="1000"/>
              </a:spcBef>
              <a:spcAft>
                <a:spcPts val="0"/>
              </a:spcAft>
              <a:buClr>
                <a:schemeClr val="dk1"/>
              </a:buClr>
              <a:buSzPct val="100000"/>
              <a:buFont typeface="Calibri"/>
              <a:buAutoNum type="arabicPeriod"/>
            </a:pPr>
            <a:r>
              <a:rPr i="1" lang="en-GB" sz="3000"/>
              <a:t>Secondary socialisation</a:t>
            </a:r>
            <a:endParaRPr/>
          </a:p>
          <a:p>
            <a:pPr indent="-514350" lvl="0" marL="514350" rtl="0" algn="l">
              <a:lnSpc>
                <a:spcPct val="90000"/>
              </a:lnSpc>
              <a:spcBef>
                <a:spcPts val="1000"/>
              </a:spcBef>
              <a:spcAft>
                <a:spcPts val="0"/>
              </a:spcAft>
              <a:buClr>
                <a:schemeClr val="dk1"/>
              </a:buClr>
              <a:buSzPct val="100000"/>
              <a:buFont typeface="Calibri"/>
              <a:buAutoNum type="arabicPeriod"/>
            </a:pPr>
            <a:r>
              <a:rPr i="1" lang="en-GB" sz="3000"/>
              <a:t>Agents of socialisation </a:t>
            </a:r>
            <a:endParaRPr/>
          </a:p>
          <a:p>
            <a:pPr indent="-514350" lvl="0" marL="514350" rtl="0" algn="l">
              <a:lnSpc>
                <a:spcPct val="90000"/>
              </a:lnSpc>
              <a:spcBef>
                <a:spcPts val="1000"/>
              </a:spcBef>
              <a:spcAft>
                <a:spcPts val="0"/>
              </a:spcAft>
              <a:buClr>
                <a:schemeClr val="dk1"/>
              </a:buClr>
              <a:buSzPct val="100000"/>
              <a:buFont typeface="Calibri"/>
              <a:buAutoNum type="arabicPeriod"/>
            </a:pPr>
            <a:r>
              <a:rPr i="1" lang="en-GB" sz="3000"/>
              <a:t>Identity</a:t>
            </a:r>
            <a:endParaRPr/>
          </a:p>
          <a:p>
            <a:pPr indent="-514350" lvl="0" marL="514350" rtl="0" algn="l">
              <a:lnSpc>
                <a:spcPct val="90000"/>
              </a:lnSpc>
              <a:spcBef>
                <a:spcPts val="1000"/>
              </a:spcBef>
              <a:spcAft>
                <a:spcPts val="0"/>
              </a:spcAft>
              <a:buClr>
                <a:schemeClr val="dk1"/>
              </a:buClr>
              <a:buSzPct val="100000"/>
              <a:buFont typeface="Calibri"/>
              <a:buAutoNum type="arabicPeriod"/>
            </a:pPr>
            <a:r>
              <a:rPr i="1" lang="en-GB" sz="3000"/>
              <a:t>Social control</a:t>
            </a:r>
            <a:endParaRPr/>
          </a:p>
          <a:p>
            <a:pPr indent="0" lvl="0" marL="0" rtl="0" algn="l">
              <a:lnSpc>
                <a:spcPct val="90000"/>
              </a:lnSpc>
              <a:spcBef>
                <a:spcPts val="1000"/>
              </a:spcBef>
              <a:spcAft>
                <a:spcPts val="0"/>
              </a:spcAft>
              <a:buClr>
                <a:schemeClr val="dk1"/>
              </a:buClr>
              <a:buSzPct val="100000"/>
              <a:buNone/>
            </a:pPr>
            <a:r>
              <a:t/>
            </a:r>
            <a:endParaRPr i="1"/>
          </a:p>
        </p:txBody>
      </p:sp>
      <p:sp>
        <p:nvSpPr>
          <p:cNvPr id="117" name="Google Shape;117;p6"/>
          <p:cNvSpPr txBox="1"/>
          <p:nvPr/>
        </p:nvSpPr>
        <p:spPr>
          <a:xfrm>
            <a:off x="9531956" y="5811982"/>
            <a:ext cx="1925782" cy="369332"/>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Calibri"/>
                <a:ea typeface="Calibri"/>
                <a:cs typeface="Calibri"/>
                <a:sym typeface="Calibri"/>
              </a:rPr>
              <a:t>Recap on year 11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Socialisation, culture and Identity-Key terms</a:t>
            </a:r>
            <a:endParaRPr/>
          </a:p>
        </p:txBody>
      </p:sp>
      <p:sp>
        <p:nvSpPr>
          <p:cNvPr id="123" name="Google Shape;123;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b="1" lang="en-GB"/>
              <a:t>Briefly define the following terms and give an example of each;</a:t>
            </a:r>
            <a:endParaRPr/>
          </a:p>
          <a:p>
            <a:pPr indent="0" lvl="0" marL="0" rtl="0" algn="l">
              <a:lnSpc>
                <a:spcPct val="90000"/>
              </a:lnSpc>
              <a:spcBef>
                <a:spcPts val="1000"/>
              </a:spcBef>
              <a:spcAft>
                <a:spcPts val="0"/>
              </a:spcAft>
              <a:buClr>
                <a:schemeClr val="dk1"/>
              </a:buClr>
              <a:buSzPct val="100000"/>
              <a:buNone/>
            </a:pPr>
            <a:r>
              <a:rPr i="1" lang="en-GB"/>
              <a:t>(You can use the internet to help you)</a:t>
            </a:r>
            <a:endParaRPr b="1"/>
          </a:p>
          <a:p>
            <a:pPr indent="-228600" lvl="0" marL="228600" rtl="0" algn="l">
              <a:lnSpc>
                <a:spcPct val="90000"/>
              </a:lnSpc>
              <a:spcBef>
                <a:spcPts val="1000"/>
              </a:spcBef>
              <a:spcAft>
                <a:spcPts val="0"/>
              </a:spcAft>
              <a:buClr>
                <a:schemeClr val="dk1"/>
              </a:buClr>
              <a:buSzPct val="100000"/>
              <a:buChar char="•"/>
            </a:pPr>
            <a:r>
              <a:rPr lang="en-GB"/>
              <a:t>Culture</a:t>
            </a:r>
            <a:endParaRPr/>
          </a:p>
          <a:p>
            <a:pPr indent="-228600" lvl="0" marL="228600" rtl="0" algn="l">
              <a:lnSpc>
                <a:spcPct val="90000"/>
              </a:lnSpc>
              <a:spcBef>
                <a:spcPts val="1000"/>
              </a:spcBef>
              <a:spcAft>
                <a:spcPts val="0"/>
              </a:spcAft>
              <a:buClr>
                <a:schemeClr val="dk1"/>
              </a:buClr>
              <a:buSzPct val="100000"/>
              <a:buChar char="•"/>
            </a:pPr>
            <a:r>
              <a:rPr lang="en-GB"/>
              <a:t>Subculture</a:t>
            </a:r>
            <a:endParaRPr/>
          </a:p>
          <a:p>
            <a:pPr indent="-228600" lvl="0" marL="228600" rtl="0" algn="l">
              <a:lnSpc>
                <a:spcPct val="90000"/>
              </a:lnSpc>
              <a:spcBef>
                <a:spcPts val="1000"/>
              </a:spcBef>
              <a:spcAft>
                <a:spcPts val="0"/>
              </a:spcAft>
              <a:buClr>
                <a:schemeClr val="dk1"/>
              </a:buClr>
              <a:buSzPct val="100000"/>
              <a:buChar char="•"/>
            </a:pPr>
            <a:r>
              <a:rPr lang="en-GB"/>
              <a:t>Cultural diversity</a:t>
            </a:r>
            <a:endParaRPr/>
          </a:p>
          <a:p>
            <a:pPr indent="-228600" lvl="0" marL="228600" rtl="0" algn="l">
              <a:lnSpc>
                <a:spcPct val="90000"/>
              </a:lnSpc>
              <a:spcBef>
                <a:spcPts val="1000"/>
              </a:spcBef>
              <a:spcAft>
                <a:spcPts val="0"/>
              </a:spcAft>
              <a:buClr>
                <a:schemeClr val="dk1"/>
              </a:buClr>
              <a:buSzPct val="100000"/>
              <a:buChar char="•"/>
            </a:pPr>
            <a:r>
              <a:rPr lang="en-GB"/>
              <a:t>Cultural hybridity</a:t>
            </a:r>
            <a:endParaRPr/>
          </a:p>
          <a:p>
            <a:pPr indent="-228600" lvl="0" marL="228600" rtl="0" algn="l">
              <a:lnSpc>
                <a:spcPct val="90000"/>
              </a:lnSpc>
              <a:spcBef>
                <a:spcPts val="1000"/>
              </a:spcBef>
              <a:spcAft>
                <a:spcPts val="0"/>
              </a:spcAft>
              <a:buClr>
                <a:schemeClr val="dk1"/>
              </a:buClr>
              <a:buSzPct val="100000"/>
              <a:buChar char="•"/>
            </a:pPr>
            <a:r>
              <a:rPr lang="en-GB"/>
              <a:t>High culture</a:t>
            </a:r>
            <a:endParaRPr/>
          </a:p>
          <a:p>
            <a:pPr indent="-228600" lvl="0" marL="228600" rtl="0" algn="l">
              <a:lnSpc>
                <a:spcPct val="90000"/>
              </a:lnSpc>
              <a:spcBef>
                <a:spcPts val="1000"/>
              </a:spcBef>
              <a:spcAft>
                <a:spcPts val="0"/>
              </a:spcAft>
              <a:buClr>
                <a:schemeClr val="dk1"/>
              </a:buClr>
              <a:buSzPct val="100000"/>
              <a:buChar char="•"/>
            </a:pPr>
            <a:r>
              <a:rPr lang="en-GB"/>
              <a:t>Popular culture</a:t>
            </a:r>
            <a:endParaRPr/>
          </a:p>
          <a:p>
            <a:pPr indent="-228600" lvl="0" marL="228600" rtl="0" algn="l">
              <a:lnSpc>
                <a:spcPct val="90000"/>
              </a:lnSpc>
              <a:spcBef>
                <a:spcPts val="1000"/>
              </a:spcBef>
              <a:spcAft>
                <a:spcPts val="0"/>
              </a:spcAft>
              <a:buClr>
                <a:schemeClr val="dk1"/>
              </a:buClr>
              <a:buSzPct val="100000"/>
              <a:buChar char="•"/>
            </a:pPr>
            <a:r>
              <a:rPr lang="en-GB"/>
              <a:t>Consumer culture</a:t>
            </a:r>
            <a:endParaRPr/>
          </a:p>
          <a:p>
            <a:pPr indent="-228600" lvl="0" marL="228600" rtl="0" algn="l">
              <a:lnSpc>
                <a:spcPct val="90000"/>
              </a:lnSpc>
              <a:spcBef>
                <a:spcPts val="1000"/>
              </a:spcBef>
              <a:spcAft>
                <a:spcPts val="0"/>
              </a:spcAft>
              <a:buClr>
                <a:schemeClr val="dk1"/>
              </a:buClr>
              <a:buSzPct val="100000"/>
              <a:buChar char="•"/>
            </a:pPr>
            <a:r>
              <a:rPr lang="en-GB"/>
              <a:t>Global culture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Socialisation and  Identity – how do we learn human behaviour?</a:t>
            </a:r>
            <a:endParaRPr/>
          </a:p>
        </p:txBody>
      </p:sp>
      <p:sp>
        <p:nvSpPr>
          <p:cNvPr id="129" name="Google Shape;129;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GB"/>
              <a:t>Watch the following clip; </a:t>
            </a:r>
            <a:r>
              <a:rPr lang="en-GB" u="sng">
                <a:solidFill>
                  <a:schemeClr val="hlink"/>
                </a:solidFill>
                <a:hlinkClick r:id="rId3"/>
              </a:rPr>
              <a:t>https://www.youtube.com/watch?v=K0Zs-Ic0t9w</a:t>
            </a:r>
            <a:r>
              <a:rPr lang="en-GB"/>
              <a:t>  </a:t>
            </a:r>
            <a:endParaRPr/>
          </a:p>
          <a:p>
            <a:pPr indent="0" lvl="0" marL="0" rtl="0" algn="l">
              <a:lnSpc>
                <a:spcPct val="90000"/>
              </a:lnSpc>
              <a:spcBef>
                <a:spcPts val="1000"/>
              </a:spcBef>
              <a:spcAft>
                <a:spcPts val="0"/>
              </a:spcAft>
              <a:buClr>
                <a:schemeClr val="dk1"/>
              </a:buClr>
              <a:buSzPct val="100000"/>
              <a:buNone/>
            </a:pPr>
            <a:r>
              <a:rPr lang="en-GB"/>
              <a:t>1. Do some research on the internet to find out what the nature/nurture debate is. Sociologists believe that human behaviour is taught rather then inherent and therefore support the nurture theory.</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2. While you watch the clip consider whether human behaviour is influenced by our biology or by our surroundings? Can you find examples of both?</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3. Once you have collected your evidence consider how you would address this claim in light of the evidence collected. Provide one argument for and one argument against. </a:t>
            </a:r>
            <a:endParaRPr/>
          </a:p>
          <a:p>
            <a:pPr indent="0" lvl="0" marL="0" rtl="0" algn="l">
              <a:lnSpc>
                <a:spcPct val="90000"/>
              </a:lnSpc>
              <a:spcBef>
                <a:spcPts val="1000"/>
              </a:spcBef>
              <a:spcAft>
                <a:spcPts val="0"/>
              </a:spcAft>
              <a:buClr>
                <a:schemeClr val="dk1"/>
              </a:buClr>
              <a:buSzPct val="100000"/>
              <a:buNone/>
            </a:pPr>
            <a:r>
              <a:rPr b="1" i="1" lang="en-GB"/>
              <a:t>‘Human behaviour is shaped more by our surroundings not by our biological disposition’.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9"/>
          <p:cNvSpPr txBox="1"/>
          <p:nvPr>
            <p:ph type="title"/>
          </p:nvPr>
        </p:nvSpPr>
        <p:spPr>
          <a:xfrm>
            <a:off x="92476" y="10983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0000"/>
              </a:buClr>
              <a:buSzPts val="4400"/>
              <a:buFont typeface="Calibri"/>
              <a:buNone/>
            </a:pPr>
            <a:r>
              <a:rPr b="1" lang="en-GB">
                <a:solidFill>
                  <a:srgbClr val="FF0000"/>
                </a:solidFill>
              </a:rPr>
              <a:t>Culture and Identity</a:t>
            </a:r>
            <a:br>
              <a:rPr b="1" lang="en-GB">
                <a:solidFill>
                  <a:srgbClr val="FF0000"/>
                </a:solidFill>
              </a:rPr>
            </a:br>
            <a:r>
              <a:rPr b="1" lang="en-GB">
                <a:solidFill>
                  <a:srgbClr val="FF0000"/>
                </a:solidFill>
              </a:rPr>
              <a:t>Analysis task</a:t>
            </a:r>
            <a:endParaRPr/>
          </a:p>
        </p:txBody>
      </p:sp>
      <p:sp>
        <p:nvSpPr>
          <p:cNvPr id="135" name="Google Shape;135;p9"/>
          <p:cNvSpPr txBox="1"/>
          <p:nvPr>
            <p:ph idx="1" type="body"/>
          </p:nvPr>
        </p:nvSpPr>
        <p:spPr>
          <a:xfrm>
            <a:off x="838200" y="1560442"/>
            <a:ext cx="5456068" cy="5009033"/>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chemeClr val="dk1"/>
              </a:buClr>
              <a:buSzPct val="100000"/>
              <a:buNone/>
            </a:pPr>
            <a:r>
              <a:rPr lang="en-GB"/>
              <a:t>Sociologists recognise that our culture today is based around </a:t>
            </a:r>
            <a:r>
              <a:rPr b="1" lang="en-GB"/>
              <a:t>consumption</a:t>
            </a:r>
            <a:r>
              <a:rPr lang="en-GB"/>
              <a:t>  and materialism.  To understand this better consider the following questions:</a:t>
            </a:r>
            <a:endParaRPr/>
          </a:p>
          <a:p>
            <a:pPr indent="0" lvl="0" marL="0" rtl="0" algn="l">
              <a:lnSpc>
                <a:spcPct val="90000"/>
              </a:lnSpc>
              <a:spcBef>
                <a:spcPts val="1000"/>
              </a:spcBef>
              <a:spcAft>
                <a:spcPts val="0"/>
              </a:spcAft>
              <a:buClr>
                <a:schemeClr val="dk1"/>
              </a:buClr>
              <a:buSzPct val="100000"/>
              <a:buNone/>
            </a:pPr>
            <a:r>
              <a:rPr b="1" lang="en-GB"/>
              <a:t>Questions:</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How important are the things that you buy to your life?</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How do they shape your identity?</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Research the study by Leavis on consumer culture – what did he argue about the key features of this culture? </a:t>
            </a:r>
            <a:endParaRPr/>
          </a:p>
          <a:p>
            <a:pPr indent="0" lvl="0" marL="0" rtl="0" algn="l">
              <a:lnSpc>
                <a:spcPct val="90000"/>
              </a:lnSpc>
              <a:spcBef>
                <a:spcPts val="1000"/>
              </a:spcBef>
              <a:spcAft>
                <a:spcPts val="0"/>
              </a:spcAft>
              <a:buClr>
                <a:schemeClr val="dk1"/>
              </a:buClr>
              <a:buSzPct val="100000"/>
              <a:buNone/>
            </a:pPr>
            <a:r>
              <a:rPr lang="en-GB"/>
              <a:t>An important part of consumer culture is the availability  of  products and goods globally. </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Suggest examples of </a:t>
            </a:r>
            <a:r>
              <a:rPr b="1" lang="en-GB"/>
              <a:t>globalisation</a:t>
            </a:r>
            <a:r>
              <a:rPr lang="en-GB"/>
              <a:t> in action i.e. things that have become </a:t>
            </a:r>
            <a:r>
              <a:rPr b="1" lang="en-GB"/>
              <a:t>cross-cultural</a:t>
            </a:r>
            <a:r>
              <a:rPr lang="en-GB"/>
              <a:t>. Which technological developments have added to the process of </a:t>
            </a:r>
            <a:r>
              <a:rPr b="1" lang="en-GB"/>
              <a:t>globalisation</a:t>
            </a:r>
            <a:r>
              <a:rPr lang="en-GB"/>
              <a:t>? How does globalisation strengthen the consumer culture?</a:t>
            </a:r>
            <a:endParaRPr/>
          </a:p>
          <a:p>
            <a:pPr indent="-514350" lvl="0" marL="514350" rtl="0" algn="l">
              <a:lnSpc>
                <a:spcPct val="90000"/>
              </a:lnSpc>
              <a:spcBef>
                <a:spcPts val="1000"/>
              </a:spcBef>
              <a:spcAft>
                <a:spcPts val="0"/>
              </a:spcAft>
              <a:buClr>
                <a:schemeClr val="dk1"/>
              </a:buClr>
              <a:buSzPct val="100000"/>
              <a:buFont typeface="Calibri"/>
              <a:buAutoNum type="arabicPeriod"/>
            </a:pPr>
            <a:r>
              <a:rPr lang="en-GB"/>
              <a:t>Consider the positive and negative effects on individual cultures of such developments.</a:t>
            </a:r>
            <a:endParaRPr/>
          </a:p>
        </p:txBody>
      </p:sp>
      <p:pic>
        <p:nvPicPr>
          <p:cNvPr descr="Here's What Coca-Cola Ads Look Like Around the World" id="136" name="Google Shape;136;p9"/>
          <p:cNvPicPr preferRelativeResize="0"/>
          <p:nvPr/>
        </p:nvPicPr>
        <p:blipFill rotWithShape="1">
          <a:blip r:embed="rId3">
            <a:alphaModFix/>
          </a:blip>
          <a:srcRect b="0" l="0" r="0" t="0"/>
          <a:stretch/>
        </p:blipFill>
        <p:spPr>
          <a:xfrm>
            <a:off x="8101095" y="365125"/>
            <a:ext cx="3922644" cy="2941983"/>
          </a:xfrm>
          <a:prstGeom prst="rect">
            <a:avLst/>
          </a:prstGeom>
          <a:noFill/>
          <a:ln>
            <a:noFill/>
          </a:ln>
        </p:spPr>
      </p:pic>
      <p:pic>
        <p:nvPicPr>
          <p:cNvPr descr="Retail Therapy: Women DO shop to make them feel happier, survey finds |  Express.co.uk" id="137" name="Google Shape;137;p9"/>
          <p:cNvPicPr preferRelativeResize="0"/>
          <p:nvPr/>
        </p:nvPicPr>
        <p:blipFill rotWithShape="1">
          <a:blip r:embed="rId4">
            <a:alphaModFix/>
          </a:blip>
          <a:srcRect b="0" l="0" r="0" t="0"/>
          <a:stretch/>
        </p:blipFill>
        <p:spPr>
          <a:xfrm>
            <a:off x="7245626" y="3295599"/>
            <a:ext cx="4470124" cy="3197275"/>
          </a:xfrm>
          <a:prstGeom prst="rect">
            <a:avLst/>
          </a:prstGeom>
          <a:noFill/>
          <a:ln>
            <a:noFill/>
          </a:ln>
        </p:spPr>
      </p:pic>
      <p:sp>
        <p:nvSpPr>
          <p:cNvPr id="138" name="Google Shape;138;p9"/>
          <p:cNvSpPr txBox="1"/>
          <p:nvPr/>
        </p:nvSpPr>
        <p:spPr>
          <a:xfrm>
            <a:off x="5526157" y="213360"/>
            <a:ext cx="2729083" cy="1200329"/>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Research the following terms; consumption, globalisation and cross cultural.</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2020-05-19T09:14:23Z</dcterms:created>
  <dc:creator>Katherine Rowley- Conwy</dc:creator>
</cp:coreProperties>
</file>