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19" roundtripDataSignature="AMtx7mjMmu/Cm/nrlFPu+18MHnMG+o9h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3E2873-C735-4788-A0C9-FD023BB530D3}">
  <a:tblStyle styleId="{273E2873-C735-4788-A0C9-FD023BB530D3}"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36D998A-67CF-4172-A264-5718D9377C7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Tahoma-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Tahoma-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https://www.mediareform.org.uk/wp-content/uploads/2021/03/Who-Owns-the-UK-Media_final2.pdf</a:t>
            </a:r>
            <a:endParaRPr/>
          </a:p>
        </p:txBody>
      </p:sp>
      <p:sp>
        <p:nvSpPr>
          <p:cNvPr id="174" name="Google Shape;17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Just three companies—DMG Media, News UK and Reach—dominate 90% of the national</a:t>
            </a:r>
            <a:endParaRPr/>
          </a:p>
          <a:p>
            <a:pPr indent="0" lvl="0" marL="0" rtl="0" algn="l">
              <a:spcBef>
                <a:spcPts val="0"/>
              </a:spcBef>
              <a:spcAft>
                <a:spcPts val="0"/>
              </a:spcAft>
              <a:buNone/>
            </a:pPr>
            <a:r>
              <a:rPr lang="en-US"/>
              <a:t>newspaper market, up from 83% in 2019. When online readers are included the same</a:t>
            </a:r>
            <a:endParaRPr/>
          </a:p>
          <a:p>
            <a:pPr indent="0" lvl="0" marL="0" rtl="0" algn="l">
              <a:spcBef>
                <a:spcPts val="0"/>
              </a:spcBef>
              <a:spcAft>
                <a:spcPts val="0"/>
              </a:spcAft>
              <a:buNone/>
            </a:pPr>
            <a:r>
              <a:rPr lang="en-US"/>
              <a:t>companies control a four-fifths market share amongst the major newspaper groups, giving these</a:t>
            </a:r>
            <a:endParaRPr/>
          </a:p>
          <a:p>
            <a:pPr indent="0" lvl="0" marL="0" rtl="0" algn="l">
              <a:spcBef>
                <a:spcPts val="0"/>
              </a:spcBef>
              <a:spcAft>
                <a:spcPts val="0"/>
              </a:spcAft>
              <a:buNone/>
            </a:pPr>
            <a:r>
              <a:rPr lang="en-US"/>
              <a:t>publishers a strong position for setting the agenda for the rest of the news media.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83% of UK local newspapers are controlled by just six companies. The three largest local</a:t>
            </a:r>
            <a:endParaRPr/>
          </a:p>
          <a:p>
            <a:pPr indent="0" lvl="0" marL="0" rtl="0" algn="l">
              <a:spcBef>
                <a:spcPts val="0"/>
              </a:spcBef>
              <a:spcAft>
                <a:spcPts val="0"/>
              </a:spcAft>
              <a:buNone/>
            </a:pPr>
            <a:r>
              <a:rPr lang="en-US"/>
              <a:t>publishers—Newsquest, Reach and JPI Media—each control a fifth of local press market, more</a:t>
            </a:r>
            <a:endParaRPr/>
          </a:p>
          <a:p>
            <a:pPr indent="0" lvl="0" marL="0" rtl="0" algn="l">
              <a:spcBef>
                <a:spcPts val="0"/>
              </a:spcBef>
              <a:spcAft>
                <a:spcPts val="0"/>
              </a:spcAft>
              <a:buNone/>
            </a:pPr>
            <a:r>
              <a:rPr lang="en-US"/>
              <a:t>than the share of the smallest 50 local publishers combined.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Facebook controls three of the top five social media services used to access online news in the</a:t>
            </a:r>
            <a:endParaRPr/>
          </a:p>
          <a:p>
            <a:pPr indent="0" lvl="0" marL="0" rtl="0" algn="l">
              <a:spcBef>
                <a:spcPts val="0"/>
              </a:spcBef>
              <a:spcAft>
                <a:spcPts val="0"/>
              </a:spcAft>
              <a:buNone/>
            </a:pPr>
            <a:r>
              <a:rPr lang="en-US"/>
              <a:t>UK. Traditional news organisations account for 48% of Facebook users’ news sources,</a:t>
            </a:r>
            <a:endParaRPr/>
          </a:p>
          <a:p>
            <a:pPr indent="0" lvl="0" marL="0" rtl="0" algn="l">
              <a:spcBef>
                <a:spcPts val="0"/>
              </a:spcBef>
              <a:spcAft>
                <a:spcPts val="0"/>
              </a:spcAft>
              <a:buNone/>
            </a:pPr>
            <a:r>
              <a:rPr lang="en-US"/>
              <a:t>expanding the online market reach of a few already-dominant publishing companies.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While Sky remains the UK’s dominant pay-TV provider with 8.3 million customers, across all</a:t>
            </a:r>
            <a:endParaRPr/>
          </a:p>
          <a:p>
            <a:pPr indent="0" lvl="0" marL="0" rtl="0" algn="l">
              <a:spcBef>
                <a:spcPts val="0"/>
              </a:spcBef>
              <a:spcAft>
                <a:spcPts val="0"/>
              </a:spcAft>
              <a:buNone/>
            </a:pPr>
            <a:r>
              <a:rPr lang="en-US"/>
              <a:t>households with at least one SVOD subscription 87% are Netflix customers (14.2 million) and</a:t>
            </a:r>
            <a:endParaRPr/>
          </a:p>
          <a:p>
            <a:pPr indent="0" lvl="0" marL="0" rtl="0" algn="l">
              <a:spcBef>
                <a:spcPts val="0"/>
              </a:spcBef>
              <a:spcAft>
                <a:spcPts val="0"/>
              </a:spcAft>
              <a:buNone/>
            </a:pPr>
            <a:r>
              <a:rPr lang="en-US"/>
              <a:t>more than half subscribe to Amazon Prime Video (9.1 million).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Two companies—Bauer Radio and Global Radio—own 70% of the UK’s 279 local commercial</a:t>
            </a:r>
            <a:endParaRPr/>
          </a:p>
          <a:p>
            <a:pPr indent="0" lvl="0" marL="0" rtl="0" algn="l">
              <a:spcBef>
                <a:spcPts val="0"/>
              </a:spcBef>
              <a:spcAft>
                <a:spcPts val="0"/>
              </a:spcAft>
              <a:buNone/>
            </a:pPr>
            <a:r>
              <a:rPr lang="en-US"/>
              <a:t>analogue radio stations—a 20% increase in concentration since 2018. Similarly, three-quarters</a:t>
            </a:r>
            <a:endParaRPr/>
          </a:p>
          <a:p>
            <a:pPr indent="0" lvl="0" marL="0" rtl="0" algn="l">
              <a:spcBef>
                <a:spcPts val="0"/>
              </a:spcBef>
              <a:spcAft>
                <a:spcPts val="0"/>
              </a:spcAft>
              <a:buNone/>
            </a:pPr>
            <a:r>
              <a:rPr lang="en-US"/>
              <a:t>of the national commercial DAB market is controlled by Bauer, Global and Wireless Radio.</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19" name="Google Shape;11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5c2b9168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5c2b9168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135c2b9168a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youtu.be/KUteUbVS5D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0" y="0"/>
            <a:ext cx="5796643" cy="523220"/>
          </a:xfrm>
          <a:prstGeom prst="rect">
            <a:avLst/>
          </a:prstGeom>
          <a:solidFill>
            <a:srgbClr val="6600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lt1"/>
                </a:solidFill>
                <a:latin typeface="Tahoma"/>
                <a:ea typeface="Tahoma"/>
                <a:cs typeface="Tahoma"/>
                <a:sym typeface="Tahoma"/>
              </a:rPr>
              <a:t>A Level Media Taster Lesson</a:t>
            </a:r>
            <a:endParaRPr b="1" sz="2800">
              <a:solidFill>
                <a:schemeClr val="lt1"/>
              </a:solidFill>
              <a:latin typeface="Tahoma"/>
              <a:ea typeface="Tahoma"/>
              <a:cs typeface="Tahoma"/>
              <a:sym typeface="Tahoma"/>
            </a:endParaRPr>
          </a:p>
        </p:txBody>
      </p:sp>
      <p:sp>
        <p:nvSpPr>
          <p:cNvPr id="89" name="Google Shape;89;p1"/>
          <p:cNvSpPr/>
          <p:nvPr/>
        </p:nvSpPr>
        <p:spPr>
          <a:xfrm>
            <a:off x="1820556" y="1995844"/>
            <a:ext cx="931217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ahoma"/>
                <a:ea typeface="Tahoma"/>
                <a:cs typeface="Tahoma"/>
                <a:sym typeface="Tahoma"/>
              </a:rPr>
              <a:t>L.O.s</a:t>
            </a:r>
            <a:endParaRPr/>
          </a:p>
          <a:p>
            <a:pPr indent="0" lvl="0" marL="0" marR="0" rtl="0" algn="l">
              <a:spcBef>
                <a:spcPts val="0"/>
              </a:spcBef>
              <a:spcAft>
                <a:spcPts val="0"/>
              </a:spcAft>
              <a:buNone/>
            </a:pPr>
            <a:r>
              <a:rPr b="1" i="1" lang="en-US" sz="2400">
                <a:solidFill>
                  <a:srgbClr val="FF0000"/>
                </a:solidFill>
                <a:latin typeface="Tahoma"/>
                <a:ea typeface="Tahoma"/>
                <a:cs typeface="Tahoma"/>
                <a:sym typeface="Tahoma"/>
              </a:rPr>
              <a:t>Recall</a:t>
            </a:r>
            <a:r>
              <a:rPr lang="en-US" sz="2400">
                <a:solidFill>
                  <a:schemeClr val="dk1"/>
                </a:solidFill>
                <a:latin typeface="Tahoma"/>
                <a:ea typeface="Tahoma"/>
                <a:cs typeface="Tahoma"/>
                <a:sym typeface="Tahoma"/>
              </a:rPr>
              <a:t> prior knowledge</a:t>
            </a:r>
            <a:endParaRPr/>
          </a:p>
          <a:p>
            <a:pPr indent="0" lvl="0" marL="0" marR="0" rtl="0" algn="l">
              <a:spcBef>
                <a:spcPts val="0"/>
              </a:spcBef>
              <a:spcAft>
                <a:spcPts val="0"/>
              </a:spcAft>
              <a:buNone/>
            </a:pPr>
            <a:r>
              <a:rPr b="1" i="1" lang="en-US" sz="2400">
                <a:solidFill>
                  <a:srgbClr val="FF0000"/>
                </a:solidFill>
                <a:latin typeface="Tahoma"/>
                <a:ea typeface="Tahoma"/>
                <a:cs typeface="Tahoma"/>
                <a:sym typeface="Tahoma"/>
              </a:rPr>
              <a:t>Compare</a:t>
            </a:r>
            <a:r>
              <a:rPr lang="en-US" sz="2400">
                <a:solidFill>
                  <a:schemeClr val="dk1"/>
                </a:solidFill>
                <a:latin typeface="Tahoma"/>
                <a:ea typeface="Tahoma"/>
                <a:cs typeface="Tahoma"/>
                <a:sym typeface="Tahoma"/>
              </a:rPr>
              <a:t> and contrast newspaper ideologies and contexts</a:t>
            </a:r>
            <a:endParaRPr/>
          </a:p>
          <a:p>
            <a:pPr indent="0" lvl="0" marL="0" marR="0" rtl="0" algn="l">
              <a:spcBef>
                <a:spcPts val="0"/>
              </a:spcBef>
              <a:spcAft>
                <a:spcPts val="0"/>
              </a:spcAft>
              <a:buNone/>
            </a:pPr>
            <a:r>
              <a:rPr b="1" i="1" lang="en-US" sz="2400">
                <a:solidFill>
                  <a:srgbClr val="FF0000"/>
                </a:solidFill>
                <a:latin typeface="Tahoma"/>
                <a:ea typeface="Tahoma"/>
                <a:cs typeface="Tahoma"/>
                <a:sym typeface="Tahoma"/>
              </a:rPr>
              <a:t>Make a judgement </a:t>
            </a:r>
            <a:r>
              <a:rPr lang="en-US" sz="2400">
                <a:solidFill>
                  <a:schemeClr val="dk1"/>
                </a:solidFill>
                <a:latin typeface="Tahoma"/>
                <a:ea typeface="Tahoma"/>
                <a:cs typeface="Tahoma"/>
                <a:sym typeface="Tahoma"/>
              </a:rPr>
              <a:t>on the effect of ownership on newspapers</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aphicFrame>
        <p:nvGraphicFramePr>
          <p:cNvPr id="90" name="Google Shape;90;p1"/>
          <p:cNvGraphicFramePr/>
          <p:nvPr/>
        </p:nvGraphicFramePr>
        <p:xfrm>
          <a:off x="384251" y="4715973"/>
          <a:ext cx="3000000" cy="3000000"/>
        </p:xfrm>
        <a:graphic>
          <a:graphicData uri="http://schemas.openxmlformats.org/drawingml/2006/table">
            <a:tbl>
              <a:tblPr bandRow="1" firstRow="1">
                <a:noFill/>
                <a:tableStyleId>{273E2873-C735-4788-A0C9-FD023BB530D3}</a:tableStyleId>
              </a:tblPr>
              <a:tblGrid>
                <a:gridCol w="838225"/>
                <a:gridCol w="1804025"/>
                <a:gridCol w="3204525"/>
                <a:gridCol w="4984800"/>
              </a:tblGrid>
              <a:tr h="370850">
                <a:tc>
                  <a:txBody>
                    <a:bodyPr/>
                    <a:lstStyle/>
                    <a:p>
                      <a:pPr indent="0" lvl="0" marL="0" marR="0" rtl="0" algn="l">
                        <a:spcBef>
                          <a:spcPts val="0"/>
                        </a:spcBef>
                        <a:spcAft>
                          <a:spcPts val="0"/>
                        </a:spcAft>
                        <a:buNone/>
                      </a:pPr>
                      <a:r>
                        <a:rPr lang="en-US" sz="1400" u="none" cap="none" strike="noStrike">
                          <a:latin typeface="Tahoma"/>
                          <a:ea typeface="Tahoma"/>
                          <a:cs typeface="Tahoma"/>
                          <a:sym typeface="Tahoma"/>
                        </a:rPr>
                        <a:t>Year 12:</a:t>
                      </a:r>
                      <a:endParaRPr sz="14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lang="en-US" sz="1400">
                          <a:latin typeface="Tahoma"/>
                          <a:ea typeface="Tahoma"/>
                          <a:cs typeface="Tahoma"/>
                          <a:sym typeface="Tahoma"/>
                        </a:rPr>
                        <a:t>Component 1 &amp; NEA</a:t>
                      </a:r>
                      <a:endParaRPr sz="1400">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lang="en-US" sz="1400"/>
                        <a:t>Media Products, Industries and Audiences</a:t>
                      </a:r>
                      <a:endParaRPr/>
                    </a:p>
                  </a:txBody>
                  <a:tcPr marT="45725" marB="45725" marR="91450" marL="91450"/>
                </a:tc>
                <a:tc>
                  <a:txBody>
                    <a:bodyPr/>
                    <a:lstStyle/>
                    <a:p>
                      <a:pPr indent="0" lvl="0" marL="0" marR="0" rtl="0" algn="l">
                        <a:spcBef>
                          <a:spcPts val="0"/>
                        </a:spcBef>
                        <a:spcAft>
                          <a:spcPts val="0"/>
                        </a:spcAft>
                        <a:buNone/>
                      </a:pPr>
                      <a:r>
                        <a:rPr lang="en-US" sz="1400"/>
                        <a:t>Written examination – 2 hours 15 minutes.</a:t>
                      </a:r>
                      <a:r>
                        <a:rPr lang="en-US" sz="1400"/>
                        <a:t> </a:t>
                      </a:r>
                      <a:r>
                        <a:rPr lang="en-US" sz="1400"/>
                        <a:t>35% of qualification.</a:t>
                      </a:r>
                      <a:r>
                        <a:rPr lang="en-US" sz="1400"/>
                        <a:t> </a:t>
                      </a:r>
                      <a:r>
                        <a:rPr lang="en-US" sz="1400"/>
                        <a:t>90 marks</a:t>
                      </a:r>
                      <a:endParaRPr/>
                    </a:p>
                    <a:p>
                      <a:pPr indent="0" lvl="0" marL="0" marR="0" rtl="0" algn="l">
                        <a:lnSpc>
                          <a:spcPct val="100000"/>
                        </a:lnSpc>
                        <a:spcBef>
                          <a:spcPts val="0"/>
                        </a:spcBef>
                        <a:spcAft>
                          <a:spcPts val="0"/>
                        </a:spcAft>
                        <a:buClr>
                          <a:schemeClr val="dk1"/>
                        </a:buClr>
                        <a:buSzPts val="1400"/>
                        <a:buFont typeface="Calibri"/>
                        <a:buNone/>
                      </a:pPr>
                      <a:r>
                        <a:rPr lang="en-US" sz="1400"/>
                        <a:t>NEA – 60 marks. 30 %</a:t>
                      </a:r>
                      <a:endParaRPr/>
                    </a:p>
                  </a:txBody>
                  <a:tcPr marT="45725" marB="45725" marR="91450" marL="91450"/>
                </a:tc>
              </a:tr>
              <a:tr h="370850">
                <a:tc>
                  <a:txBody>
                    <a:bodyPr/>
                    <a:lstStyle/>
                    <a:p>
                      <a:pPr indent="0" lvl="0" marL="0" marR="0" rtl="0" algn="l">
                        <a:spcBef>
                          <a:spcPts val="0"/>
                        </a:spcBef>
                        <a:spcAft>
                          <a:spcPts val="0"/>
                        </a:spcAft>
                        <a:buNone/>
                      </a:pPr>
                      <a:r>
                        <a:rPr lang="en-US" sz="1400">
                          <a:latin typeface="Tahoma"/>
                          <a:ea typeface="Tahoma"/>
                          <a:cs typeface="Tahoma"/>
                          <a:sym typeface="Tahoma"/>
                        </a:rPr>
                        <a:t>Year 13:</a:t>
                      </a:r>
                      <a:endParaRPr sz="14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lang="en-US" sz="1400">
                          <a:latin typeface="Tahoma"/>
                          <a:ea typeface="Tahoma"/>
                          <a:cs typeface="Tahoma"/>
                          <a:sym typeface="Tahoma"/>
                        </a:rPr>
                        <a:t>Component 2</a:t>
                      </a:r>
                      <a:endParaRPr sz="1400">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lang="en-US" sz="1400"/>
                        <a:t>Media Forms and Products in Depth</a:t>
                      </a:r>
                      <a:endParaRPr/>
                    </a:p>
                    <a:p>
                      <a:pPr indent="0" lvl="0" marL="0" marR="0" rtl="0" algn="l">
                        <a:spcBef>
                          <a:spcPts val="0"/>
                        </a:spcBef>
                        <a:spcAft>
                          <a:spcPts val="0"/>
                        </a:spcAft>
                        <a:buNone/>
                      </a:pPr>
                      <a:r>
                        <a:t/>
                      </a:r>
                      <a:endParaRPr sz="1400">
                        <a:latin typeface="Tahoma"/>
                        <a:ea typeface="Tahoma"/>
                        <a:cs typeface="Tahoma"/>
                        <a:sym typeface="Tahoma"/>
                      </a:endParaRPr>
                    </a:p>
                  </a:txBody>
                  <a:tcPr marT="45725" marB="45725" marR="91450" marL="91450"/>
                </a:tc>
                <a:tc>
                  <a:txBody>
                    <a:bodyPr/>
                    <a:lstStyle/>
                    <a:p>
                      <a:pPr indent="0" lvl="0" marL="0" marR="0" rtl="0" algn="l">
                        <a:spcBef>
                          <a:spcPts val="0"/>
                        </a:spcBef>
                        <a:spcAft>
                          <a:spcPts val="0"/>
                        </a:spcAft>
                        <a:buNone/>
                      </a:pPr>
                      <a:r>
                        <a:rPr lang="en-US" sz="1400"/>
                        <a:t>Written examination: 2 hours 30 minutes</a:t>
                      </a:r>
                      <a:endParaRPr/>
                    </a:p>
                    <a:p>
                      <a:pPr indent="0" lvl="0" marL="0" marR="0" rtl="0" algn="l">
                        <a:spcBef>
                          <a:spcPts val="0"/>
                        </a:spcBef>
                        <a:spcAft>
                          <a:spcPts val="0"/>
                        </a:spcAft>
                        <a:buNone/>
                      </a:pPr>
                      <a:r>
                        <a:rPr lang="en-US" sz="1400"/>
                        <a:t>35% of qualification</a:t>
                      </a:r>
                      <a:r>
                        <a:rPr lang="en-US" sz="1400"/>
                        <a:t> </a:t>
                      </a:r>
                      <a:r>
                        <a:rPr lang="en-US" sz="1400"/>
                        <a:t>90 marks</a:t>
                      </a:r>
                      <a:endParaRPr/>
                    </a:p>
                  </a:txBody>
                  <a:tcPr marT="45725" marB="45725" marR="91450" marL="91450"/>
                </a:tc>
              </a:tr>
            </a:tbl>
          </a:graphicData>
        </a:graphic>
      </p:graphicFrame>
      <p:sp>
        <p:nvSpPr>
          <p:cNvPr id="91" name="Google Shape;91;p1"/>
          <p:cNvSpPr txBox="1"/>
          <p:nvPr/>
        </p:nvSpPr>
        <p:spPr>
          <a:xfrm>
            <a:off x="182411" y="6211669"/>
            <a:ext cx="7315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*10 Hours split over 2 weeks      *Exam board = Eduqas</a:t>
            </a:r>
            <a:endParaRPr sz="1800">
              <a:solidFill>
                <a:schemeClr val="dk1"/>
              </a:solidFill>
              <a:latin typeface="Tahoma"/>
              <a:ea typeface="Tahoma"/>
              <a:cs typeface="Tahoma"/>
              <a:sym typeface="Tahoma"/>
            </a:endParaRPr>
          </a:p>
        </p:txBody>
      </p:sp>
      <p:sp>
        <p:nvSpPr>
          <p:cNvPr id="92" name="Google Shape;92;p1"/>
          <p:cNvSpPr txBox="1"/>
          <p:nvPr/>
        </p:nvSpPr>
        <p:spPr>
          <a:xfrm>
            <a:off x="301172" y="4218907"/>
            <a:ext cx="76181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Tahoma"/>
                <a:ea typeface="Tahoma"/>
                <a:cs typeface="Tahoma"/>
                <a:sym typeface="Tahoma"/>
              </a:rPr>
              <a:t>A Level Media basics:</a:t>
            </a:r>
            <a:endParaRPr b="1" sz="1800" u="sng">
              <a:solidFill>
                <a:schemeClr val="dk1"/>
              </a:solidFill>
              <a:latin typeface="Tahoma"/>
              <a:ea typeface="Tahoma"/>
              <a:cs typeface="Tahoma"/>
              <a:sym typeface="Tahoma"/>
            </a:endParaRPr>
          </a:p>
        </p:txBody>
      </p:sp>
      <p:sp>
        <p:nvSpPr>
          <p:cNvPr id="93" name="Google Shape;93;p1"/>
          <p:cNvSpPr/>
          <p:nvPr/>
        </p:nvSpPr>
        <p:spPr>
          <a:xfrm>
            <a:off x="1068172" y="1396526"/>
            <a:ext cx="104206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rPr>
              <a:t>What is the effect of ownership on media Industries?</a:t>
            </a:r>
            <a:endParaRPr sz="2800" u="sng">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p:nvPr/>
        </p:nvSpPr>
        <p:spPr>
          <a:xfrm>
            <a:off x="385292" y="1177711"/>
            <a:ext cx="11530225" cy="2462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Research by Plum Consulting has highlighted the deepening crisis in the geographic coverage provided by local newspapers in the UK. In 2019 65% of the 406 Local Authority Districts (LADs) in the UK were not covered by a single daily local. More than half of local areas in the UK (54.9%) were served by only one publisher, representing an increase of almost 10% in the number of local newspaper monopolies since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2017.</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The prevalence of news ‘deserts’ in the UK is accompanied by continuing job cuts, redundancies and consolidated newsrooms across the local and regional press industry. Currently available data makes it increasingly difficult to account for the number of print newspapers which have moved to an online-only format or been merged into wider regional news ‘hubs’.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However, reporting by Press Gazette indicates that at least 785 jobs at local newspapers have been cut since January 2019, while between 2,000 and 5,000 jobs are at risk due to cuts and print suspensions brought about by the Coronavirus pandemic.</a:t>
            </a:r>
            <a:endParaRPr sz="1400">
              <a:solidFill>
                <a:schemeClr val="dk1"/>
              </a:solidFill>
              <a:latin typeface="Calibri"/>
              <a:ea typeface="Calibri"/>
              <a:cs typeface="Calibri"/>
              <a:sym typeface="Calibri"/>
            </a:endParaRPr>
          </a:p>
        </p:txBody>
      </p:sp>
      <p:sp>
        <p:nvSpPr>
          <p:cNvPr id="177" name="Google Shape;177;p9"/>
          <p:cNvSpPr/>
          <p:nvPr/>
        </p:nvSpPr>
        <p:spPr>
          <a:xfrm>
            <a:off x="447262" y="433357"/>
            <a:ext cx="6268262"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Declining local newspaper coverage</a:t>
            </a:r>
            <a:endParaRPr/>
          </a:p>
        </p:txBody>
      </p:sp>
      <p:pic>
        <p:nvPicPr>
          <p:cNvPr descr="Screen Shot 2021-05-07 at 3.33.28 PM.png" id="178" name="Google Shape;178;p9"/>
          <p:cNvPicPr preferRelativeResize="0"/>
          <p:nvPr/>
        </p:nvPicPr>
        <p:blipFill rotWithShape="1">
          <a:blip r:embed="rId3">
            <a:alphaModFix/>
          </a:blip>
          <a:srcRect b="0" l="0" r="0" t="0"/>
          <a:stretch/>
        </p:blipFill>
        <p:spPr>
          <a:xfrm>
            <a:off x="5859624" y="3947470"/>
            <a:ext cx="5397500" cy="23749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Screen Shot 2021-05-07 at 3.33.15 PM.png" id="179" name="Google Shape;179;p9"/>
          <p:cNvPicPr preferRelativeResize="0"/>
          <p:nvPr/>
        </p:nvPicPr>
        <p:blipFill rotWithShape="1">
          <a:blip r:embed="rId4">
            <a:alphaModFix/>
          </a:blip>
          <a:srcRect b="0" l="0" r="0" t="0"/>
          <a:stretch/>
        </p:blipFill>
        <p:spPr>
          <a:xfrm>
            <a:off x="528717" y="3932160"/>
            <a:ext cx="2340672" cy="292584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80" name="Google Shape;180;p9"/>
          <p:cNvSpPr txBox="1"/>
          <p:nvPr/>
        </p:nvSpPr>
        <p:spPr>
          <a:xfrm>
            <a:off x="470911" y="3752727"/>
            <a:ext cx="25543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Total Brand Daily Reach</a:t>
            </a: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rot="-1538072">
            <a:off x="83475" y="604288"/>
            <a:ext cx="3038639" cy="1077218"/>
          </a:xfrm>
          <a:prstGeom prst="rect">
            <a:avLst/>
          </a:prstGeom>
          <a:solidFill>
            <a:srgbClr val="66006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FFFF"/>
                </a:solidFill>
                <a:latin typeface="Tahoma"/>
                <a:ea typeface="Tahoma"/>
                <a:cs typeface="Tahoma"/>
                <a:sym typeface="Tahoma"/>
              </a:rPr>
              <a:t>DISCUSSION POINT</a:t>
            </a:r>
            <a:endParaRPr b="1" sz="3200">
              <a:solidFill>
                <a:srgbClr val="FFFFFF"/>
              </a:solidFill>
              <a:latin typeface="Tahoma"/>
              <a:ea typeface="Tahoma"/>
              <a:cs typeface="Tahoma"/>
              <a:sym typeface="Tahoma"/>
            </a:endParaRPr>
          </a:p>
        </p:txBody>
      </p:sp>
      <p:sp>
        <p:nvSpPr>
          <p:cNvPr id="99" name="Google Shape;99;p2"/>
          <p:cNvSpPr txBox="1"/>
          <p:nvPr/>
        </p:nvSpPr>
        <p:spPr>
          <a:xfrm>
            <a:off x="1943100" y="2190648"/>
            <a:ext cx="8855528" cy="22467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In pairs or small groups recall prior knowledge and discuss your answers to the following:</a:t>
            </a:r>
            <a:endParaRPr/>
          </a:p>
          <a:p>
            <a:pPr indent="0" lvl="0" marL="0" marR="0" rtl="0" algn="l">
              <a:spcBef>
                <a:spcPts val="0"/>
              </a:spcBef>
              <a:spcAft>
                <a:spcPts val="0"/>
              </a:spcAft>
              <a:buNone/>
            </a:pPr>
            <a:r>
              <a:t/>
            </a:r>
            <a:endParaRPr sz="2000">
              <a:solidFill>
                <a:schemeClr val="dk1"/>
              </a:solidFill>
              <a:latin typeface="Tahoma"/>
              <a:ea typeface="Tahoma"/>
              <a:cs typeface="Tahoma"/>
              <a:sym typeface="Tahoma"/>
            </a:endParaRPr>
          </a:p>
          <a:p>
            <a:pPr indent="0" lvl="0" marL="0" marR="0" rtl="0" algn="l">
              <a:spcBef>
                <a:spcPts val="0"/>
              </a:spcBef>
              <a:spcAft>
                <a:spcPts val="0"/>
              </a:spcAft>
              <a:buNone/>
            </a:pPr>
            <a:r>
              <a:rPr i="1" lang="en-US" sz="2000">
                <a:solidFill>
                  <a:schemeClr val="dk1"/>
                </a:solidFill>
                <a:latin typeface="Tahoma"/>
                <a:ea typeface="Tahoma"/>
                <a:cs typeface="Tahoma"/>
                <a:sym typeface="Tahoma"/>
              </a:rPr>
              <a:t>What brands of newspapers do you know? </a:t>
            </a:r>
            <a:endParaRPr/>
          </a:p>
          <a:p>
            <a:pPr indent="0" lvl="0" marL="0" marR="0" rtl="0" algn="l">
              <a:spcBef>
                <a:spcPts val="0"/>
              </a:spcBef>
              <a:spcAft>
                <a:spcPts val="0"/>
              </a:spcAft>
              <a:buNone/>
            </a:pPr>
            <a:r>
              <a:rPr i="1" lang="en-US" sz="2000">
                <a:solidFill>
                  <a:schemeClr val="dk1"/>
                </a:solidFill>
                <a:latin typeface="Tahoma"/>
                <a:ea typeface="Tahoma"/>
                <a:cs typeface="Tahoma"/>
                <a:sym typeface="Tahoma"/>
              </a:rPr>
              <a:t>What is the purpose of a newspaper?</a:t>
            </a:r>
            <a:endParaRPr/>
          </a:p>
          <a:p>
            <a:pPr indent="0" lvl="0" marL="0" marR="0" rtl="0" algn="l">
              <a:spcBef>
                <a:spcPts val="0"/>
              </a:spcBef>
              <a:spcAft>
                <a:spcPts val="0"/>
              </a:spcAft>
              <a:buNone/>
            </a:pPr>
            <a:r>
              <a:rPr i="1" lang="en-US" sz="2000">
                <a:solidFill>
                  <a:schemeClr val="dk1"/>
                </a:solidFill>
                <a:latin typeface="Tahoma"/>
                <a:ea typeface="Tahoma"/>
                <a:cs typeface="Tahoma"/>
                <a:sym typeface="Tahoma"/>
              </a:rPr>
              <a:t>Why are there so many different newspapers in the UK?</a:t>
            </a:r>
            <a:endParaRPr/>
          </a:p>
          <a:p>
            <a:pPr indent="0" lvl="0" marL="0" marR="0" rtl="0" algn="l">
              <a:spcBef>
                <a:spcPts val="0"/>
              </a:spcBef>
              <a:spcAft>
                <a:spcPts val="0"/>
              </a:spcAft>
              <a:buNone/>
            </a:pPr>
            <a:r>
              <a:rPr i="1" lang="en-US" sz="2000">
                <a:solidFill>
                  <a:schemeClr val="dk1"/>
                </a:solidFill>
                <a:latin typeface="Tahoma"/>
                <a:ea typeface="Tahoma"/>
                <a:cs typeface="Tahoma"/>
                <a:sym typeface="Tahoma"/>
              </a:rPr>
              <a:t>Are all newspapers neutral in their reporting of the news?</a:t>
            </a:r>
            <a:endParaRPr/>
          </a:p>
        </p:txBody>
      </p:sp>
      <p:sp>
        <p:nvSpPr>
          <p:cNvPr id="100" name="Google Shape;100;p2"/>
          <p:cNvSpPr/>
          <p:nvPr/>
        </p:nvSpPr>
        <p:spPr>
          <a:xfrm>
            <a:off x="4245429" y="326571"/>
            <a:ext cx="3037114" cy="1191986"/>
          </a:xfrm>
          <a:prstGeom prst="wedgeEllipseCallout">
            <a:avLst>
              <a:gd fmla="val 45296" name="adj1"/>
              <a:gd fmla="val 74829"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p:nvPr/>
        </p:nvSpPr>
        <p:spPr>
          <a:xfrm>
            <a:off x="7761514" y="48882"/>
            <a:ext cx="3037114" cy="1191986"/>
          </a:xfrm>
          <a:prstGeom prst="wedgeEllipseCallout">
            <a:avLst>
              <a:gd fmla="val -56855" name="adj1"/>
              <a:gd fmla="val 88528"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
          <p:cNvSpPr txBox="1"/>
          <p:nvPr/>
        </p:nvSpPr>
        <p:spPr>
          <a:xfrm>
            <a:off x="4661807" y="737898"/>
            <a:ext cx="220435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PERSON A</a:t>
            </a:r>
            <a:endParaRPr b="1" sz="1800">
              <a:solidFill>
                <a:schemeClr val="dk1"/>
              </a:solidFill>
              <a:latin typeface="Calibri"/>
              <a:ea typeface="Calibri"/>
              <a:cs typeface="Calibri"/>
              <a:sym typeface="Calibri"/>
            </a:endParaRPr>
          </a:p>
        </p:txBody>
      </p:sp>
      <p:sp>
        <p:nvSpPr>
          <p:cNvPr id="103" name="Google Shape;103;p2"/>
          <p:cNvSpPr txBox="1"/>
          <p:nvPr/>
        </p:nvSpPr>
        <p:spPr>
          <a:xfrm>
            <a:off x="8177892" y="460209"/>
            <a:ext cx="220435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PERSON B</a:t>
            </a:r>
            <a:endParaRPr b="1" sz="1800">
              <a:solidFill>
                <a:schemeClr val="dk1"/>
              </a:solidFill>
              <a:latin typeface="Calibri"/>
              <a:ea typeface="Calibri"/>
              <a:cs typeface="Calibri"/>
              <a:sym typeface="Calibri"/>
            </a:endParaRPr>
          </a:p>
        </p:txBody>
      </p:sp>
      <p:sp>
        <p:nvSpPr>
          <p:cNvPr id="104" name="Google Shape;104;p2"/>
          <p:cNvSpPr/>
          <p:nvPr/>
        </p:nvSpPr>
        <p:spPr>
          <a:xfrm>
            <a:off x="0" y="6488668"/>
            <a:ext cx="34146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https://youtu.be/DGscoaUWW2M</a:t>
            </a:r>
            <a:endParaRPr/>
          </a:p>
        </p:txBody>
      </p:sp>
      <p:pic>
        <p:nvPicPr>
          <p:cNvPr id="105" name="Google Shape;105;p2"/>
          <p:cNvPicPr preferRelativeResize="0"/>
          <p:nvPr/>
        </p:nvPicPr>
        <p:blipFill rotWithShape="1">
          <a:blip r:embed="rId3">
            <a:alphaModFix/>
          </a:blip>
          <a:srcRect b="0" l="0" r="0" t="0"/>
          <a:stretch/>
        </p:blipFill>
        <p:spPr>
          <a:xfrm>
            <a:off x="94949" y="4855280"/>
            <a:ext cx="1064980" cy="16347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p:nvPr/>
        </p:nvSpPr>
        <p:spPr>
          <a:xfrm>
            <a:off x="6333466" y="79954"/>
            <a:ext cx="609600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sng">
                <a:solidFill>
                  <a:schemeClr val="dk1"/>
                </a:solidFill>
                <a:latin typeface="Calibri"/>
                <a:ea typeface="Calibri"/>
                <a:cs typeface="Calibri"/>
                <a:sym typeface="Calibri"/>
                <a:hlinkClick r:id="rId3">
                  <a:extLst>
                    <a:ext uri="{A12FA001-AC4F-418D-AE19-62706E023703}">
                      <ahyp:hlinkClr val="tx"/>
                    </a:ext>
                  </a:extLst>
                </a:hlinkClick>
              </a:rPr>
              <a:t>https://youtu.be/KUteUbVS5DA</a:t>
            </a:r>
            <a:endParaRPr b="1" sz="14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400">
                <a:solidFill>
                  <a:schemeClr val="dk1"/>
                </a:solidFill>
                <a:latin typeface="Calibri"/>
                <a:ea typeface="Calibri"/>
                <a:cs typeface="Calibri"/>
                <a:sym typeface="Calibri"/>
              </a:rPr>
              <a:t>Mrs Fisher: </a:t>
            </a:r>
            <a:r>
              <a:rPr lang="en-US" sz="1400">
                <a:solidFill>
                  <a:schemeClr val="dk1"/>
                </a:solidFill>
                <a:latin typeface="Calibri"/>
                <a:ea typeface="Calibri"/>
                <a:cs typeface="Calibri"/>
                <a:sym typeface="Calibri"/>
              </a:rPr>
              <a:t>Media Studies - Curran &amp; Seaton's Theory - Simple Guide</a:t>
            </a:r>
            <a:endParaRPr b="1" sz="1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1400">
              <a:solidFill>
                <a:schemeClr val="dk1"/>
              </a:solidFill>
              <a:latin typeface="Calibri"/>
              <a:ea typeface="Calibri"/>
              <a:cs typeface="Calibri"/>
              <a:sym typeface="Calibri"/>
            </a:endParaRPr>
          </a:p>
        </p:txBody>
      </p:sp>
      <p:sp>
        <p:nvSpPr>
          <p:cNvPr id="111" name="Google Shape;111;p3"/>
          <p:cNvSpPr txBox="1"/>
          <p:nvPr/>
        </p:nvSpPr>
        <p:spPr>
          <a:xfrm>
            <a:off x="0" y="0"/>
            <a:ext cx="3477985" cy="400110"/>
          </a:xfrm>
          <a:prstGeom prst="rect">
            <a:avLst/>
          </a:prstGeom>
          <a:solidFill>
            <a:srgbClr val="6600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rgbClr val="FFFFFF"/>
                </a:solidFill>
                <a:latin typeface="Tahoma"/>
                <a:ea typeface="Tahoma"/>
                <a:cs typeface="Tahoma"/>
                <a:sym typeface="Tahoma"/>
              </a:rPr>
              <a:t>*PRE-LEARNING TASK:</a:t>
            </a:r>
            <a:endParaRPr/>
          </a:p>
        </p:txBody>
      </p:sp>
      <p:sp>
        <p:nvSpPr>
          <p:cNvPr id="112" name="Google Shape;112;p3"/>
          <p:cNvSpPr/>
          <p:nvPr/>
        </p:nvSpPr>
        <p:spPr>
          <a:xfrm>
            <a:off x="0" y="578697"/>
            <a:ext cx="543289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400">
                <a:solidFill>
                  <a:schemeClr val="dk1"/>
                </a:solidFill>
                <a:latin typeface="Calibri"/>
                <a:ea typeface="Calibri"/>
                <a:cs typeface="Calibri"/>
                <a:sym typeface="Calibri"/>
              </a:rPr>
              <a:t>*This is usually set prior to your lesson on Google Classroom</a:t>
            </a:r>
            <a:endParaRPr/>
          </a:p>
        </p:txBody>
      </p:sp>
      <p:graphicFrame>
        <p:nvGraphicFramePr>
          <p:cNvPr id="113" name="Google Shape;113;p3"/>
          <p:cNvGraphicFramePr/>
          <p:nvPr/>
        </p:nvGraphicFramePr>
        <p:xfrm>
          <a:off x="133337" y="2656504"/>
          <a:ext cx="3000000" cy="3000000"/>
        </p:xfrm>
        <a:graphic>
          <a:graphicData uri="http://schemas.openxmlformats.org/drawingml/2006/table">
            <a:tbl>
              <a:tblPr bandRow="1" firstRow="1">
                <a:noFill/>
                <a:tableStyleId>{736D998A-67CF-4172-A264-5718D9377C7E}</a:tableStyleId>
              </a:tblPr>
              <a:tblGrid>
                <a:gridCol w="1530175"/>
                <a:gridCol w="5159125"/>
              </a:tblGrid>
              <a:tr h="370850">
                <a:tc>
                  <a:txBody>
                    <a:bodyPr/>
                    <a:lstStyle/>
                    <a:p>
                      <a:pPr indent="0" lvl="0" marL="0" marR="0" rtl="0" algn="l">
                        <a:spcBef>
                          <a:spcPts val="0"/>
                        </a:spcBef>
                        <a:spcAft>
                          <a:spcPts val="0"/>
                        </a:spcAft>
                        <a:buNone/>
                      </a:pPr>
                      <a:r>
                        <a:rPr lang="en-US" sz="1800"/>
                        <a:t>Idea</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lang="en-US" sz="1800"/>
                        <a:t>Explanation &amp; examples</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37085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14" name="Google Shape;114;p3"/>
          <p:cNvSpPr txBox="1"/>
          <p:nvPr/>
        </p:nvSpPr>
        <p:spPr>
          <a:xfrm>
            <a:off x="133337" y="1446788"/>
            <a:ext cx="6628710" cy="646331"/>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rPr>
              <a:t>Directions</a:t>
            </a:r>
            <a:r>
              <a:rPr lang="en-US" sz="1800">
                <a:solidFill>
                  <a:schemeClr val="dk1"/>
                </a:solidFill>
                <a:latin typeface="Calibri"/>
                <a:ea typeface="Calibri"/>
                <a:cs typeface="Calibri"/>
                <a:sym typeface="Calibri"/>
              </a:rPr>
              <a:t>: Watch the video and take notes on what Curran and Seaton’s main ideas are and examples that support this</a:t>
            </a:r>
            <a:endParaRPr sz="1800">
              <a:solidFill>
                <a:schemeClr val="dk1"/>
              </a:solidFill>
              <a:latin typeface="Calibri"/>
              <a:ea typeface="Calibri"/>
              <a:cs typeface="Calibri"/>
              <a:sym typeface="Calibri"/>
            </a:endParaRPr>
          </a:p>
        </p:txBody>
      </p:sp>
      <p:pic>
        <p:nvPicPr>
          <p:cNvPr descr="Screen Shot 2021-05-07 at 12.43.54 PM.png" id="115" name="Google Shape;115;p3"/>
          <p:cNvPicPr preferRelativeResize="0"/>
          <p:nvPr/>
        </p:nvPicPr>
        <p:blipFill rotWithShape="1">
          <a:blip r:embed="rId4">
            <a:alphaModFix/>
          </a:blip>
          <a:srcRect b="0" l="0" r="0" t="0"/>
          <a:stretch/>
        </p:blipFill>
        <p:spPr>
          <a:xfrm>
            <a:off x="7838054" y="640989"/>
            <a:ext cx="3440555" cy="31693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p:nvPr/>
        </p:nvSpPr>
        <p:spPr>
          <a:xfrm>
            <a:off x="225503" y="117692"/>
            <a:ext cx="5423941" cy="70173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Curran and Seaton</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idea that </a:t>
            </a:r>
            <a:r>
              <a:rPr b="1" lang="en-US" sz="1800">
                <a:solidFill>
                  <a:schemeClr val="dk1"/>
                </a:solidFill>
                <a:latin typeface="Calibri"/>
                <a:ea typeface="Calibri"/>
                <a:cs typeface="Calibri"/>
                <a:sym typeface="Calibri"/>
              </a:rPr>
              <a:t>the media is controlled by a small number of companies primarily driven by the logic of profit and power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idea that </a:t>
            </a:r>
            <a:r>
              <a:rPr b="1" lang="en-US" sz="1800">
                <a:solidFill>
                  <a:schemeClr val="dk1"/>
                </a:solidFill>
                <a:latin typeface="Calibri"/>
                <a:ea typeface="Calibri"/>
                <a:cs typeface="Calibri"/>
                <a:sym typeface="Calibri"/>
              </a:rPr>
              <a:t>media concentration generally limits or inhibits variety, creativity and quality </a:t>
            </a:r>
            <a:r>
              <a:rPr lang="en-US" sz="1800">
                <a:solidFill>
                  <a:schemeClr val="dk1"/>
                </a:solidFill>
                <a:latin typeface="Calibri"/>
                <a:ea typeface="Calibri"/>
                <a:cs typeface="Calibri"/>
                <a:sym typeface="Calibri"/>
              </a:rPr>
              <a:t>- This means that these companies tend to make ‘safe’ products (in terms of content) that will guarantee them profit.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This dynamic of power means that </a:t>
            </a:r>
            <a:r>
              <a:rPr b="1" lang="en-US" sz="1800">
                <a:solidFill>
                  <a:schemeClr val="dk1"/>
                </a:solidFill>
                <a:latin typeface="Calibri"/>
                <a:ea typeface="Calibri"/>
                <a:cs typeface="Calibri"/>
                <a:sym typeface="Calibri"/>
              </a:rPr>
              <a:t>media companies have lots of power over the way the public think </a:t>
            </a:r>
            <a:r>
              <a:rPr lang="en-US" sz="1800">
                <a:solidFill>
                  <a:schemeClr val="dk1"/>
                </a:solidFill>
                <a:latin typeface="Calibri"/>
                <a:ea typeface="Calibri"/>
                <a:cs typeface="Calibri"/>
                <a:sym typeface="Calibri"/>
              </a:rPr>
              <a:t>but no responsibility to provide fair and accurate content.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idea that </a:t>
            </a:r>
            <a:r>
              <a:rPr b="1" lang="en-US" sz="1800">
                <a:solidFill>
                  <a:schemeClr val="dk1"/>
                </a:solidFill>
                <a:latin typeface="Calibri"/>
                <a:ea typeface="Calibri"/>
                <a:cs typeface="Calibri"/>
                <a:sym typeface="Calibri"/>
              </a:rPr>
              <a:t>more socially diverse patterns of ownership help to create the conditions for more varied and adventurous media productions</a:t>
            </a:r>
            <a:r>
              <a:rPr lang="en-US" sz="1800">
                <a:solidFill>
                  <a:schemeClr val="dk1"/>
                </a:solidFill>
                <a:latin typeface="Calibri"/>
                <a:ea typeface="Calibri"/>
                <a:cs typeface="Calibri"/>
                <a:sym typeface="Calibri"/>
              </a:rPr>
              <a:t>. This means that media products made by more independent (small) companies tend be more creative or ‘different’ to those produced by mainstream companies.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4"/>
          <p:cNvSpPr txBox="1"/>
          <p:nvPr/>
        </p:nvSpPr>
        <p:spPr>
          <a:xfrm>
            <a:off x="6266611" y="130572"/>
            <a:ext cx="3774209" cy="646331"/>
          </a:xfrm>
          <a:prstGeom prst="rect">
            <a:avLst/>
          </a:prstGeom>
          <a:solidFill>
            <a:srgbClr val="6600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FFFFF"/>
                </a:solidFill>
                <a:latin typeface="Calibri"/>
                <a:ea typeface="Calibri"/>
                <a:cs typeface="Calibri"/>
                <a:sym typeface="Calibri"/>
              </a:rPr>
              <a:t>Add to your notes!</a:t>
            </a:r>
            <a:endParaRPr sz="3600">
              <a:solidFill>
                <a:srgbClr val="FFFFFF"/>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b="0" l="0" r="0" t="0"/>
          <a:stretch/>
        </p:blipFill>
        <p:spPr>
          <a:xfrm>
            <a:off x="6254742" y="968595"/>
            <a:ext cx="5367566" cy="55451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2389513" y="796501"/>
            <a:ext cx="3657600" cy="14775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Mirror (REACH)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Group 1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5"/>
          <p:cNvSpPr txBox="1"/>
          <p:nvPr/>
        </p:nvSpPr>
        <p:spPr>
          <a:xfrm>
            <a:off x="6302245" y="784631"/>
            <a:ext cx="3759300" cy="14775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Times (NEWS CORP)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Group 2</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5"/>
          <p:cNvSpPr txBox="1"/>
          <p:nvPr/>
        </p:nvSpPr>
        <p:spPr>
          <a:xfrm>
            <a:off x="215900" y="640664"/>
            <a:ext cx="660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Task: Case Studies</a:t>
            </a:r>
            <a:endParaRPr b="1" sz="1800">
              <a:solidFill>
                <a:schemeClr val="dk1"/>
              </a:solidFill>
              <a:latin typeface="Calibri"/>
              <a:ea typeface="Calibri"/>
              <a:cs typeface="Calibri"/>
              <a:sym typeface="Calibri"/>
            </a:endParaRPr>
          </a:p>
        </p:txBody>
      </p:sp>
      <p:graphicFrame>
        <p:nvGraphicFramePr>
          <p:cNvPr id="132" name="Google Shape;132;p5"/>
          <p:cNvGraphicFramePr/>
          <p:nvPr/>
        </p:nvGraphicFramePr>
        <p:xfrm>
          <a:off x="146351" y="2559658"/>
          <a:ext cx="3000000" cy="3000000"/>
        </p:xfrm>
        <a:graphic>
          <a:graphicData uri="http://schemas.openxmlformats.org/drawingml/2006/table">
            <a:tbl>
              <a:tblPr bandRow="1" firstRow="1">
                <a:noFill/>
                <a:tableStyleId>{736D998A-67CF-4172-A264-5718D9377C7E}</a:tableStyleId>
              </a:tblPr>
              <a:tblGrid>
                <a:gridCol w="2413100"/>
                <a:gridCol w="3748750"/>
                <a:gridCol w="5797750"/>
              </a:tblGrid>
              <a:tr h="5859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lang="en-US" sz="1800"/>
                        <a:t>Evidence</a:t>
                      </a:r>
                      <a:r>
                        <a:rPr lang="en-US" sz="1800"/>
                        <a:t> from Factsheet</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lang="en-US" sz="1800"/>
                        <a:t>Does this fit with Curran and Seaton’s ideas? If so, which ones?</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450550">
                <a:tc>
                  <a:txBody>
                    <a:bodyPr/>
                    <a:lstStyle/>
                    <a:p>
                      <a:pPr indent="0" lvl="0" marL="0" marR="0" rtl="0" algn="l">
                        <a:spcBef>
                          <a:spcPts val="0"/>
                        </a:spcBef>
                        <a:spcAft>
                          <a:spcPts val="0"/>
                        </a:spcAft>
                        <a:buNone/>
                      </a:pPr>
                      <a:r>
                        <a:rPr lang="en-US" sz="1600"/>
                        <a:t>What other newspapers do they own?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50550">
                <a:tc>
                  <a:txBody>
                    <a:bodyPr/>
                    <a:lstStyle/>
                    <a:p>
                      <a:pPr indent="0" lvl="0" marL="0" marR="0" rtl="0" algn="l">
                        <a:lnSpc>
                          <a:spcPct val="100000"/>
                        </a:lnSpc>
                        <a:spcBef>
                          <a:spcPts val="0"/>
                        </a:spcBef>
                        <a:spcAft>
                          <a:spcPts val="0"/>
                        </a:spcAft>
                        <a:buClr>
                          <a:schemeClr val="dk1"/>
                        </a:buClr>
                        <a:buSzPts val="1600"/>
                        <a:buFont typeface="Calibri"/>
                        <a:buNone/>
                      </a:pPr>
                      <a:r>
                        <a:rPr lang="en-US" sz="1600"/>
                        <a:t>What other companies do they own?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50550">
                <a:tc>
                  <a:txBody>
                    <a:bodyPr/>
                    <a:lstStyle/>
                    <a:p>
                      <a:pPr indent="0" lvl="0" marL="0" marR="0" rtl="0" algn="l">
                        <a:lnSpc>
                          <a:spcPct val="100000"/>
                        </a:lnSpc>
                        <a:spcBef>
                          <a:spcPts val="0"/>
                        </a:spcBef>
                        <a:spcAft>
                          <a:spcPts val="0"/>
                        </a:spcAft>
                        <a:buClr>
                          <a:schemeClr val="dk1"/>
                        </a:buClr>
                        <a:buSzPts val="1600"/>
                        <a:buFont typeface="Calibri"/>
                        <a:buNone/>
                      </a:pPr>
                      <a:r>
                        <a:rPr lang="en-US" sz="1600"/>
                        <a:t>What profits do they make?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50550">
                <a:tc>
                  <a:txBody>
                    <a:bodyPr/>
                    <a:lstStyle/>
                    <a:p>
                      <a:pPr indent="0" lvl="0" marL="0" marR="0" rtl="0" algn="l">
                        <a:spcBef>
                          <a:spcPts val="0"/>
                        </a:spcBef>
                        <a:spcAft>
                          <a:spcPts val="0"/>
                        </a:spcAft>
                        <a:buNone/>
                      </a:pPr>
                      <a:r>
                        <a:rPr lang="en-US" sz="1600"/>
                        <a:t>What percentage</a:t>
                      </a:r>
                      <a:r>
                        <a:rPr lang="en-US" sz="1600"/>
                        <a:t> of the newspaper market do they occupy?</a:t>
                      </a:r>
                      <a:endParaRPr sz="16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50550">
                <a:tc>
                  <a:txBody>
                    <a:bodyPr/>
                    <a:lstStyle/>
                    <a:p>
                      <a:pPr indent="0" lvl="0" marL="0" marR="0" rtl="0" algn="l">
                        <a:spcBef>
                          <a:spcPts val="0"/>
                        </a:spcBef>
                        <a:spcAft>
                          <a:spcPts val="0"/>
                        </a:spcAft>
                        <a:buNone/>
                      </a:pPr>
                      <a:r>
                        <a:rPr lang="en-US" sz="1600"/>
                        <a:t>Has there been an</a:t>
                      </a:r>
                      <a:r>
                        <a:rPr lang="en-US" sz="1600"/>
                        <a:t> </a:t>
                      </a:r>
                      <a:r>
                        <a:rPr lang="en-US" sz="1600"/>
                        <a:t>increase or</a:t>
                      </a:r>
                      <a:r>
                        <a:rPr lang="en-US" sz="1600"/>
                        <a:t> decrease in the variety and diversity of news?</a:t>
                      </a:r>
                      <a:endParaRPr sz="16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33" name="Google Shape;133;p5"/>
          <p:cNvSpPr txBox="1"/>
          <p:nvPr/>
        </p:nvSpPr>
        <p:spPr>
          <a:xfrm>
            <a:off x="0" y="0"/>
            <a:ext cx="3298371" cy="707886"/>
          </a:xfrm>
          <a:prstGeom prst="rect">
            <a:avLst/>
          </a:prstGeom>
          <a:solidFill>
            <a:srgbClr val="6600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rgbClr val="FFFFFF"/>
                </a:solidFill>
                <a:latin typeface="Tahoma"/>
                <a:ea typeface="Tahoma"/>
                <a:cs typeface="Tahoma"/>
                <a:sym typeface="Tahoma"/>
              </a:rPr>
              <a:t>APPLICATION OF KNOWLEDGE:</a:t>
            </a:r>
            <a:endParaRPr b="1" i="1" sz="2000">
              <a:solidFill>
                <a:srgbClr val="FFFFFF"/>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cxnSp>
        <p:nvCxnSpPr>
          <p:cNvPr id="138" name="Google Shape;138;p6"/>
          <p:cNvCxnSpPr/>
          <p:nvPr/>
        </p:nvCxnSpPr>
        <p:spPr>
          <a:xfrm flipH="1" rot="10800000">
            <a:off x="1191985" y="4367522"/>
            <a:ext cx="9927772" cy="1"/>
          </a:xfrm>
          <a:prstGeom prst="straightConnector1">
            <a:avLst/>
          </a:prstGeom>
          <a:noFill/>
          <a:ln cap="flat" cmpd="sng" w="38100">
            <a:solidFill>
              <a:schemeClr val="dk1"/>
            </a:solidFill>
            <a:prstDash val="solid"/>
            <a:miter lim="800000"/>
            <a:headEnd len="med" w="med" type="triangle"/>
            <a:tailEnd len="med" w="med" type="triangle"/>
          </a:ln>
        </p:spPr>
      </p:cxnSp>
      <p:sp>
        <p:nvSpPr>
          <p:cNvPr id="139" name="Google Shape;139;p6"/>
          <p:cNvSpPr txBox="1"/>
          <p:nvPr/>
        </p:nvSpPr>
        <p:spPr>
          <a:xfrm>
            <a:off x="0" y="0"/>
            <a:ext cx="3501231" cy="400110"/>
          </a:xfrm>
          <a:prstGeom prst="rect">
            <a:avLst/>
          </a:prstGeom>
          <a:solidFill>
            <a:srgbClr val="6600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rgbClr val="FFFFFF"/>
                </a:solidFill>
                <a:latin typeface="Tahoma"/>
                <a:ea typeface="Tahoma"/>
                <a:cs typeface="Tahoma"/>
                <a:sym typeface="Tahoma"/>
              </a:rPr>
              <a:t>EVALUATION OF THEORY:</a:t>
            </a:r>
            <a:endParaRPr/>
          </a:p>
        </p:txBody>
      </p:sp>
      <p:sp>
        <p:nvSpPr>
          <p:cNvPr id="140" name="Google Shape;140;p6"/>
          <p:cNvSpPr txBox="1"/>
          <p:nvPr/>
        </p:nvSpPr>
        <p:spPr>
          <a:xfrm>
            <a:off x="89791" y="707875"/>
            <a:ext cx="118452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chemeClr val="dk1"/>
                </a:solidFill>
                <a:latin typeface="Tahoma"/>
                <a:ea typeface="Tahoma"/>
                <a:cs typeface="Tahoma"/>
                <a:sym typeface="Tahoma"/>
              </a:rPr>
              <a:t>Directions</a:t>
            </a:r>
            <a:r>
              <a:rPr lang="en-US" sz="1600">
                <a:solidFill>
                  <a:schemeClr val="dk1"/>
                </a:solidFill>
                <a:latin typeface="Tahoma"/>
                <a:ea typeface="Tahoma"/>
                <a:cs typeface="Tahoma"/>
                <a:sym typeface="Tahoma"/>
              </a:rPr>
              <a:t>: Put an ‘</a:t>
            </a:r>
            <a:r>
              <a:rPr b="1" lang="en-US" sz="1600">
                <a:solidFill>
                  <a:schemeClr val="dk1"/>
                </a:solidFill>
                <a:latin typeface="Tahoma"/>
                <a:ea typeface="Tahoma"/>
                <a:cs typeface="Tahoma"/>
                <a:sym typeface="Tahoma"/>
              </a:rPr>
              <a:t>X</a:t>
            </a:r>
            <a:r>
              <a:rPr lang="en-US" sz="1600">
                <a:solidFill>
                  <a:schemeClr val="dk1"/>
                </a:solidFill>
                <a:latin typeface="Tahoma"/>
                <a:ea typeface="Tahoma"/>
                <a:cs typeface="Tahoma"/>
                <a:sym typeface="Tahoma"/>
              </a:rPr>
              <a:t>’ on the scale and be prepared to justify your reasoning. Then after our class discussion write paragraph, using examples you have looked at, to consolidate your position. </a:t>
            </a:r>
            <a:endParaRPr/>
          </a:p>
          <a:p>
            <a:pPr indent="0" lvl="0" marL="0" marR="0" rtl="0" algn="l">
              <a:spcBef>
                <a:spcPts val="0"/>
              </a:spcBef>
              <a:spcAft>
                <a:spcPts val="0"/>
              </a:spcAft>
              <a:buNone/>
            </a:pPr>
            <a:r>
              <a:t/>
            </a:r>
            <a:endParaRPr sz="1600">
              <a:solidFill>
                <a:schemeClr val="dk1"/>
              </a:solidFill>
              <a:latin typeface="Tahoma"/>
              <a:ea typeface="Tahoma"/>
              <a:cs typeface="Tahoma"/>
              <a:sym typeface="Tahoma"/>
            </a:endParaRPr>
          </a:p>
          <a:p>
            <a:pPr indent="0" lvl="0" marL="0" marR="0" rtl="0" algn="l">
              <a:spcBef>
                <a:spcPts val="0"/>
              </a:spcBef>
              <a:spcAft>
                <a:spcPts val="0"/>
              </a:spcAft>
              <a:buNone/>
            </a:pPr>
            <a:r>
              <a:rPr i="1" lang="en-US" sz="2300">
                <a:solidFill>
                  <a:schemeClr val="dk1"/>
                </a:solidFill>
                <a:latin typeface="Tahoma"/>
                <a:ea typeface="Tahoma"/>
                <a:cs typeface="Tahoma"/>
                <a:sym typeface="Tahoma"/>
              </a:rPr>
              <a:t>How far do you agree that </a:t>
            </a:r>
            <a:r>
              <a:rPr i="1" lang="en-US" sz="2500">
                <a:solidFill>
                  <a:schemeClr val="dk1"/>
                </a:solidFill>
                <a:latin typeface="Calibri"/>
                <a:ea typeface="Calibri"/>
                <a:cs typeface="Calibri"/>
                <a:sym typeface="Calibri"/>
              </a:rPr>
              <a:t>the media is controlled by a small number of companies primarily driven by the logic of profit and power?</a:t>
            </a:r>
            <a:endParaRPr i="1" sz="2500">
              <a:solidFill>
                <a:schemeClr val="dk1"/>
              </a:solidFill>
              <a:latin typeface="Calibri"/>
              <a:ea typeface="Calibri"/>
              <a:cs typeface="Calibri"/>
              <a:sym typeface="Calibri"/>
            </a:endParaRPr>
          </a:p>
        </p:txBody>
      </p:sp>
      <p:sp>
        <p:nvSpPr>
          <p:cNvPr id="141" name="Google Shape;141;p6"/>
          <p:cNvSpPr txBox="1"/>
          <p:nvPr/>
        </p:nvSpPr>
        <p:spPr>
          <a:xfrm>
            <a:off x="10755159" y="3973136"/>
            <a:ext cx="1306286"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chemeClr val="dk1"/>
                </a:solidFill>
                <a:latin typeface="Calibri"/>
                <a:ea typeface="Calibri"/>
                <a:cs typeface="Calibri"/>
                <a:sym typeface="Calibri"/>
              </a:rPr>
              <a:t>Completely agree</a:t>
            </a:r>
            <a:endParaRPr b="1" sz="1800">
              <a:solidFill>
                <a:schemeClr val="dk1"/>
              </a:solidFill>
              <a:latin typeface="Calibri"/>
              <a:ea typeface="Calibri"/>
              <a:cs typeface="Calibri"/>
              <a:sym typeface="Calibri"/>
            </a:endParaRPr>
          </a:p>
        </p:txBody>
      </p:sp>
      <p:sp>
        <p:nvSpPr>
          <p:cNvPr id="142" name="Google Shape;142;p6"/>
          <p:cNvSpPr txBox="1"/>
          <p:nvPr/>
        </p:nvSpPr>
        <p:spPr>
          <a:xfrm>
            <a:off x="-83080" y="4042444"/>
            <a:ext cx="1306286"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chemeClr val="dk1"/>
                </a:solidFill>
                <a:latin typeface="Calibri"/>
                <a:ea typeface="Calibri"/>
                <a:cs typeface="Calibri"/>
                <a:sym typeface="Calibri"/>
              </a:rPr>
              <a:t>Completely disagree</a:t>
            </a:r>
            <a:endParaRPr b="1"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35c2b9168a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Media - the key to your career…</a:t>
            </a:r>
            <a:endParaRPr/>
          </a:p>
        </p:txBody>
      </p:sp>
      <p:pic>
        <p:nvPicPr>
          <p:cNvPr id="149" name="Google Shape;149;g135c2b9168a_0_0"/>
          <p:cNvPicPr preferRelativeResize="0"/>
          <p:nvPr/>
        </p:nvPicPr>
        <p:blipFill>
          <a:blip r:embed="rId3">
            <a:alphaModFix/>
          </a:blip>
          <a:stretch>
            <a:fillRect/>
          </a:stretch>
        </p:blipFill>
        <p:spPr>
          <a:xfrm>
            <a:off x="592525" y="1690825"/>
            <a:ext cx="3194725" cy="2125950"/>
          </a:xfrm>
          <a:prstGeom prst="rect">
            <a:avLst/>
          </a:prstGeom>
          <a:noFill/>
          <a:ln>
            <a:noFill/>
          </a:ln>
        </p:spPr>
      </p:pic>
      <p:pic>
        <p:nvPicPr>
          <p:cNvPr id="150" name="Google Shape;150;g135c2b9168a_0_0"/>
          <p:cNvPicPr preferRelativeResize="0"/>
          <p:nvPr/>
        </p:nvPicPr>
        <p:blipFill>
          <a:blip r:embed="rId4">
            <a:alphaModFix/>
          </a:blip>
          <a:stretch>
            <a:fillRect/>
          </a:stretch>
        </p:blipFill>
        <p:spPr>
          <a:xfrm>
            <a:off x="2957025" y="4013225"/>
            <a:ext cx="3505825" cy="2332975"/>
          </a:xfrm>
          <a:prstGeom prst="rect">
            <a:avLst/>
          </a:prstGeom>
          <a:noFill/>
          <a:ln>
            <a:noFill/>
          </a:ln>
        </p:spPr>
      </p:pic>
      <p:pic>
        <p:nvPicPr>
          <p:cNvPr id="151" name="Google Shape;151;g135c2b9168a_0_0"/>
          <p:cNvPicPr preferRelativeResize="0"/>
          <p:nvPr/>
        </p:nvPicPr>
        <p:blipFill>
          <a:blip r:embed="rId5">
            <a:alphaModFix/>
          </a:blip>
          <a:stretch>
            <a:fillRect/>
          </a:stretch>
        </p:blipFill>
        <p:spPr>
          <a:xfrm>
            <a:off x="5816825" y="1612900"/>
            <a:ext cx="4074650" cy="2281800"/>
          </a:xfrm>
          <a:prstGeom prst="rect">
            <a:avLst/>
          </a:prstGeom>
          <a:noFill/>
          <a:ln>
            <a:noFill/>
          </a:ln>
        </p:spPr>
      </p:pic>
      <p:pic>
        <p:nvPicPr>
          <p:cNvPr id="152" name="Google Shape;152;g135c2b9168a_0_0"/>
          <p:cNvPicPr preferRelativeResize="0"/>
          <p:nvPr/>
        </p:nvPicPr>
        <p:blipFill>
          <a:blip r:embed="rId6">
            <a:alphaModFix/>
          </a:blip>
          <a:stretch>
            <a:fillRect/>
          </a:stretch>
        </p:blipFill>
        <p:spPr>
          <a:xfrm>
            <a:off x="7771900" y="4069125"/>
            <a:ext cx="3966384" cy="2221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nvSpPr>
        <p:spPr>
          <a:xfrm rot="1137593">
            <a:off x="8879876" y="636814"/>
            <a:ext cx="3265715" cy="830997"/>
          </a:xfrm>
          <a:prstGeom prst="rect">
            <a:avLst/>
          </a:prstGeom>
          <a:solidFill>
            <a:srgbClr val="66006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Tahoma"/>
                <a:ea typeface="Tahoma"/>
                <a:cs typeface="Tahoma"/>
                <a:sym typeface="Tahoma"/>
              </a:rPr>
              <a:t>EXTEND YOUR KNOWLEDGE</a:t>
            </a:r>
            <a:endParaRPr b="1" sz="2400">
              <a:solidFill>
                <a:srgbClr val="FFFFFF"/>
              </a:solidFill>
              <a:latin typeface="Tahoma"/>
              <a:ea typeface="Tahoma"/>
              <a:cs typeface="Tahoma"/>
              <a:sym typeface="Tahoma"/>
            </a:endParaRPr>
          </a:p>
        </p:txBody>
      </p:sp>
      <p:sp>
        <p:nvSpPr>
          <p:cNvPr id="158" name="Google Shape;158;p7"/>
          <p:cNvSpPr txBox="1"/>
          <p:nvPr/>
        </p:nvSpPr>
        <p:spPr>
          <a:xfrm>
            <a:off x="4523013" y="1551288"/>
            <a:ext cx="680901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Tahoma"/>
                <a:ea typeface="Tahoma"/>
                <a:cs typeface="Tahoma"/>
                <a:sym typeface="Tahoma"/>
              </a:rPr>
              <a:t>The Media Department recommends:</a:t>
            </a:r>
            <a:endParaRPr/>
          </a:p>
          <a:p>
            <a:pPr indent="0" lvl="0" marL="0" marR="0" rtl="0" algn="l">
              <a:spcBef>
                <a:spcPts val="0"/>
              </a:spcBef>
              <a:spcAft>
                <a:spcPts val="0"/>
              </a:spcAft>
              <a:buNone/>
            </a:pPr>
            <a:r>
              <a:t/>
            </a:r>
            <a:endParaRPr i="1" sz="2400">
              <a:solidFill>
                <a:schemeClr val="dk1"/>
              </a:solidFill>
              <a:latin typeface="Tahoma"/>
              <a:ea typeface="Tahoma"/>
              <a:cs typeface="Tahoma"/>
              <a:sym typeface="Tahoma"/>
            </a:endParaRPr>
          </a:p>
        </p:txBody>
      </p:sp>
      <p:pic>
        <p:nvPicPr>
          <p:cNvPr id="159" name="Google Shape;159;p7"/>
          <p:cNvPicPr preferRelativeResize="0"/>
          <p:nvPr/>
        </p:nvPicPr>
        <p:blipFill rotWithShape="1">
          <a:blip r:embed="rId3">
            <a:alphaModFix/>
          </a:blip>
          <a:srcRect b="0" l="0" r="0" t="0"/>
          <a:stretch/>
        </p:blipFill>
        <p:spPr>
          <a:xfrm>
            <a:off x="0" y="0"/>
            <a:ext cx="4465320" cy="6858000"/>
          </a:xfrm>
          <a:prstGeom prst="rect">
            <a:avLst/>
          </a:prstGeom>
          <a:noFill/>
          <a:ln>
            <a:noFill/>
          </a:ln>
        </p:spPr>
      </p:pic>
      <p:sp>
        <p:nvSpPr>
          <p:cNvPr id="160" name="Google Shape;160;p7"/>
          <p:cNvSpPr/>
          <p:nvPr/>
        </p:nvSpPr>
        <p:spPr>
          <a:xfrm>
            <a:off x="4614652" y="2136380"/>
            <a:ext cx="707590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Media Theory for A Level provides a comprehensive introduction to the 19 academic theories required for A Level Media study.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From Roland Barthes to Clay Shirky, from structuralism to civilisationism, this revision book explains the core academic concepts students need to master to succeed in their exams.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8"/>
          <p:cNvPicPr preferRelativeResize="0"/>
          <p:nvPr/>
        </p:nvPicPr>
        <p:blipFill rotWithShape="1">
          <a:blip r:embed="rId3">
            <a:alphaModFix/>
          </a:blip>
          <a:srcRect b="0" l="0" r="0" t="0"/>
          <a:stretch/>
        </p:blipFill>
        <p:spPr>
          <a:xfrm>
            <a:off x="1191677" y="90672"/>
            <a:ext cx="2089143" cy="2089175"/>
          </a:xfrm>
          <a:prstGeom prst="rect">
            <a:avLst/>
          </a:prstGeom>
          <a:noFill/>
          <a:ln>
            <a:noFill/>
          </a:ln>
        </p:spPr>
      </p:pic>
      <p:sp>
        <p:nvSpPr>
          <p:cNvPr id="166" name="Google Shape;166;p8"/>
          <p:cNvSpPr/>
          <p:nvPr/>
        </p:nvSpPr>
        <p:spPr>
          <a:xfrm>
            <a:off x="3280825" y="90675"/>
            <a:ext cx="8765700" cy="229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With 9 leading national newspapers and more than 110 regional titles and over 70 online brands, Reach has the largest audience across the UK of any commercial national and regional news publisher, and a leading presence in Ireland. We create engaging and differentiated content which is distributed through our newspapers, magazines and digital platforms. Our newsbrands have a long heritage of being trusted sources of news and information – nationally and locally.</a:t>
            </a:r>
            <a:endParaRPr sz="1200"/>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Some 48 million people a month in the UK use Reach for news, entertainment and sport.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The newspapers are printed by Reach Printing Services Ltd. Also in the family of companies are Reach Solution, a marketing strategy company. Reach owns several gambling brands: Mirror Bingo, Express Wins and Star Wins. It’s Digital Recruitment arm operates three specialist job boards: GAAPweb, TotallyLegal and SecsintheCity.</a:t>
            </a:r>
            <a:endParaRPr sz="1200"/>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Reach, PLC's headquarters is in London, England. Reach, PLC has a revenue of $918.6M, and 4,772 employees. Reach, PLC's main competitors are Newsquest Media Group, Ltd., News UK and Future. </a:t>
            </a:r>
            <a:endParaRPr sz="1200"/>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pic>
        <p:nvPicPr>
          <p:cNvPr descr="Screen Shot 2021-05-07 at 1.57.48 PM.png" id="167" name="Google Shape;167;p8"/>
          <p:cNvPicPr preferRelativeResize="0"/>
          <p:nvPr/>
        </p:nvPicPr>
        <p:blipFill rotWithShape="1">
          <a:blip r:embed="rId4">
            <a:alphaModFix/>
          </a:blip>
          <a:srcRect b="0" l="0" r="0" t="0"/>
          <a:stretch/>
        </p:blipFill>
        <p:spPr>
          <a:xfrm>
            <a:off x="86113" y="2184113"/>
            <a:ext cx="3194700" cy="2857747"/>
          </a:xfrm>
          <a:prstGeom prst="rect">
            <a:avLst/>
          </a:prstGeom>
          <a:noFill/>
          <a:ln>
            <a:noFill/>
          </a:ln>
        </p:spPr>
      </p:pic>
      <p:sp>
        <p:nvSpPr>
          <p:cNvPr id="168" name="Google Shape;168;p8"/>
          <p:cNvSpPr/>
          <p:nvPr/>
        </p:nvSpPr>
        <p:spPr>
          <a:xfrm>
            <a:off x="3712641" y="3422178"/>
            <a:ext cx="5426167"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News Corp is a media and information services company. The Company has businesses across a range of media, including news and information services, subscription video services in Australia, book publishing and digital real estate services. Its segments include News and Information Services, Subscription Video Services, Book Publishing and Digital Real Estate Services. The News and Information Services segment includes its global print, digital and broadcast radio media platforms. Subscription Video Services segment provides video sports, entertainment and news services to pay-tv subscribers and other commercial licensees. Book Publishing segment consists of HarperCollins, a consumer book publisher with operations in approximately 17 countries and particular strengths in general fiction, nonfiction, children’s and religious publishing. Digital Real Estate Services segment consists of REA Group and Move.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The Company reported 2020 total revenues of $9.01 billion</a:t>
            </a:r>
            <a:endParaRPr sz="1200">
              <a:solidFill>
                <a:schemeClr val="dk1"/>
              </a:solidFill>
              <a:latin typeface="Calibri"/>
              <a:ea typeface="Calibri"/>
              <a:cs typeface="Calibri"/>
              <a:sym typeface="Calibri"/>
            </a:endParaRPr>
          </a:p>
        </p:txBody>
      </p:sp>
      <p:pic>
        <p:nvPicPr>
          <p:cNvPr id="169" name="Google Shape;169;p8"/>
          <p:cNvPicPr preferRelativeResize="0"/>
          <p:nvPr/>
        </p:nvPicPr>
        <p:blipFill rotWithShape="1">
          <a:blip r:embed="rId5">
            <a:alphaModFix/>
          </a:blip>
          <a:srcRect b="0" l="0" r="0" t="0"/>
          <a:stretch/>
        </p:blipFill>
        <p:spPr>
          <a:xfrm>
            <a:off x="8367350" y="5896042"/>
            <a:ext cx="3040345" cy="755030"/>
          </a:xfrm>
          <a:prstGeom prst="rect">
            <a:avLst/>
          </a:prstGeom>
          <a:noFill/>
          <a:ln>
            <a:noFill/>
          </a:ln>
        </p:spPr>
      </p:pic>
      <p:pic>
        <p:nvPicPr>
          <p:cNvPr id="170" name="Google Shape;170;p8"/>
          <p:cNvPicPr preferRelativeResize="0"/>
          <p:nvPr/>
        </p:nvPicPr>
        <p:blipFill rotWithShape="1">
          <a:blip r:embed="rId6">
            <a:alphaModFix/>
          </a:blip>
          <a:srcRect b="0" l="0" r="0" t="0"/>
          <a:stretch/>
        </p:blipFill>
        <p:spPr>
          <a:xfrm>
            <a:off x="9128329" y="3630902"/>
            <a:ext cx="2833100" cy="18887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2021-04-13T09:16:44Z</dcterms:created>
  <dc:creator>Adnan Hoque</dc:creator>
</cp:coreProperties>
</file>