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7" r:id="rId5"/>
  </p:sldMasterIdLst>
  <p:notesMasterIdLst>
    <p:notesMasterId r:id="rId6"/>
  </p:notesMasterIdLst>
  <p:sldIdLst>
    <p:sldId id="256" r:id="rId7"/>
    <p:sldId id="257" r:id="rId8"/>
    <p:sldId id="258" r:id="rId9"/>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F1C8052F-4230-4629-A39B-7C3B9299087A}">
  <a:tblStyle styleId="{F1C8052F-4230-4629-A39B-7C3B9299087A}" styleName="Table_0">
    <a:wholeTbl>
      <a:tcTxStyle b="off" i="off">
        <a:font>
          <a:latin typeface="Arial"/>
          <a:ea typeface="Arial"/>
          <a:cs typeface="Arial"/>
        </a:font>
        <a:schemeClr val="dk1"/>
      </a:tcTxStyle>
      <a:tcStyle>
        <a:tcBdr>
          <a:left>
            <a:ln cap="flat" cmpd="sng" w="12700">
              <a:solidFill>
                <a:schemeClr val="accent1"/>
              </a:solidFill>
              <a:prstDash val="solid"/>
              <a:round/>
              <a:headEnd len="sm" w="sm" type="none"/>
              <a:tailEnd len="sm" w="sm" type="none"/>
            </a:ln>
          </a:left>
          <a:right>
            <a:ln cap="flat" cmpd="sng" w="12700">
              <a:solidFill>
                <a:schemeClr val="accent1"/>
              </a:solidFill>
              <a:prstDash val="solid"/>
              <a:round/>
              <a:headEnd len="sm" w="sm" type="none"/>
              <a:tailEnd len="sm" w="sm" type="none"/>
            </a:ln>
          </a:right>
          <a:top>
            <a:ln cap="flat" cmpd="sng" w="12700">
              <a:solidFill>
                <a:schemeClr val="accent1"/>
              </a:solidFill>
              <a:prstDash val="solid"/>
              <a:round/>
              <a:headEnd len="sm" w="sm" type="none"/>
              <a:tailEnd len="sm" w="sm" type="none"/>
            </a:ln>
          </a:top>
          <a:bottom>
            <a:ln cap="flat" cmpd="sng" w="12700">
              <a:solidFill>
                <a:schemeClr val="accent1"/>
              </a:solidFill>
              <a:prstDash val="solid"/>
              <a:round/>
              <a:headEnd len="sm" w="sm" type="none"/>
              <a:tailEnd len="sm" w="sm" type="none"/>
            </a:ln>
          </a:bottom>
          <a:insideH>
            <a:ln cap="flat" cmpd="sng" w="12700">
              <a:solidFill>
                <a:schemeClr val="accent1"/>
              </a:solidFill>
              <a:prstDash val="solid"/>
              <a:round/>
              <a:headEnd len="sm" w="sm" type="none"/>
              <a:tailEnd len="sm" w="sm" type="none"/>
            </a:ln>
          </a:insideH>
          <a:insideV>
            <a:ln cap="flat" cmpd="sng" w="12700">
              <a:solidFill>
                <a:schemeClr val="accent1"/>
              </a:solidFill>
              <a:prstDash val="solid"/>
              <a:round/>
              <a:headEnd len="sm" w="sm" type="none"/>
              <a:tailEnd len="sm" w="sm" type="none"/>
            </a:ln>
          </a:insideV>
        </a:tcBdr>
        <a:fill>
          <a:solidFill>
            <a:srgbClr val="FFFFFF">
              <a:alpha val="0"/>
            </a:srgbClr>
          </a:solidFill>
        </a:fill>
      </a:tcStyle>
    </a:wholeTbl>
    <a:band1H>
      <a:tcTxStyle/>
      <a:tcStyle>
        <a:fill>
          <a:solidFill>
            <a:schemeClr val="accent1">
              <a:alpha val="20000"/>
            </a:schemeClr>
          </a:solidFill>
        </a:fill>
      </a:tcStyle>
    </a:band1H>
    <a:band2H>
      <a:tcTxStyle/>
    </a:band2H>
    <a:band1V>
      <a:tcTxStyle/>
      <a:tcStyle>
        <a:fill>
          <a:solidFill>
            <a:schemeClr val="accent1">
              <a:alpha val="20000"/>
            </a:schemeClr>
          </a:solidFill>
        </a:fill>
      </a:tcStyle>
    </a:band1V>
    <a:band2V>
      <a:tcTxStyle/>
    </a:band2V>
    <a:lastCol>
      <a:tcTxStyle b="on" i="off"/>
    </a:lastCol>
    <a:firstCol>
      <a:tcTxStyle b="on" i="off"/>
    </a:firstCol>
    <a:lastRow>
      <a:tcTxStyle b="on" i="off"/>
      <a:tcStyle>
        <a:tcBdr>
          <a:top>
            <a:ln cap="flat" cmpd="sng" w="50800">
              <a:solidFill>
                <a:schemeClr val="accent1"/>
              </a:solidFill>
              <a:prstDash val="solid"/>
              <a:round/>
              <a:headEnd len="sm" w="sm" type="none"/>
              <a:tailEnd len="sm" w="sm" type="none"/>
            </a:ln>
          </a:top>
        </a:tcBdr>
        <a:fill>
          <a:solidFill>
            <a:srgbClr val="FFFFFF">
              <a:alpha val="0"/>
            </a:srgbClr>
          </a:solidFill>
        </a:fill>
      </a:tcStyle>
    </a:lastRow>
    <a:seCell>
      <a:tcTxStyle/>
    </a:seCell>
    <a:swCell>
      <a:tcTxStyle/>
    </a:swCell>
    <a:firstRow>
      <a:tcTxStyle b="on" i="off"/>
      <a:tcStyle>
        <a:tcBdr>
          <a:bottom>
            <a:ln cap="flat" cmpd="sng" w="25400">
              <a:solidFill>
                <a:schemeClr val="accent1"/>
              </a:solidFill>
              <a:prstDash val="solid"/>
              <a:round/>
              <a:headEnd len="sm" w="sm" type="none"/>
              <a:tailEnd len="sm" w="sm" type="none"/>
            </a:ln>
          </a:bottom>
        </a:tcBdr>
        <a:fill>
          <a:solidFill>
            <a:srgbClr val="FFFFFF">
              <a:alpha val="0"/>
            </a:srgbClr>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 name="Shape 43"/>
        <p:cNvGrpSpPr/>
        <p:nvPr/>
      </p:nvGrpSpPr>
      <p:grpSpPr>
        <a:xfrm>
          <a:off x="0" y="0"/>
          <a:ext cx="0" cy="0"/>
          <a:chOff x="0" y="0"/>
          <a:chExt cx="0" cy="0"/>
        </a:xfrm>
      </p:grpSpPr>
      <p:sp>
        <p:nvSpPr>
          <p:cNvPr id="44" name="Google Shape;44;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5" name="Google Shape;45;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2: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3: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992767"/>
            <a:ext cx="8520600" cy="27369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2"/>
          <p:cNvSpPr txBox="1"/>
          <p:nvPr>
            <p:ph idx="1" type="subTitle"/>
          </p:nvPr>
        </p:nvSpPr>
        <p:spPr>
          <a:xfrm>
            <a:off x="311700" y="3778833"/>
            <a:ext cx="8520600" cy="10569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3" name="Shape 13"/>
        <p:cNvGrpSpPr/>
        <p:nvPr/>
      </p:nvGrpSpPr>
      <p:grpSpPr>
        <a:xfrm>
          <a:off x="0" y="0"/>
          <a:ext cx="0" cy="0"/>
          <a:chOff x="0" y="0"/>
          <a:chExt cx="0" cy="0"/>
        </a:xfrm>
      </p:grpSpPr>
      <p:sp>
        <p:nvSpPr>
          <p:cNvPr id="14" name="Google Shape;14;p3"/>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3"/>
          <p:cNvSpPr txBox="1"/>
          <p:nvPr>
            <p:ph idx="1" type="body"/>
          </p:nvPr>
        </p:nvSpPr>
        <p:spPr>
          <a:xfrm>
            <a:off x="311700" y="1536633"/>
            <a:ext cx="3999900" cy="45552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16" name="Google Shape;16;p3"/>
          <p:cNvSpPr txBox="1"/>
          <p:nvPr>
            <p:ph idx="2" type="body"/>
          </p:nvPr>
        </p:nvSpPr>
        <p:spPr>
          <a:xfrm>
            <a:off x="4832400" y="1536633"/>
            <a:ext cx="3999900" cy="45552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17" name="Google Shape;17;p3"/>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8" name="Shape 18"/>
        <p:cNvGrpSpPr/>
        <p:nvPr/>
      </p:nvGrpSpPr>
      <p:grpSpPr>
        <a:xfrm>
          <a:off x="0" y="0"/>
          <a:ext cx="0" cy="0"/>
          <a:chOff x="0" y="0"/>
          <a:chExt cx="0" cy="0"/>
        </a:xfrm>
      </p:grpSpPr>
      <p:sp>
        <p:nvSpPr>
          <p:cNvPr id="19" name="Google Shape;19;p4"/>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0" name="Google Shape;20;p4"/>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1" name="Shape 21"/>
        <p:cNvGrpSpPr/>
        <p:nvPr/>
      </p:nvGrpSpPr>
      <p:grpSpPr>
        <a:xfrm>
          <a:off x="0" y="0"/>
          <a:ext cx="0" cy="0"/>
          <a:chOff x="0" y="0"/>
          <a:chExt cx="0" cy="0"/>
        </a:xfrm>
      </p:grpSpPr>
      <p:sp>
        <p:nvSpPr>
          <p:cNvPr id="22" name="Google Shape;22;p5"/>
          <p:cNvSpPr txBox="1"/>
          <p:nvPr>
            <p:ph type="title"/>
          </p:nvPr>
        </p:nvSpPr>
        <p:spPr>
          <a:xfrm>
            <a:off x="311700" y="740800"/>
            <a:ext cx="2808000" cy="1007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23" name="Google Shape;23;p5"/>
          <p:cNvSpPr txBox="1"/>
          <p:nvPr>
            <p:ph idx="1" type="body"/>
          </p:nvPr>
        </p:nvSpPr>
        <p:spPr>
          <a:xfrm>
            <a:off x="311700" y="1852800"/>
            <a:ext cx="2808000" cy="42393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5"/>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25" name="Shape 25"/>
        <p:cNvGrpSpPr/>
        <p:nvPr/>
      </p:nvGrpSpPr>
      <p:grpSpPr>
        <a:xfrm>
          <a:off x="0" y="0"/>
          <a:ext cx="0" cy="0"/>
          <a:chOff x="0" y="0"/>
          <a:chExt cx="0" cy="0"/>
        </a:xfrm>
      </p:grpSpPr>
      <p:sp>
        <p:nvSpPr>
          <p:cNvPr id="26" name="Google Shape;26;p6"/>
          <p:cNvSpPr txBox="1"/>
          <p:nvPr>
            <p:ph type="title"/>
          </p:nvPr>
        </p:nvSpPr>
        <p:spPr>
          <a:xfrm>
            <a:off x="490250" y="600200"/>
            <a:ext cx="6367800" cy="54543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27" name="Google Shape;27;p6"/>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28" name="Shape 28"/>
        <p:cNvGrpSpPr/>
        <p:nvPr/>
      </p:nvGrpSpPr>
      <p:grpSpPr>
        <a:xfrm>
          <a:off x="0" y="0"/>
          <a:ext cx="0" cy="0"/>
          <a:chOff x="0" y="0"/>
          <a:chExt cx="0" cy="0"/>
        </a:xfrm>
      </p:grpSpPr>
      <p:sp>
        <p:nvSpPr>
          <p:cNvPr id="29" name="Google Shape;29;p7"/>
          <p:cNvSpPr/>
          <p:nvPr/>
        </p:nvSpPr>
        <p:spPr>
          <a:xfrm>
            <a:off x="4572000" y="-167"/>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7"/>
          <p:cNvSpPr txBox="1"/>
          <p:nvPr>
            <p:ph type="title"/>
          </p:nvPr>
        </p:nvSpPr>
        <p:spPr>
          <a:xfrm>
            <a:off x="265500" y="1644233"/>
            <a:ext cx="4045200" cy="1976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1" name="Google Shape;31;p7"/>
          <p:cNvSpPr txBox="1"/>
          <p:nvPr>
            <p:ph idx="1" type="subTitle"/>
          </p:nvPr>
        </p:nvSpPr>
        <p:spPr>
          <a:xfrm>
            <a:off x="265500" y="3737433"/>
            <a:ext cx="4045200" cy="16467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2" name="Google Shape;32;p7"/>
          <p:cNvSpPr txBox="1"/>
          <p:nvPr>
            <p:ph idx="2" type="body"/>
          </p:nvPr>
        </p:nvSpPr>
        <p:spPr>
          <a:xfrm>
            <a:off x="4939500" y="965433"/>
            <a:ext cx="3837000" cy="49269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33" name="Google Shape;33;p7"/>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34" name="Shape 34"/>
        <p:cNvGrpSpPr/>
        <p:nvPr/>
      </p:nvGrpSpPr>
      <p:grpSpPr>
        <a:xfrm>
          <a:off x="0" y="0"/>
          <a:ext cx="0" cy="0"/>
          <a:chOff x="0" y="0"/>
          <a:chExt cx="0" cy="0"/>
        </a:xfrm>
      </p:grpSpPr>
      <p:sp>
        <p:nvSpPr>
          <p:cNvPr id="35" name="Google Shape;35;p8"/>
          <p:cNvSpPr txBox="1"/>
          <p:nvPr>
            <p:ph idx="1" type="body"/>
          </p:nvPr>
        </p:nvSpPr>
        <p:spPr>
          <a:xfrm>
            <a:off x="311700" y="5640767"/>
            <a:ext cx="5998800" cy="8067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36" name="Google Shape;36;p8"/>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37" name="Shape 37"/>
        <p:cNvGrpSpPr/>
        <p:nvPr/>
      </p:nvGrpSpPr>
      <p:grpSpPr>
        <a:xfrm>
          <a:off x="0" y="0"/>
          <a:ext cx="0" cy="0"/>
          <a:chOff x="0" y="0"/>
          <a:chExt cx="0" cy="0"/>
        </a:xfrm>
      </p:grpSpPr>
      <p:sp>
        <p:nvSpPr>
          <p:cNvPr id="38" name="Google Shape;38;p9"/>
          <p:cNvSpPr txBox="1"/>
          <p:nvPr>
            <p:ph hasCustomPrompt="1" type="title"/>
          </p:nvPr>
        </p:nvSpPr>
        <p:spPr>
          <a:xfrm>
            <a:off x="311700" y="1474833"/>
            <a:ext cx="8520600" cy="26181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39" name="Google Shape;39;p9"/>
          <p:cNvSpPr txBox="1"/>
          <p:nvPr>
            <p:ph idx="1" type="body"/>
          </p:nvPr>
        </p:nvSpPr>
        <p:spPr>
          <a:xfrm>
            <a:off x="311700" y="4202967"/>
            <a:ext cx="8520600" cy="17343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0" name="Google Shape;40;p9"/>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1" name="Shape 41"/>
        <p:cNvGrpSpPr/>
        <p:nvPr/>
      </p:nvGrpSpPr>
      <p:grpSpPr>
        <a:xfrm>
          <a:off x="0" y="0"/>
          <a:ext cx="0" cy="0"/>
          <a:chOff x="0" y="0"/>
          <a:chExt cx="0" cy="0"/>
        </a:xfrm>
      </p:grpSpPr>
      <p:sp>
        <p:nvSpPr>
          <p:cNvPr id="42" name="Google Shape;42;p10"/>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0"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hyperlink" Target="https://www.radiotimes.com/news/tv/2020-04-03/free-national-theatre/" TargetMode="External"/><Relationship Id="rId10" Type="http://schemas.openxmlformats.org/officeDocument/2006/relationships/hyperlink" Target="https://poly.google.com/view/0KhwcCwjMuN" TargetMode="External"/><Relationship Id="rId13" Type="http://schemas.openxmlformats.org/officeDocument/2006/relationships/hyperlink" Target="http://www.museivaticani.va/content/museivaticani/en/collezioni/musei/tour-virtuali-elenco.html" TargetMode="External"/><Relationship Id="rId12" Type="http://schemas.openxmlformats.org/officeDocument/2006/relationships/hyperlink" Target="https://poly.google.com/view/7iJxw_HjOsk" TargetMode="External"/><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youtube.com/user/ShakespearesGlobe" TargetMode="External"/><Relationship Id="rId4" Type="http://schemas.openxmlformats.org/officeDocument/2006/relationships/hyperlink" Target="https://www.shakespearesglobe.com/discover/blogs-and-features/2020/04/03/how-to-watch-our-free-globe-player-films/" TargetMode="External"/><Relationship Id="rId9" Type="http://schemas.openxmlformats.org/officeDocument/2006/relationships/hyperlink" Target="https://poly.google.com/view/8v-I0wldO1r" TargetMode="External"/><Relationship Id="rId15" Type="http://schemas.openxmlformats.org/officeDocument/2006/relationships/hyperlink" Target="https://poly.google.com/view/43FjVpqIzSy" TargetMode="External"/><Relationship Id="rId14" Type="http://schemas.openxmlformats.org/officeDocument/2006/relationships/hyperlink" Target="https://www.ted.com/talks/handspring_puppet_co_the_genius_puppetry_behind_war_horse?referrer=playlist-talks_to_watch_with_kids&amp;language=en" TargetMode="External"/><Relationship Id="rId17" Type="http://schemas.openxmlformats.org/officeDocument/2006/relationships/hyperlink" Target="https://www.youtube.com/channel/UCdmPjhKMaXNNeCr1FjuMvag/videos" TargetMode="External"/><Relationship Id="rId16" Type="http://schemas.openxmlformats.org/officeDocument/2006/relationships/hyperlink" Target="https://www.youtube.com/watch?v=wyLjbMBpGDA" TargetMode="External"/><Relationship Id="rId5" Type="http://schemas.openxmlformats.org/officeDocument/2006/relationships/hyperlink" Target="https://www.tate.org.uk/art/teaching-resource/colour-and-shape" TargetMode="External"/><Relationship Id="rId19" Type="http://schemas.openxmlformats.org/officeDocument/2006/relationships/image" Target="../media/image1.png"/><Relationship Id="rId6" Type="http://schemas.openxmlformats.org/officeDocument/2006/relationships/hyperlink" Target="http://cincinnatizoo.org/home-safari-resources/?fbclid=IwAR2XpFPRdr-O2EuV3GzQOiPzRUOFMZwXqZz7_oeVWOPPrTbbQMMqMZQkwYw" TargetMode="External"/><Relationship Id="rId18" Type="http://schemas.openxmlformats.org/officeDocument/2006/relationships/hyperlink" Target="https://www.bl.uk/childrens-books/activities/story-collector" TargetMode="External"/><Relationship Id="rId7" Type="http://schemas.openxmlformats.org/officeDocument/2006/relationships/hyperlink" Target="https://poly.google.com/view/0EpwKMWiObp" TargetMode="External"/><Relationship Id="rId8" Type="http://schemas.openxmlformats.org/officeDocument/2006/relationships/hyperlink" Target="https://www.ted.com/talks/the_lxd_in_the_internet_age_dance_evolves?referrer=playlist-talks_to_watch_with_kids#t-56811" TargetMode="External"/></Relationships>
</file>

<file path=ppt/slides/_rels/slide2.xml.rels><?xml version="1.0" encoding="UTF-8" standalone="yes"?><Relationships xmlns="http://schemas.openxmlformats.org/package/2006/relationships"><Relationship Id="rId11" Type="http://schemas.openxmlformats.org/officeDocument/2006/relationships/hyperlink" Target="https://www.youtube.com/watch?v=jv2WJMVPQi8" TargetMode="External"/><Relationship Id="rId10" Type="http://schemas.openxmlformats.org/officeDocument/2006/relationships/hyperlink" Target="https://www.bl.uk/childrens-books/articles/interview-with-quentin-blake" TargetMode="External"/><Relationship Id="rId13" Type="http://schemas.openxmlformats.org/officeDocument/2006/relationships/hyperlink" Target="https://www.hms-victory.com/history" TargetMode="External"/><Relationship Id="rId12" Type="http://schemas.openxmlformats.org/officeDocument/2006/relationships/hyperlink" Target="https://blog.scienceandmediamuseum.org.uk/very-short-history-of-cinema/"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bl.uk/englishtimeline" TargetMode="External"/><Relationship Id="rId4" Type="http://schemas.openxmlformats.org/officeDocument/2006/relationships/hyperlink" Target="https://www.ted.com/talks/beau_lotto_amy_o_toole_science_is_for_everyone_kids_included?referrer=playlist-talks_to_watch_with_kids" TargetMode="External"/><Relationship Id="rId9" Type="http://schemas.openxmlformats.org/officeDocument/2006/relationships/hyperlink" Target="https://artsandculture.google.com/exhibit/ugKiLhwn3qVaIQ" TargetMode="External"/><Relationship Id="rId15" Type="http://schemas.openxmlformats.org/officeDocument/2006/relationships/hyperlink" Target="https://www.youtube.com/user/robmyles/featured" TargetMode="External"/><Relationship Id="rId14" Type="http://schemas.openxmlformats.org/officeDocument/2006/relationships/hyperlink" Target="https://www.youtube.com/watch?v=lt-viSlQ6oc" TargetMode="External"/><Relationship Id="rId17" Type="http://schemas.openxmlformats.org/officeDocument/2006/relationships/hyperlink" Target="https://www.bl.uk/childrens-books/activities/make-your-own-comic-strip-stories" TargetMode="External"/><Relationship Id="rId16" Type="http://schemas.openxmlformats.org/officeDocument/2006/relationships/hyperlink" Target="https://hall.iwm.org.uk/" TargetMode="External"/><Relationship Id="rId5" Type="http://schemas.openxmlformats.org/officeDocument/2006/relationships/hyperlink" Target="https://www.bl.uk/childrens-books/articles/interview-with-michael-rosen" TargetMode="External"/><Relationship Id="rId6" Type="http://schemas.openxmlformats.org/officeDocument/2006/relationships/hyperlink" Target="https://poly.google.com/view/dFDJe-ucJDI" TargetMode="External"/><Relationship Id="rId7" Type="http://schemas.openxmlformats.org/officeDocument/2006/relationships/hyperlink" Target="http://www.openculture.com/2018/05/take-a-virtual-tour-of-shakespeares-globe-theatre-in-london.html" TargetMode="External"/><Relationship Id="rId8" Type="http://schemas.openxmlformats.org/officeDocument/2006/relationships/hyperlink" Target="https://www.shakespearesglobe.com/discover/blogs-and-features/2020/04/03/how-to-watch-our-free-globe-player-films/" TargetMode="External"/></Relationships>
</file>

<file path=ppt/slides/_rels/slide3.xml.rels><?xml version="1.0" encoding="UTF-8" standalone="yes"?><Relationships xmlns="http://schemas.openxmlformats.org/package/2006/relationships"><Relationship Id="rId11" Type="http://schemas.openxmlformats.org/officeDocument/2006/relationships/hyperlink" Target="https://www.shakespeare.org.uk/education/home-learning/11-14-year-olds/paperless-resources/" TargetMode="External"/><Relationship Id="rId10" Type="http://schemas.openxmlformats.org/officeDocument/2006/relationships/hyperlink" Target="https://artsandculture.google.com/exhibit/meet-500-years-of-british-art/gQWm5Z0A" TargetMode="External"/><Relationship Id="rId12" Type="http://schemas.openxmlformats.org/officeDocument/2006/relationships/hyperlink" Target="https://www.youtube.com/watch?v=pM_IzEAv5d4"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sagradafamilia.org/en/history-of-the-temple" TargetMode="External"/><Relationship Id="rId4" Type="http://schemas.openxmlformats.org/officeDocument/2006/relationships/hyperlink" Target="https://www.facebook.com/pg/OtiMabuse/videos/?ref=page_internal" TargetMode="External"/><Relationship Id="rId9" Type="http://schemas.openxmlformats.org/officeDocument/2006/relationships/hyperlink" Target="https://www.youtube.com/watch?v=be7uEyyNIT4" TargetMode="External"/><Relationship Id="rId5" Type="http://schemas.openxmlformats.org/officeDocument/2006/relationships/hyperlink" Target="https://www.youtube.com/watch?v=EkwqPJZe8ms" TargetMode="External"/><Relationship Id="rId6" Type="http://schemas.openxmlformats.org/officeDocument/2006/relationships/hyperlink" Target="https://www.jane-austens-house-museum.org.uk/collection" TargetMode="External"/><Relationship Id="rId7" Type="http://schemas.openxmlformats.org/officeDocument/2006/relationships/hyperlink" Target="https://poly.google.com/view/4gEaj5Wf67o" TargetMode="External"/><Relationship Id="rId8" Type="http://schemas.openxmlformats.org/officeDocument/2006/relationships/hyperlink" Target="https://www.youtube.com/watch?v=ekQtOdz2_G4"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 name="Shape 46"/>
        <p:cNvGrpSpPr/>
        <p:nvPr/>
      </p:nvGrpSpPr>
      <p:grpSpPr>
        <a:xfrm>
          <a:off x="0" y="0"/>
          <a:ext cx="0" cy="0"/>
          <a:chOff x="0" y="0"/>
          <a:chExt cx="0" cy="0"/>
        </a:xfrm>
      </p:grpSpPr>
      <p:sp>
        <p:nvSpPr>
          <p:cNvPr id="47" name="Google Shape;47;p11"/>
          <p:cNvSpPr txBox="1"/>
          <p:nvPr>
            <p:ph type="ctrTitle"/>
          </p:nvPr>
        </p:nvSpPr>
        <p:spPr>
          <a:xfrm>
            <a:off x="308341" y="-20684"/>
            <a:ext cx="5826782" cy="454209"/>
          </a:xfrm>
          <a:prstGeom prst="rect">
            <a:avLst/>
          </a:prstGeom>
          <a:noFill/>
          <a:ln>
            <a:noFill/>
          </a:ln>
        </p:spPr>
        <p:txBody>
          <a:bodyPr anchorCtr="0" anchor="b" bIns="91425" lIns="36000" spcFirstLastPara="1" rIns="91425" wrap="square" tIns="91425">
            <a:noAutofit/>
          </a:bodyPr>
          <a:lstStyle/>
          <a:p>
            <a:pPr indent="0" lvl="0" marL="0" rtl="0" algn="l">
              <a:lnSpc>
                <a:spcPct val="100000"/>
              </a:lnSpc>
              <a:spcBef>
                <a:spcPts val="0"/>
              </a:spcBef>
              <a:spcAft>
                <a:spcPts val="0"/>
              </a:spcAft>
              <a:buSzPts val="5200"/>
              <a:buNone/>
            </a:pPr>
            <a:r>
              <a:rPr b="1" lang="en-GB" sz="1600">
                <a:solidFill>
                  <a:srgbClr val="EB5918"/>
                </a:solidFill>
                <a:latin typeface="Calibri"/>
                <a:ea typeface="Calibri"/>
                <a:cs typeface="Calibri"/>
                <a:sym typeface="Calibri"/>
              </a:rPr>
              <a:t>Cultural Experience Challenge x100</a:t>
            </a:r>
            <a:endParaRPr i="1" sz="600">
              <a:solidFill>
                <a:srgbClr val="EB5918"/>
              </a:solidFill>
              <a:latin typeface="Calibri"/>
              <a:ea typeface="Calibri"/>
              <a:cs typeface="Calibri"/>
              <a:sym typeface="Calibri"/>
            </a:endParaRPr>
          </a:p>
        </p:txBody>
      </p:sp>
      <p:sp>
        <p:nvSpPr>
          <p:cNvPr id="48" name="Google Shape;48;p11"/>
          <p:cNvSpPr txBox="1"/>
          <p:nvPr/>
        </p:nvSpPr>
        <p:spPr>
          <a:xfrm>
            <a:off x="3360786" y="105836"/>
            <a:ext cx="4844361" cy="450620"/>
          </a:xfrm>
          <a:prstGeom prst="rect">
            <a:avLst/>
          </a:prstGeom>
          <a:noFill/>
          <a:ln>
            <a:noFill/>
          </a:ln>
        </p:spPr>
        <p:txBody>
          <a:bodyPr anchorCtr="0" anchor="t" bIns="91425" lIns="36000" spcFirstLastPara="1" rIns="91425" wrap="square" tIns="91425">
            <a:noAutofit/>
          </a:bodyPr>
          <a:lstStyle/>
          <a:p>
            <a:pPr indent="0" lvl="0" marL="0" marR="0" rtl="0" algn="l">
              <a:lnSpc>
                <a:spcPct val="100000"/>
              </a:lnSpc>
              <a:spcBef>
                <a:spcPts val="0"/>
              </a:spcBef>
              <a:spcAft>
                <a:spcPts val="0"/>
              </a:spcAft>
              <a:buNone/>
            </a:pPr>
            <a:r>
              <a:rPr b="0" i="0" lang="en-GB" sz="600" u="none" cap="none" strike="noStrike">
                <a:solidFill>
                  <a:srgbClr val="3F3F3F"/>
                </a:solidFill>
                <a:latin typeface="Calibri"/>
                <a:ea typeface="Calibri"/>
                <a:cs typeface="Calibri"/>
                <a:sym typeface="Calibri"/>
              </a:rPr>
              <a:t>Whilst you are working from home, try and complete AS MANY of these as possible.  Fill in the boxes in a colour OR simply add the date you did this. </a:t>
            </a:r>
            <a:endParaRPr b="0" i="1" sz="600" u="none" cap="none" strike="noStrike">
              <a:solidFill>
                <a:schemeClr val="accent4"/>
              </a:solidFill>
              <a:latin typeface="Arial"/>
              <a:ea typeface="Arial"/>
              <a:cs typeface="Arial"/>
              <a:sym typeface="Arial"/>
            </a:endParaRPr>
          </a:p>
        </p:txBody>
      </p:sp>
      <p:graphicFrame>
        <p:nvGraphicFramePr>
          <p:cNvPr id="49" name="Google Shape;49;p11"/>
          <p:cNvGraphicFramePr/>
          <p:nvPr/>
        </p:nvGraphicFramePr>
        <p:xfrm>
          <a:off x="69010" y="417899"/>
          <a:ext cx="3000000" cy="3000000"/>
        </p:xfrm>
        <a:graphic>
          <a:graphicData uri="http://schemas.openxmlformats.org/drawingml/2006/table">
            <a:tbl>
              <a:tblPr>
                <a:noFill/>
                <a:tableStyleId>{F1C8052F-4230-4629-A39B-7C3B9299087A}</a:tableStyleId>
              </a:tblPr>
              <a:tblGrid>
                <a:gridCol w="1774975"/>
                <a:gridCol w="1877325"/>
                <a:gridCol w="1835475"/>
                <a:gridCol w="1793600"/>
                <a:gridCol w="1793600"/>
              </a:tblGrid>
              <a:tr h="2482350">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Watch a Shakespeare play via </a:t>
                      </a:r>
                      <a:endParaRPr/>
                    </a:p>
                    <a:p>
                      <a:pPr indent="0" lvl="0" marL="0" marR="0" rtl="0" algn="l">
                        <a:lnSpc>
                          <a:spcPct val="100000"/>
                        </a:lnSpc>
                        <a:spcBef>
                          <a:spcPts val="0"/>
                        </a:spcBef>
                        <a:spcAft>
                          <a:spcPts val="0"/>
                        </a:spcAft>
                        <a:buClr>
                          <a:srgbClr val="000000"/>
                        </a:buClr>
                        <a:buSzPts val="1100"/>
                        <a:buFont typeface="Arial"/>
                        <a:buNone/>
                      </a:pPr>
                      <a:r>
                        <a:rPr b="0" i="0" lang="en-GB" sz="1100" u="sng" cap="none" strike="noStrike">
                          <a:solidFill>
                            <a:schemeClr val="hlink"/>
                          </a:solidFill>
                          <a:latin typeface="Calibri"/>
                          <a:ea typeface="Calibri"/>
                          <a:cs typeface="Calibri"/>
                          <a:sym typeface="Calibri"/>
                          <a:hlinkClick r:id="rId3"/>
                        </a:rPr>
                        <a:t>https://www.youtube.com/user/ShakespearesGlobe</a:t>
                      </a:r>
                      <a:endParaRPr b="0" i="0" sz="1100" u="none" cap="none" strike="noStrike">
                        <a:solidFill>
                          <a:srgbClr val="3F3F3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 </a:t>
                      </a:r>
                      <a:endParaRPr/>
                    </a:p>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A new video will be uploaded every other Monday. </a:t>
                      </a:r>
                      <a:endParaRPr/>
                    </a:p>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For more information:</a:t>
                      </a:r>
                      <a:endParaRPr/>
                    </a:p>
                    <a:p>
                      <a:pPr indent="0" lvl="0" marL="0" marR="0" rtl="0" algn="l">
                        <a:lnSpc>
                          <a:spcPct val="100000"/>
                        </a:lnSpc>
                        <a:spcBef>
                          <a:spcPts val="0"/>
                        </a:spcBef>
                        <a:spcAft>
                          <a:spcPts val="0"/>
                        </a:spcAft>
                        <a:buClr>
                          <a:srgbClr val="000000"/>
                        </a:buClr>
                        <a:buSzPts val="1100"/>
                        <a:buFont typeface="Arial"/>
                        <a:buNone/>
                      </a:pPr>
                      <a:r>
                        <a:rPr b="0" i="0" lang="en-GB" sz="1100" u="sng" cap="none" strike="noStrike">
                          <a:solidFill>
                            <a:schemeClr val="hlink"/>
                          </a:solidFill>
                          <a:latin typeface="Calibri"/>
                          <a:ea typeface="Calibri"/>
                          <a:cs typeface="Calibri"/>
                          <a:sym typeface="Calibri"/>
                          <a:hlinkClick r:id="rId4"/>
                        </a:rPr>
                        <a:t>https://www.shakespearesglobe.com/discover/blogs-and-features/2020/04/03/how-to-watch-our-free-globe-player-films/</a:t>
                      </a:r>
                      <a:r>
                        <a:rPr b="0" i="0" lang="en-GB" sz="1100" u="none" cap="none" strike="noStrike">
                          <a:solidFill>
                            <a:srgbClr val="3F3F3F"/>
                          </a:solidFill>
                          <a:latin typeface="Calibri"/>
                          <a:ea typeface="Calibri"/>
                          <a:cs typeface="Calibri"/>
                          <a:sym typeface="Calibri"/>
                        </a:rPr>
                        <a:t> </a:t>
                      </a:r>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Explore the use of colour and shape in artworks on the Tate website. As you read, carefully view the art and consider the questions: </a:t>
                      </a:r>
                      <a:r>
                        <a:rPr b="0" i="0" lang="en-GB" sz="1100" u="sng" cap="none" strike="noStrike">
                          <a:solidFill>
                            <a:schemeClr val="hlink"/>
                          </a:solidFill>
                          <a:latin typeface="Calibri"/>
                          <a:ea typeface="Calibri"/>
                          <a:cs typeface="Calibri"/>
                          <a:sym typeface="Calibri"/>
                          <a:hlinkClick r:id="rId5"/>
                        </a:rPr>
                        <a:t>https://www.tate.org.uk/art/teaching-resource/colour-and-shape</a:t>
                      </a:r>
                      <a:r>
                        <a:rPr b="0" i="0" lang="en-GB" sz="1100" u="none" cap="none" strike="noStrike">
                          <a:solidFill>
                            <a:srgbClr val="3F3F3F"/>
                          </a:solidFill>
                          <a:latin typeface="Calibri"/>
                          <a:ea typeface="Calibri"/>
                          <a:cs typeface="Calibri"/>
                          <a:sym typeface="Calibri"/>
                        </a:rPr>
                        <a:t> </a:t>
                      </a:r>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Every day, Cincinnati Zoo are doing a Home Safari. Find their past videos here and learn about some of the amazing animals they care for: </a:t>
                      </a:r>
                      <a:r>
                        <a:rPr b="0" i="0" lang="en-GB" sz="1100" u="sng" cap="none" strike="noStrike">
                          <a:solidFill>
                            <a:schemeClr val="hlink"/>
                          </a:solidFill>
                          <a:latin typeface="Calibri"/>
                          <a:ea typeface="Calibri"/>
                          <a:cs typeface="Calibri"/>
                          <a:sym typeface="Calibri"/>
                          <a:hlinkClick r:id="rId6"/>
                        </a:rPr>
                        <a:t>http://cincinnatizoo.org/home-safari-resources/?fbclid=IwAR2XpFPRdr-O2EuV3GzQOiPzRUOFMZwXqZz7_oeVWOPPrTbbQMMqMZQkwYw</a:t>
                      </a:r>
                      <a:r>
                        <a:rPr b="0" i="0" lang="en-GB" sz="1100" u="none" cap="none" strike="noStrike">
                          <a:solidFill>
                            <a:srgbClr val="3F3F3F"/>
                          </a:solidFill>
                          <a:latin typeface="Calibri"/>
                          <a:ea typeface="Calibri"/>
                          <a:cs typeface="Calibri"/>
                          <a:sym typeface="Calibri"/>
                        </a:rPr>
                        <a:t> </a:t>
                      </a:r>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Learn about sustainable farming practices at Chatsworth: </a:t>
                      </a:r>
                      <a:r>
                        <a:rPr b="0" i="0" lang="en-GB" sz="1100" u="sng" cap="none" strike="noStrike">
                          <a:solidFill>
                            <a:schemeClr val="hlink"/>
                          </a:solidFill>
                          <a:latin typeface="Calibri"/>
                          <a:ea typeface="Calibri"/>
                          <a:cs typeface="Calibri"/>
                          <a:sym typeface="Calibri"/>
                          <a:hlinkClick r:id="rId7"/>
                        </a:rPr>
                        <a:t>https://poly.google.com/view/0EpwKMWiObp</a:t>
                      </a:r>
                      <a:r>
                        <a:rPr b="0" i="0" lang="en-GB" sz="1100" u="none" cap="none" strike="noStrike">
                          <a:solidFill>
                            <a:srgbClr val="3F3F3F"/>
                          </a:solidFill>
                          <a:latin typeface="Calibri"/>
                          <a:ea typeface="Calibri"/>
                          <a:cs typeface="Calibri"/>
                          <a:sym typeface="Calibri"/>
                        </a:rPr>
                        <a:t> </a:t>
                      </a:r>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Watch the various performances in this video by the Legion of Extraordinary Dancers: </a:t>
                      </a:r>
                      <a:r>
                        <a:rPr b="0" i="0" lang="en-GB" sz="1100" u="sng" cap="none" strike="noStrike">
                          <a:solidFill>
                            <a:schemeClr val="hlink"/>
                          </a:solidFill>
                          <a:latin typeface="Calibri"/>
                          <a:ea typeface="Calibri"/>
                          <a:cs typeface="Calibri"/>
                          <a:sym typeface="Calibri"/>
                          <a:hlinkClick r:id="rId8"/>
                        </a:rPr>
                        <a:t>https://www.ted.com/talks/the_lxd_in_the_internet_age_dance_evolves?referrer=playlist-talks_to_watch_with_kids#t-56811</a:t>
                      </a:r>
                      <a:r>
                        <a:rPr b="0" i="0" lang="en-GB" sz="1100" u="none" cap="none" strike="noStrike">
                          <a:solidFill>
                            <a:srgbClr val="3F3F3F"/>
                          </a:solidFill>
                          <a:latin typeface="Calibri"/>
                          <a:ea typeface="Calibri"/>
                          <a:cs typeface="Calibri"/>
                          <a:sym typeface="Calibri"/>
                        </a:rPr>
                        <a:t> </a:t>
                      </a:r>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txBody>
                  <a:tcPr marT="91425" marB="91425" marR="91425" marL="91425"/>
                </a:tc>
              </a:tr>
              <a:tr h="1865250">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Explore aerial views of the Seven Wonders of the World: </a:t>
                      </a:r>
                      <a:r>
                        <a:rPr b="0" i="0" lang="en-GB" sz="1100" u="sng" cap="none" strike="noStrike">
                          <a:solidFill>
                            <a:schemeClr val="hlink"/>
                          </a:solidFill>
                          <a:latin typeface="Calibri"/>
                          <a:ea typeface="Calibri"/>
                          <a:cs typeface="Calibri"/>
                          <a:sym typeface="Calibri"/>
                          <a:hlinkClick r:id="rId9"/>
                        </a:rPr>
                        <a:t>https://poly.google.com/view/8v-I0wldO1r</a:t>
                      </a:r>
                      <a:r>
                        <a:rPr b="0" i="0" lang="en-GB" sz="1100" u="none" cap="none" strike="noStrike">
                          <a:solidFill>
                            <a:srgbClr val="3F3F3F"/>
                          </a:solidFill>
                          <a:latin typeface="Calibri"/>
                          <a:ea typeface="Calibri"/>
                          <a:cs typeface="Calibri"/>
                          <a:sym typeface="Calibri"/>
                        </a:rPr>
                        <a:t> </a:t>
                      </a:r>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Explore the Charles Dickens Museum virtually: </a:t>
                      </a:r>
                      <a:r>
                        <a:rPr b="0" i="0" lang="en-GB" sz="1100" u="sng" cap="none" strike="noStrike">
                          <a:solidFill>
                            <a:schemeClr val="hlink"/>
                          </a:solidFill>
                          <a:latin typeface="Calibri"/>
                          <a:ea typeface="Calibri"/>
                          <a:cs typeface="Calibri"/>
                          <a:sym typeface="Calibri"/>
                          <a:hlinkClick r:id="rId10"/>
                        </a:rPr>
                        <a:t>https://poly.google.com/view/0KhwcCwjMuN</a:t>
                      </a:r>
                      <a:r>
                        <a:rPr b="0" i="0" lang="en-GB" sz="1100" u="none" cap="none" strike="noStrike">
                          <a:solidFill>
                            <a:srgbClr val="3F3F3F"/>
                          </a:solidFill>
                          <a:latin typeface="Calibri"/>
                          <a:ea typeface="Calibri"/>
                          <a:cs typeface="Calibri"/>
                          <a:sym typeface="Calibri"/>
                        </a:rPr>
                        <a:t> </a:t>
                      </a:r>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A play will be uploaded to The National Theatre’s YouTube channel each week. Watch one that is age-appropriate – e.g. </a:t>
                      </a:r>
                      <a:r>
                        <a:rPr b="0" i="1" lang="en-GB" sz="1100" u="none" cap="none" strike="noStrike">
                          <a:solidFill>
                            <a:srgbClr val="3F3F3F"/>
                          </a:solidFill>
                          <a:latin typeface="Calibri"/>
                          <a:ea typeface="Calibri"/>
                          <a:cs typeface="Calibri"/>
                          <a:sym typeface="Calibri"/>
                        </a:rPr>
                        <a:t>Twelfth Night </a:t>
                      </a:r>
                      <a:r>
                        <a:rPr b="0" i="0" lang="en-GB" sz="1100" u="none" cap="none" strike="noStrike">
                          <a:solidFill>
                            <a:srgbClr val="3F3F3F"/>
                          </a:solidFill>
                          <a:latin typeface="Calibri"/>
                          <a:ea typeface="Calibri"/>
                          <a:cs typeface="Calibri"/>
                          <a:sym typeface="Calibri"/>
                        </a:rPr>
                        <a:t>on  23</a:t>
                      </a:r>
                      <a:r>
                        <a:rPr b="0" baseline="30000" i="0" lang="en-GB" sz="1100" u="none" cap="none" strike="noStrike">
                          <a:solidFill>
                            <a:srgbClr val="3F3F3F"/>
                          </a:solidFill>
                          <a:latin typeface="Calibri"/>
                          <a:ea typeface="Calibri"/>
                          <a:cs typeface="Calibri"/>
                          <a:sym typeface="Calibri"/>
                        </a:rPr>
                        <a:t>rd</a:t>
                      </a:r>
                      <a:r>
                        <a:rPr b="0" i="0" lang="en-GB" sz="1100" u="none" cap="none" strike="noStrike">
                          <a:solidFill>
                            <a:srgbClr val="3F3F3F"/>
                          </a:solidFill>
                          <a:latin typeface="Calibri"/>
                          <a:ea typeface="Calibri"/>
                          <a:cs typeface="Calibri"/>
                          <a:sym typeface="Calibri"/>
                        </a:rPr>
                        <a:t> April. </a:t>
                      </a:r>
                      <a:endParaRPr/>
                    </a:p>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For more information: </a:t>
                      </a:r>
                      <a:r>
                        <a:rPr b="0" i="0" lang="en-GB" sz="1100" u="sng" cap="none" strike="noStrike">
                          <a:solidFill>
                            <a:schemeClr val="hlink"/>
                          </a:solidFill>
                          <a:latin typeface="Calibri"/>
                          <a:ea typeface="Calibri"/>
                          <a:cs typeface="Calibri"/>
                          <a:sym typeface="Calibri"/>
                          <a:hlinkClick r:id="rId11"/>
                        </a:rPr>
                        <a:t>https://www.radiotimes.com/news/tv/2020-04-03/free-national-theatre/</a:t>
                      </a:r>
                      <a:r>
                        <a:rPr b="0" i="0" lang="en-GB" sz="1100" u="none" cap="none" strike="noStrike">
                          <a:solidFill>
                            <a:srgbClr val="3F3F3F"/>
                          </a:solidFill>
                          <a:latin typeface="Calibri"/>
                          <a:ea typeface="Calibri"/>
                          <a:cs typeface="Calibri"/>
                          <a:sym typeface="Calibri"/>
                        </a:rPr>
                        <a:t> </a:t>
                      </a:r>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Explore an Elizabethan Tudor House in Bristol: </a:t>
                      </a:r>
                      <a:r>
                        <a:rPr b="0" i="0" lang="en-GB" sz="1100" u="sng" cap="none" strike="noStrike">
                          <a:solidFill>
                            <a:schemeClr val="hlink"/>
                          </a:solidFill>
                          <a:latin typeface="Calibri"/>
                          <a:ea typeface="Calibri"/>
                          <a:cs typeface="Calibri"/>
                          <a:sym typeface="Calibri"/>
                          <a:hlinkClick r:id="rId12"/>
                        </a:rPr>
                        <a:t>https://poly.google.com/view/7iJxw_HjOsk</a:t>
                      </a:r>
                      <a:r>
                        <a:rPr b="0" i="0" lang="en-GB" sz="1100" u="none" cap="none" strike="noStrike">
                          <a:solidFill>
                            <a:srgbClr val="3F3F3F"/>
                          </a:solidFill>
                          <a:latin typeface="Calibri"/>
                          <a:ea typeface="Calibri"/>
                          <a:cs typeface="Calibri"/>
                          <a:sym typeface="Calibri"/>
                        </a:rPr>
                        <a:t> </a:t>
                      </a:r>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Explore the grounds and exhibits of the Vatican museum: </a:t>
                      </a:r>
                      <a:r>
                        <a:rPr b="0" i="0" lang="en-GB" sz="1100" u="sng" cap="none" strike="noStrike">
                          <a:solidFill>
                            <a:schemeClr val="hlink"/>
                          </a:solidFill>
                          <a:latin typeface="Calibri"/>
                          <a:ea typeface="Calibri"/>
                          <a:cs typeface="Calibri"/>
                          <a:sym typeface="Calibri"/>
                          <a:hlinkClick r:id="rId13"/>
                        </a:rPr>
                        <a:t>http://www.museivaticani.va/content/museivaticani/en/collezioni/musei/tour-virtuali-elenco.html</a:t>
                      </a:r>
                      <a:r>
                        <a:rPr b="0" i="0" lang="en-GB" sz="1100" u="none" cap="none" strike="noStrike">
                          <a:solidFill>
                            <a:srgbClr val="3F3F3F"/>
                          </a:solidFill>
                          <a:latin typeface="Calibri"/>
                          <a:ea typeface="Calibri"/>
                          <a:cs typeface="Calibri"/>
                          <a:sym typeface="Calibri"/>
                        </a:rPr>
                        <a:t> </a:t>
                      </a:r>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txBody>
                  <a:tcPr marT="91425" marB="91425" marR="91425" marL="91425"/>
                </a:tc>
              </a:tr>
              <a:tr h="2023500">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Watch this talk by the puppeteers behind Joey, the horse from the stage production </a:t>
                      </a:r>
                      <a:r>
                        <a:rPr b="0" i="1" lang="en-GB" sz="1100" u="none" cap="none" strike="noStrike">
                          <a:solidFill>
                            <a:srgbClr val="3F3F3F"/>
                          </a:solidFill>
                          <a:latin typeface="Calibri"/>
                          <a:ea typeface="Calibri"/>
                          <a:cs typeface="Calibri"/>
                          <a:sym typeface="Calibri"/>
                        </a:rPr>
                        <a:t>War Horse, </a:t>
                      </a:r>
                      <a:r>
                        <a:rPr b="0" i="0" lang="en-GB" sz="1100" u="none" cap="none" strike="noStrike">
                          <a:solidFill>
                            <a:srgbClr val="3F3F3F"/>
                          </a:solidFill>
                          <a:latin typeface="Calibri"/>
                          <a:ea typeface="Calibri"/>
                          <a:cs typeface="Calibri"/>
                          <a:sym typeface="Calibri"/>
                        </a:rPr>
                        <a:t>and see it in action: </a:t>
                      </a:r>
                      <a:r>
                        <a:rPr b="0" i="0" lang="en-GB" sz="1100" u="sng" cap="none" strike="noStrike">
                          <a:solidFill>
                            <a:schemeClr val="hlink"/>
                          </a:solidFill>
                          <a:latin typeface="Calibri"/>
                          <a:ea typeface="Calibri"/>
                          <a:cs typeface="Calibri"/>
                          <a:sym typeface="Calibri"/>
                          <a:hlinkClick r:id="rId14"/>
                        </a:rPr>
                        <a:t>https://www.ted.com/talks/handspring_puppet_co_the_genius_puppetry_behind_war_horse?referrer=playlist-talks_to_watch_with_kids&amp;language=en</a:t>
                      </a:r>
                      <a:r>
                        <a:rPr b="0" i="0" lang="en-GB" sz="1100" u="none" cap="none" strike="noStrike">
                          <a:solidFill>
                            <a:srgbClr val="3F3F3F"/>
                          </a:solidFill>
                          <a:latin typeface="Calibri"/>
                          <a:ea typeface="Calibri"/>
                          <a:cs typeface="Calibri"/>
                          <a:sym typeface="Calibri"/>
                        </a:rPr>
                        <a:t> </a:t>
                      </a:r>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Explore some areas of Buckingham Palace: </a:t>
                      </a:r>
                      <a:r>
                        <a:rPr b="0" i="0" lang="en-GB" sz="1100" u="sng" cap="none" strike="noStrike">
                          <a:solidFill>
                            <a:schemeClr val="hlink"/>
                          </a:solidFill>
                          <a:latin typeface="Calibri"/>
                          <a:ea typeface="Calibri"/>
                          <a:cs typeface="Calibri"/>
                          <a:sym typeface="Calibri"/>
                          <a:hlinkClick r:id="rId15"/>
                        </a:rPr>
                        <a:t>https://poly.google.com/view/43FjVpqIzSy</a:t>
                      </a:r>
                      <a:r>
                        <a:rPr b="0" i="0" lang="en-GB" sz="1100" u="none" cap="none" strike="noStrike">
                          <a:solidFill>
                            <a:srgbClr val="3F3F3F"/>
                          </a:solidFill>
                          <a:latin typeface="Calibri"/>
                          <a:ea typeface="Calibri"/>
                          <a:cs typeface="Calibri"/>
                          <a:sym typeface="Calibri"/>
                        </a:rPr>
                        <a:t> </a:t>
                      </a:r>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Listen to Louis Armstrong perform </a:t>
                      </a:r>
                      <a:r>
                        <a:rPr b="0" i="1" lang="en-GB" sz="1100" u="none" cap="none" strike="noStrike">
                          <a:solidFill>
                            <a:srgbClr val="3F3F3F"/>
                          </a:solidFill>
                          <a:latin typeface="Calibri"/>
                          <a:ea typeface="Calibri"/>
                          <a:cs typeface="Calibri"/>
                          <a:sym typeface="Calibri"/>
                        </a:rPr>
                        <a:t>When the Saints Go Marching In: </a:t>
                      </a:r>
                      <a:r>
                        <a:rPr b="0" i="1" lang="en-GB" sz="1100" u="sng" cap="none" strike="noStrike">
                          <a:solidFill>
                            <a:schemeClr val="hlink"/>
                          </a:solidFill>
                          <a:latin typeface="Calibri"/>
                          <a:ea typeface="Calibri"/>
                          <a:cs typeface="Calibri"/>
                          <a:sym typeface="Calibri"/>
                          <a:hlinkClick r:id="rId16"/>
                        </a:rPr>
                        <a:t>https://www.youtube.com/watch?v=wyLjbMBpGDA</a:t>
                      </a:r>
                      <a:endParaRPr b="0" i="1" sz="1100" u="none" cap="none" strike="noStrike">
                        <a:solidFill>
                          <a:srgbClr val="3F3F3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Louis Armstrong was an influential jazz musician because of the quality of his voice and trumpet playing. </a:t>
                      </a:r>
                      <a:endParaRPr b="0" i="0" sz="1100" u="none" cap="none" strike="noStrike">
                        <a:solidFill>
                          <a:srgbClr val="3F3F3F"/>
                        </a:solidFill>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Every Friday, an Andrew Lloyd Webber musical will be uploaded to YouTube for 48 hours. There will also be backstage footage and shorter clips. For example, Jesus Christ Superstar will be uploaded on April 10</a:t>
                      </a:r>
                      <a:r>
                        <a:rPr b="0" baseline="30000" i="0" lang="en-GB" sz="1100" u="none" cap="none" strike="noStrike">
                          <a:solidFill>
                            <a:srgbClr val="3F3F3F"/>
                          </a:solidFill>
                          <a:latin typeface="Calibri"/>
                          <a:ea typeface="Calibri"/>
                          <a:cs typeface="Calibri"/>
                          <a:sym typeface="Calibri"/>
                        </a:rPr>
                        <a:t>th</a:t>
                      </a:r>
                      <a:r>
                        <a:rPr b="0" i="0" lang="en-GB" sz="1100" u="none" cap="none" strike="noStrike">
                          <a:solidFill>
                            <a:srgbClr val="3F3F3F"/>
                          </a:solidFill>
                          <a:latin typeface="Calibri"/>
                          <a:ea typeface="Calibri"/>
                          <a:cs typeface="Calibri"/>
                          <a:sym typeface="Calibri"/>
                        </a:rPr>
                        <a:t>: </a:t>
                      </a:r>
                      <a:r>
                        <a:rPr b="0" i="0" lang="en-GB" sz="1100" u="sng" cap="none" strike="noStrike">
                          <a:solidFill>
                            <a:schemeClr val="hlink"/>
                          </a:solidFill>
                          <a:latin typeface="Calibri"/>
                          <a:ea typeface="Calibri"/>
                          <a:cs typeface="Calibri"/>
                          <a:sym typeface="Calibri"/>
                          <a:hlinkClick r:id="rId17"/>
                        </a:rPr>
                        <a:t>https://www.youtube.com/channel/UCdmPjhKMaXNNeCr1FjuMvag/videos</a:t>
                      </a:r>
                      <a:r>
                        <a:rPr b="0" i="0" lang="en-GB" sz="1100" u="none" cap="none" strike="noStrike">
                          <a:solidFill>
                            <a:srgbClr val="3F3F3F"/>
                          </a:solidFill>
                          <a:latin typeface="Calibri"/>
                          <a:ea typeface="Calibri"/>
                          <a:cs typeface="Calibri"/>
                          <a:sym typeface="Calibri"/>
                        </a:rPr>
                        <a:t> </a:t>
                      </a:r>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Explore a range of folk and fairy tales and complete the activities: </a:t>
                      </a:r>
                      <a:r>
                        <a:rPr b="0" i="0" lang="en-GB" sz="1100" u="sng" cap="none" strike="noStrike">
                          <a:solidFill>
                            <a:schemeClr val="hlink"/>
                          </a:solidFill>
                          <a:latin typeface="Calibri"/>
                          <a:ea typeface="Calibri"/>
                          <a:cs typeface="Calibri"/>
                          <a:sym typeface="Calibri"/>
                          <a:hlinkClick r:id="rId18"/>
                        </a:rPr>
                        <a:t>https://www.bl.uk/childrens-books/activities/story-collector</a:t>
                      </a:r>
                      <a:r>
                        <a:rPr b="0" i="0" lang="en-GB" sz="1100" u="none" cap="none" strike="noStrike">
                          <a:solidFill>
                            <a:srgbClr val="3F3F3F"/>
                          </a:solidFill>
                          <a:latin typeface="Calibri"/>
                          <a:ea typeface="Calibri"/>
                          <a:cs typeface="Calibri"/>
                          <a:sym typeface="Calibri"/>
                        </a:rPr>
                        <a:t> </a:t>
                      </a:r>
                      <a:endParaRPr/>
                    </a:p>
                  </a:txBody>
                  <a:tcPr marT="91425" marB="91425" marR="91425" marL="91425"/>
                </a:tc>
              </a:tr>
            </a:tbl>
          </a:graphicData>
        </a:graphic>
      </p:graphicFrame>
      <p:pic>
        <p:nvPicPr>
          <p:cNvPr descr="A picture containing drawing&#10;&#10;Description automatically generated" id="50" name="Google Shape;50;p11"/>
          <p:cNvPicPr preferRelativeResize="0"/>
          <p:nvPr/>
        </p:nvPicPr>
        <p:blipFill rotWithShape="1">
          <a:blip r:embed="rId19">
            <a:alphaModFix/>
          </a:blip>
          <a:srcRect b="0" l="0" r="0" t="0"/>
          <a:stretch/>
        </p:blipFill>
        <p:spPr>
          <a:xfrm>
            <a:off x="8069157" y="-17600"/>
            <a:ext cx="1074843" cy="518890"/>
          </a:xfrm>
          <a:prstGeom prst="rect">
            <a:avLst/>
          </a:prstGeom>
          <a:noFill/>
          <a:ln>
            <a:noFill/>
          </a:ln>
        </p:spPr>
      </p:pic>
      <p:cxnSp>
        <p:nvCxnSpPr>
          <p:cNvPr id="51" name="Google Shape;51;p11"/>
          <p:cNvCxnSpPr/>
          <p:nvPr/>
        </p:nvCxnSpPr>
        <p:spPr>
          <a:xfrm flipH="1" rot="10800000">
            <a:off x="308341" y="331274"/>
            <a:ext cx="5122468" cy="31459"/>
          </a:xfrm>
          <a:prstGeom prst="straightConnector1">
            <a:avLst/>
          </a:prstGeom>
          <a:noFill/>
          <a:ln cap="flat" cmpd="sng" w="9525">
            <a:solidFill>
              <a:srgbClr val="9B9B9B"/>
            </a:solidFill>
            <a:prstDash val="solid"/>
            <a:round/>
            <a:headEnd len="sm" w="sm" type="none"/>
            <a:tailEnd len="sm" w="sm" type="none"/>
          </a:ln>
        </p:spPr>
      </p:cxn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graphicFrame>
        <p:nvGraphicFramePr>
          <p:cNvPr id="56" name="Google Shape;56;p12"/>
          <p:cNvGraphicFramePr/>
          <p:nvPr/>
        </p:nvGraphicFramePr>
        <p:xfrm>
          <a:off x="0" y="0"/>
          <a:ext cx="3000000" cy="3000000"/>
        </p:xfrm>
        <a:graphic>
          <a:graphicData uri="http://schemas.openxmlformats.org/drawingml/2006/table">
            <a:tbl>
              <a:tblPr>
                <a:noFill/>
                <a:tableStyleId>{F1C8052F-4230-4629-A39B-7C3B9299087A}</a:tableStyleId>
              </a:tblPr>
              <a:tblGrid>
                <a:gridCol w="1794050"/>
                <a:gridCol w="1794050"/>
                <a:gridCol w="1794050"/>
                <a:gridCol w="1794050"/>
                <a:gridCol w="1794050"/>
              </a:tblGrid>
              <a:tr h="2259250">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Explore the English Timeline on the British Library website:</a:t>
                      </a:r>
                      <a:endParaRPr/>
                    </a:p>
                    <a:p>
                      <a:pPr indent="0" lvl="0" marL="0" marR="0" rtl="0" algn="l">
                        <a:lnSpc>
                          <a:spcPct val="100000"/>
                        </a:lnSpc>
                        <a:spcBef>
                          <a:spcPts val="0"/>
                        </a:spcBef>
                        <a:spcAft>
                          <a:spcPts val="0"/>
                        </a:spcAft>
                        <a:buClr>
                          <a:srgbClr val="000000"/>
                        </a:buClr>
                        <a:buSzPts val="1100"/>
                        <a:buFont typeface="Arial"/>
                        <a:buNone/>
                      </a:pPr>
                      <a:r>
                        <a:rPr b="0" i="0" lang="en-GB" sz="1100" u="sng" cap="none" strike="noStrike">
                          <a:solidFill>
                            <a:schemeClr val="hlink"/>
                          </a:solidFill>
                          <a:latin typeface="Calibri"/>
                          <a:ea typeface="Calibri"/>
                          <a:cs typeface="Calibri"/>
                          <a:sym typeface="Calibri"/>
                          <a:hlinkClick r:id="rId3"/>
                        </a:rPr>
                        <a:t>https://www.bl.uk/englishtimeline</a:t>
                      </a:r>
                      <a:r>
                        <a:rPr b="0" i="0" lang="en-GB" sz="1100" u="none" cap="none" strike="noStrike">
                          <a:solidFill>
                            <a:srgbClr val="3F3F3F"/>
                          </a:solidFill>
                          <a:latin typeface="Calibri"/>
                          <a:ea typeface="Calibri"/>
                          <a:cs typeface="Calibri"/>
                          <a:sym typeface="Calibri"/>
                        </a:rPr>
                        <a:t> </a:t>
                      </a:r>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‘Anyone can discover something new,’ Watch this video about discovery, play, uncertainty and perception: </a:t>
                      </a:r>
                      <a:r>
                        <a:rPr b="0" i="0" lang="en-GB" sz="1100" u="sng" cap="none" strike="noStrike">
                          <a:solidFill>
                            <a:schemeClr val="hlink"/>
                          </a:solidFill>
                          <a:latin typeface="Calibri"/>
                          <a:ea typeface="Calibri"/>
                          <a:cs typeface="Calibri"/>
                          <a:sym typeface="Calibri"/>
                          <a:hlinkClick r:id="rId4"/>
                        </a:rPr>
                        <a:t>https://www.ted.com/talks/beau_lotto_amy_o_toole_science_is_for_everyone_kids_included?referrer=playlist-talks_to_watch_with_kids</a:t>
                      </a:r>
                      <a:r>
                        <a:rPr b="0" i="0" lang="en-GB" sz="1100" u="none" cap="none" strike="noStrike">
                          <a:solidFill>
                            <a:srgbClr val="3F3F3F"/>
                          </a:solidFill>
                          <a:latin typeface="Calibri"/>
                          <a:ea typeface="Calibri"/>
                          <a:cs typeface="Calibri"/>
                          <a:sym typeface="Calibri"/>
                        </a:rPr>
                        <a:t> </a:t>
                      </a:r>
                      <a:endParaRPr b="0" i="0" sz="1100" u="none" cap="none" strike="noStrike">
                        <a:solidFill>
                          <a:srgbClr val="3F3F3F"/>
                        </a:solidFill>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Read this interview with Michael Rosen about books and ideas: </a:t>
                      </a:r>
                      <a:r>
                        <a:rPr b="0" i="0" lang="en-GB" sz="1100" u="sng" cap="none" strike="noStrike">
                          <a:solidFill>
                            <a:schemeClr val="hlink"/>
                          </a:solidFill>
                          <a:latin typeface="Calibri"/>
                          <a:ea typeface="Calibri"/>
                          <a:cs typeface="Calibri"/>
                          <a:sym typeface="Calibri"/>
                          <a:hlinkClick r:id="rId5"/>
                        </a:rPr>
                        <a:t>https://www.bl.uk/childrens-books/articles/interview-with-michael-rosen</a:t>
                      </a:r>
                      <a:r>
                        <a:rPr b="0" i="0" lang="en-GB" sz="1100" u="none" cap="none" strike="noStrike">
                          <a:solidFill>
                            <a:srgbClr val="3F3F3F"/>
                          </a:solidFill>
                          <a:latin typeface="Calibri"/>
                          <a:ea typeface="Calibri"/>
                          <a:cs typeface="Calibri"/>
                          <a:sym typeface="Calibri"/>
                        </a:rPr>
                        <a:t> </a:t>
                      </a:r>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Learn about festivals from around the world: </a:t>
                      </a:r>
                      <a:r>
                        <a:rPr b="0" i="0" lang="en-GB" sz="1100" u="sng" cap="none" strike="noStrike">
                          <a:solidFill>
                            <a:schemeClr val="hlink"/>
                          </a:solidFill>
                          <a:latin typeface="Calibri"/>
                          <a:ea typeface="Calibri"/>
                          <a:cs typeface="Calibri"/>
                          <a:sym typeface="Calibri"/>
                          <a:hlinkClick r:id="rId6"/>
                        </a:rPr>
                        <a:t>https://poly.google.com/view/dFDJe-ucJDI</a:t>
                      </a:r>
                      <a:r>
                        <a:rPr b="0" i="0" lang="en-GB" sz="1100" u="none" cap="none" strike="noStrike">
                          <a:solidFill>
                            <a:srgbClr val="3F3F3F"/>
                          </a:solidFill>
                          <a:latin typeface="Calibri"/>
                          <a:ea typeface="Calibri"/>
                          <a:cs typeface="Calibri"/>
                          <a:sym typeface="Calibri"/>
                        </a:rPr>
                        <a:t> </a:t>
                      </a:r>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Read about the Globe Theatre in London and explore its virtual tour: </a:t>
                      </a:r>
                      <a:r>
                        <a:rPr b="0" i="0" lang="en-GB" sz="1100" u="sng" cap="none" strike="noStrike">
                          <a:solidFill>
                            <a:schemeClr val="hlink"/>
                          </a:solidFill>
                          <a:latin typeface="Calibri"/>
                          <a:ea typeface="Calibri"/>
                          <a:cs typeface="Calibri"/>
                          <a:sym typeface="Calibri"/>
                          <a:hlinkClick r:id="rId7"/>
                        </a:rPr>
                        <a:t>http://www.openculture.com/2018/05/take-a-virtual-tour-of-shakespeares-globe-theatre-in-london.html</a:t>
                      </a:r>
                      <a:r>
                        <a:rPr b="0" i="0" lang="en-GB" sz="1100" u="none" cap="none" strike="noStrike">
                          <a:solidFill>
                            <a:srgbClr val="3F3F3F"/>
                          </a:solidFill>
                          <a:latin typeface="Calibri"/>
                          <a:ea typeface="Calibri"/>
                          <a:cs typeface="Calibri"/>
                          <a:sym typeface="Calibri"/>
                        </a:rPr>
                        <a:t> </a:t>
                      </a:r>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txBody>
                  <a:tcPr marT="91425" marB="91425" marR="91425" marL="91425"/>
                </a:tc>
              </a:tr>
              <a:tr h="625575">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The Globe are uploading a Shakespeare play to their YouTube channel on Mondays. From 6pm, follow/join a live chat about the play @The_Globe.</a:t>
                      </a:r>
                      <a:endParaRPr/>
                    </a:p>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For more info: </a:t>
                      </a:r>
                      <a:r>
                        <a:rPr b="0" i="0" lang="en-GB" sz="1100" u="sng" cap="none" strike="noStrike">
                          <a:solidFill>
                            <a:schemeClr val="hlink"/>
                          </a:solidFill>
                          <a:latin typeface="Calibri"/>
                          <a:ea typeface="Calibri"/>
                          <a:cs typeface="Calibri"/>
                          <a:sym typeface="Calibri"/>
                          <a:hlinkClick r:id="rId8"/>
                        </a:rPr>
                        <a:t>https://www.shakespearesglobe.com/discover/blogs-and-features/2020/04/03/how-to-watch-our-free-globe-player-films/</a:t>
                      </a:r>
                      <a:r>
                        <a:rPr b="0" i="0" lang="en-GB" sz="1100" u="none" cap="none" strike="noStrike">
                          <a:solidFill>
                            <a:srgbClr val="3F3F3F"/>
                          </a:solidFill>
                          <a:latin typeface="Calibri"/>
                          <a:ea typeface="Calibri"/>
                          <a:cs typeface="Calibri"/>
                          <a:sym typeface="Calibri"/>
                        </a:rPr>
                        <a:t> </a:t>
                      </a:r>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Read about the designing process of St Paul’s Cathedral: </a:t>
                      </a:r>
                      <a:r>
                        <a:rPr b="0" i="0" lang="en-GB" sz="1100" u="sng" cap="none" strike="noStrike">
                          <a:solidFill>
                            <a:schemeClr val="hlink"/>
                          </a:solidFill>
                          <a:latin typeface="Calibri"/>
                          <a:ea typeface="Calibri"/>
                          <a:cs typeface="Calibri"/>
                          <a:sym typeface="Calibri"/>
                          <a:hlinkClick r:id="rId9"/>
                        </a:rPr>
                        <a:t>https://artsandculture.google.com/exhibit/ugKiLhwn3qVaIQ</a:t>
                      </a:r>
                      <a:r>
                        <a:rPr b="0" i="0" lang="en-GB" sz="1100" u="none" cap="none" strike="noStrike">
                          <a:solidFill>
                            <a:srgbClr val="3F3F3F"/>
                          </a:solidFill>
                          <a:latin typeface="Calibri"/>
                          <a:ea typeface="Calibri"/>
                          <a:cs typeface="Calibri"/>
                          <a:sym typeface="Calibri"/>
                        </a:rPr>
                        <a:t> </a:t>
                      </a:r>
                      <a:endParaRPr b="0" i="0" sz="1100" u="none" cap="none" strike="noStrike">
                        <a:solidFill>
                          <a:srgbClr val="3F3F3F"/>
                        </a:solidFill>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Read this interview with Quentin Blake about the illustration process and insights he shares: </a:t>
                      </a:r>
                      <a:r>
                        <a:rPr b="0" i="0" lang="en-GB" sz="1100" u="sng" cap="none" strike="noStrike">
                          <a:solidFill>
                            <a:schemeClr val="hlink"/>
                          </a:solidFill>
                          <a:latin typeface="Calibri"/>
                          <a:ea typeface="Calibri"/>
                          <a:cs typeface="Calibri"/>
                          <a:sym typeface="Calibri"/>
                          <a:hlinkClick r:id="rId10"/>
                        </a:rPr>
                        <a:t>https://www.bl.uk/childrens-books/articles/interview-with-quentin-blake</a:t>
                      </a:r>
                      <a:r>
                        <a:rPr b="0" i="0" lang="en-GB" sz="1100" u="none" cap="none" strike="noStrike">
                          <a:solidFill>
                            <a:srgbClr val="3F3F3F"/>
                          </a:solidFill>
                          <a:latin typeface="Calibri"/>
                          <a:ea typeface="Calibri"/>
                          <a:cs typeface="Calibri"/>
                          <a:sym typeface="Calibri"/>
                        </a:rPr>
                        <a:t> </a:t>
                      </a:r>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Listen to  Beethoven’s symphony no.5 – an iconic opening melody: </a:t>
                      </a:r>
                      <a:r>
                        <a:rPr b="0" i="0" lang="en-GB" sz="1100" u="sng" cap="none" strike="noStrike">
                          <a:solidFill>
                            <a:schemeClr val="hlink"/>
                          </a:solidFill>
                          <a:latin typeface="Calibri"/>
                          <a:ea typeface="Calibri"/>
                          <a:cs typeface="Calibri"/>
                          <a:sym typeface="Calibri"/>
                          <a:hlinkClick r:id="rId11"/>
                        </a:rPr>
                        <a:t>https://www.youtube.com/watch?v=jv2WJMVPQi8</a:t>
                      </a:r>
                      <a:r>
                        <a:rPr b="0" i="0" lang="en-GB" sz="1100" u="none" cap="none" strike="noStrike">
                          <a:solidFill>
                            <a:srgbClr val="3F3F3F"/>
                          </a:solidFill>
                          <a:latin typeface="Calibri"/>
                          <a:ea typeface="Calibri"/>
                          <a:cs typeface="Calibri"/>
                          <a:sym typeface="Calibri"/>
                        </a:rPr>
                        <a:t> </a:t>
                      </a:r>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Read a brief history about cinema: </a:t>
                      </a:r>
                      <a:r>
                        <a:rPr b="0" i="0" lang="en-GB" sz="1100" u="sng" cap="none" strike="noStrike">
                          <a:solidFill>
                            <a:schemeClr val="hlink"/>
                          </a:solidFill>
                          <a:latin typeface="Calibri"/>
                          <a:ea typeface="Calibri"/>
                          <a:cs typeface="Calibri"/>
                          <a:sym typeface="Calibri"/>
                          <a:hlinkClick r:id="rId12"/>
                        </a:rPr>
                        <a:t>https://blog.scienceandmediamuseum.org.uk/very-short-history-of-cinema/</a:t>
                      </a:r>
                      <a:r>
                        <a:rPr b="0" i="0" lang="en-GB" sz="1100" u="none" cap="none" strike="noStrike">
                          <a:solidFill>
                            <a:srgbClr val="3F3F3F"/>
                          </a:solidFill>
                          <a:latin typeface="Calibri"/>
                          <a:ea typeface="Calibri"/>
                          <a:cs typeface="Calibri"/>
                          <a:sym typeface="Calibri"/>
                        </a:rPr>
                        <a:t>  </a:t>
                      </a:r>
                      <a:endParaRPr b="0" i="0" sz="1100" u="none" cap="none" strike="noStrike">
                        <a:solidFill>
                          <a:srgbClr val="3F3F3F"/>
                        </a:solidFill>
                        <a:latin typeface="Calibri"/>
                        <a:ea typeface="Calibri"/>
                        <a:cs typeface="Calibri"/>
                        <a:sym typeface="Calibri"/>
                      </a:endParaRPr>
                    </a:p>
                  </a:txBody>
                  <a:tcPr marT="91425" marB="91425" marR="91425" marL="91425"/>
                </a:tc>
              </a:tr>
              <a:tr h="528100">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Read about the history and restoration of HMS Victory, one of the world’s most famous warships: </a:t>
                      </a:r>
                      <a:r>
                        <a:rPr b="0" i="0" lang="en-GB" sz="1100" u="sng" cap="none" strike="noStrike">
                          <a:solidFill>
                            <a:schemeClr val="hlink"/>
                          </a:solidFill>
                          <a:latin typeface="Calibri"/>
                          <a:ea typeface="Calibri"/>
                          <a:cs typeface="Calibri"/>
                          <a:sym typeface="Calibri"/>
                          <a:hlinkClick r:id="rId13"/>
                        </a:rPr>
                        <a:t>https://www.hms-victory.com/history</a:t>
                      </a:r>
                      <a:r>
                        <a:rPr b="0" i="0" lang="en-GB" sz="1100" u="none" cap="none" strike="noStrike">
                          <a:solidFill>
                            <a:srgbClr val="3F3F3F"/>
                          </a:solidFill>
                          <a:latin typeface="Calibri"/>
                          <a:ea typeface="Calibri"/>
                          <a:cs typeface="Calibri"/>
                          <a:sym typeface="Calibri"/>
                        </a:rPr>
                        <a:t> </a:t>
                      </a:r>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Listen to John Agard perform his poem </a:t>
                      </a:r>
                      <a:r>
                        <a:rPr b="0" i="1" lang="en-GB" sz="1100" u="none" cap="none" strike="noStrike">
                          <a:solidFill>
                            <a:srgbClr val="3F3F3F"/>
                          </a:solidFill>
                          <a:latin typeface="Calibri"/>
                          <a:ea typeface="Calibri"/>
                          <a:cs typeface="Calibri"/>
                          <a:sym typeface="Calibri"/>
                        </a:rPr>
                        <a:t>Put the Kettle On: </a:t>
                      </a:r>
                      <a:r>
                        <a:rPr b="0" i="0" lang="en-GB" sz="1100" u="sng" cap="none" strike="noStrike">
                          <a:solidFill>
                            <a:schemeClr val="hlink"/>
                          </a:solidFill>
                          <a:latin typeface="Calibri"/>
                          <a:ea typeface="Calibri"/>
                          <a:cs typeface="Calibri"/>
                          <a:sym typeface="Calibri"/>
                          <a:hlinkClick r:id="rId14"/>
                        </a:rPr>
                        <a:t>https://www.youtube.com/watch?v=lt-viSlQ6oc</a:t>
                      </a:r>
                      <a:r>
                        <a:rPr b="0" i="0" lang="en-GB" sz="1100" u="none" cap="none" strike="noStrike">
                          <a:solidFill>
                            <a:srgbClr val="3F3F3F"/>
                          </a:solidFill>
                          <a:latin typeface="Calibri"/>
                          <a:ea typeface="Calibri"/>
                          <a:cs typeface="Calibri"/>
                          <a:sym typeface="Calibri"/>
                        </a:rPr>
                        <a:t> </a:t>
                      </a:r>
                      <a:endParaRPr b="0" i="0" sz="1100" u="none" cap="none" strike="noStrike">
                        <a:solidFill>
                          <a:srgbClr val="3F3F3F"/>
                        </a:solidFill>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Every week, Rob Myles is uploading an online group reading of one of Shakespeare’s plays. All will be uploaded in the order they are believed to have been written. Watch one you have never heard of before. </a:t>
                      </a:r>
                      <a:endParaRPr/>
                    </a:p>
                    <a:p>
                      <a:pPr indent="0" lvl="0" marL="0" marR="0" rtl="0" algn="l">
                        <a:lnSpc>
                          <a:spcPct val="100000"/>
                        </a:lnSpc>
                        <a:spcBef>
                          <a:spcPts val="0"/>
                        </a:spcBef>
                        <a:spcAft>
                          <a:spcPts val="0"/>
                        </a:spcAft>
                        <a:buClr>
                          <a:srgbClr val="000000"/>
                        </a:buClr>
                        <a:buSzPts val="1100"/>
                        <a:buFont typeface="Arial"/>
                        <a:buNone/>
                      </a:pPr>
                      <a:r>
                        <a:rPr b="0" i="0" lang="en-GB" sz="1100" u="sng" cap="none" strike="noStrike">
                          <a:solidFill>
                            <a:schemeClr val="hlink"/>
                          </a:solidFill>
                          <a:latin typeface="Calibri"/>
                          <a:ea typeface="Calibri"/>
                          <a:cs typeface="Calibri"/>
                          <a:sym typeface="Calibri"/>
                          <a:hlinkClick r:id="rId15"/>
                        </a:rPr>
                        <a:t>https://www.youtube.com/user/robmyles/featured</a:t>
                      </a:r>
                      <a:r>
                        <a:rPr b="0" i="0" lang="en-GB" sz="1100" u="none" cap="none" strike="noStrike">
                          <a:solidFill>
                            <a:srgbClr val="3F3F3F"/>
                          </a:solidFill>
                          <a:latin typeface="Calibri"/>
                          <a:ea typeface="Calibri"/>
                          <a:cs typeface="Calibri"/>
                          <a:sym typeface="Calibri"/>
                        </a:rPr>
                        <a:t> </a:t>
                      </a:r>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Explore the virtual Hall of Remembrance on the Imperial War Museum website: </a:t>
                      </a:r>
                      <a:r>
                        <a:rPr b="0" i="0" lang="en-GB" sz="1100" u="sng" cap="none" strike="noStrike">
                          <a:solidFill>
                            <a:schemeClr val="hlink"/>
                          </a:solidFill>
                          <a:latin typeface="Calibri"/>
                          <a:ea typeface="Calibri"/>
                          <a:cs typeface="Calibri"/>
                          <a:sym typeface="Calibri"/>
                          <a:hlinkClick r:id="rId16"/>
                        </a:rPr>
                        <a:t>https://hall.iwm.org.uk</a:t>
                      </a:r>
                      <a:r>
                        <a:rPr b="0" i="0" lang="en-GB" sz="1100" u="none" cap="none" strike="noStrike">
                          <a:solidFill>
                            <a:srgbClr val="3F3F3F"/>
                          </a:solidFill>
                          <a:latin typeface="Calibri"/>
                          <a:ea typeface="Calibri"/>
                          <a:cs typeface="Calibri"/>
                          <a:sym typeface="Calibri"/>
                        </a:rPr>
                        <a:t> </a:t>
                      </a:r>
                      <a:endParaRPr b="0" i="0" sz="1100" u="none" cap="none" strike="noStrike">
                        <a:solidFill>
                          <a:srgbClr val="3F3F3F"/>
                        </a:solidFill>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Follow Woodrow Phoenix’s guide to making your own comic strip: </a:t>
                      </a:r>
                      <a:r>
                        <a:rPr b="0" i="0" lang="en-GB" sz="1100" u="sng" cap="none" strike="noStrike">
                          <a:solidFill>
                            <a:schemeClr val="hlink"/>
                          </a:solidFill>
                          <a:latin typeface="Calibri"/>
                          <a:ea typeface="Calibri"/>
                          <a:cs typeface="Calibri"/>
                          <a:sym typeface="Calibri"/>
                          <a:hlinkClick r:id="rId17"/>
                        </a:rPr>
                        <a:t>https://www.bl.uk/childrens-books/activities/make-your-own-comic-strip-stories</a:t>
                      </a:r>
                      <a:r>
                        <a:rPr b="0" i="0" lang="en-GB" sz="1100" u="none" cap="none" strike="noStrike">
                          <a:solidFill>
                            <a:srgbClr val="3F3F3F"/>
                          </a:solidFill>
                          <a:latin typeface="Calibri"/>
                          <a:ea typeface="Calibri"/>
                          <a:cs typeface="Calibri"/>
                          <a:sym typeface="Calibri"/>
                        </a:rPr>
                        <a:t> </a:t>
                      </a:r>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txBody>
                  <a:tcPr marT="91425" marB="91425" marR="91425" marL="91425"/>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graphicFrame>
        <p:nvGraphicFramePr>
          <p:cNvPr id="61" name="Google Shape;61;p13"/>
          <p:cNvGraphicFramePr/>
          <p:nvPr/>
        </p:nvGraphicFramePr>
        <p:xfrm>
          <a:off x="217571" y="0"/>
          <a:ext cx="3000000" cy="3000000"/>
        </p:xfrm>
        <a:graphic>
          <a:graphicData uri="http://schemas.openxmlformats.org/drawingml/2006/table">
            <a:tbl>
              <a:tblPr>
                <a:noFill/>
                <a:tableStyleId>{F1C8052F-4230-4629-A39B-7C3B9299087A}</a:tableStyleId>
              </a:tblPr>
              <a:tblGrid>
                <a:gridCol w="1696775"/>
                <a:gridCol w="1794625"/>
                <a:gridCol w="1754625"/>
                <a:gridCol w="1714600"/>
                <a:gridCol w="1714600"/>
              </a:tblGrid>
              <a:tr h="1135175">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Read about the history of the Sagrada Familia in Barcelona which has taken almost 140 years so far to build: </a:t>
                      </a:r>
                      <a:r>
                        <a:rPr b="0" i="0" lang="en-GB" sz="1100" u="sng" cap="none" strike="noStrike">
                          <a:solidFill>
                            <a:schemeClr val="hlink"/>
                          </a:solidFill>
                          <a:latin typeface="Calibri"/>
                          <a:ea typeface="Calibri"/>
                          <a:cs typeface="Calibri"/>
                          <a:sym typeface="Calibri"/>
                          <a:hlinkClick r:id="rId3"/>
                        </a:rPr>
                        <a:t>https://sagradafamilia.org/en/history-of-the-temple</a:t>
                      </a:r>
                      <a:r>
                        <a:rPr b="0" i="0" lang="en-GB" sz="1100" u="none" cap="none" strike="noStrike">
                          <a:solidFill>
                            <a:srgbClr val="3F3F3F"/>
                          </a:solidFill>
                          <a:latin typeface="Calibri"/>
                          <a:ea typeface="Calibri"/>
                          <a:cs typeface="Calibri"/>
                          <a:sym typeface="Calibri"/>
                        </a:rPr>
                        <a:t> </a:t>
                      </a:r>
                      <a:endParaRPr b="0" i="0" sz="1100" u="none" cap="none" strike="noStrike">
                        <a:solidFill>
                          <a:srgbClr val="3F3F3F"/>
                        </a:solidFill>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Follow a dance choreography video by Oti Mabuse on her Facebook page: </a:t>
                      </a:r>
                      <a:r>
                        <a:rPr b="0" i="0" lang="en-GB" sz="1100" u="sng" cap="none" strike="noStrike">
                          <a:solidFill>
                            <a:schemeClr val="hlink"/>
                          </a:solidFill>
                          <a:latin typeface="Calibri"/>
                          <a:ea typeface="Calibri"/>
                          <a:cs typeface="Calibri"/>
                          <a:sym typeface="Calibri"/>
                          <a:hlinkClick r:id="rId4"/>
                        </a:rPr>
                        <a:t>https://www.facebook.com/pg/OtiMabuse/videos/?ref=page_internal</a:t>
                      </a:r>
                      <a:r>
                        <a:rPr b="0" i="0" lang="en-GB" sz="1100" u="none" cap="none" strike="noStrike">
                          <a:solidFill>
                            <a:srgbClr val="3F3F3F"/>
                          </a:solidFill>
                          <a:latin typeface="Calibri"/>
                          <a:ea typeface="Calibri"/>
                          <a:cs typeface="Calibri"/>
                          <a:sym typeface="Calibri"/>
                        </a:rPr>
                        <a:t> </a:t>
                      </a:r>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Listen to Stravinsky’s </a:t>
                      </a:r>
                      <a:r>
                        <a:rPr b="0" i="1" lang="en-GB" sz="1100" u="none" cap="none" strike="noStrike">
                          <a:solidFill>
                            <a:srgbClr val="3F3F3F"/>
                          </a:solidFill>
                          <a:latin typeface="Calibri"/>
                          <a:ea typeface="Calibri"/>
                          <a:cs typeface="Calibri"/>
                          <a:sym typeface="Calibri"/>
                        </a:rPr>
                        <a:t>The Rite of Spring </a:t>
                      </a:r>
                      <a:r>
                        <a:rPr b="0" i="0" lang="en-GB" sz="1100" u="none" cap="none" strike="noStrike">
                          <a:solidFill>
                            <a:srgbClr val="3F3F3F"/>
                          </a:solidFill>
                          <a:latin typeface="Calibri"/>
                          <a:ea typeface="Calibri"/>
                          <a:cs typeface="Calibri"/>
                          <a:sym typeface="Calibri"/>
                        </a:rPr>
                        <a:t>– the music to this ballet was shocking to the audience at its premiere in 1913, so much so that many have said that there was a riot: </a:t>
                      </a:r>
                      <a:r>
                        <a:rPr b="0" i="0" lang="en-GB" sz="1100" u="sng" cap="none" strike="noStrike">
                          <a:solidFill>
                            <a:schemeClr val="hlink"/>
                          </a:solidFill>
                          <a:latin typeface="Calibri"/>
                          <a:ea typeface="Calibri"/>
                          <a:cs typeface="Calibri"/>
                          <a:sym typeface="Calibri"/>
                          <a:hlinkClick r:id="rId5"/>
                        </a:rPr>
                        <a:t>https://www.youtube.com/watch?v=EkwqPJZe8ms</a:t>
                      </a:r>
                      <a:r>
                        <a:rPr b="0" i="0" lang="en-GB" sz="1100" u="none" cap="none" strike="noStrike">
                          <a:solidFill>
                            <a:srgbClr val="3F3F3F"/>
                          </a:solidFill>
                          <a:latin typeface="Calibri"/>
                          <a:ea typeface="Calibri"/>
                          <a:cs typeface="Calibri"/>
                          <a:sym typeface="Calibri"/>
                        </a:rPr>
                        <a:t> </a:t>
                      </a:r>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Explore some of the objects in the collection at Jane Austen’s house and read about them: </a:t>
                      </a:r>
                      <a:r>
                        <a:rPr b="0" i="0" lang="en-GB" sz="1100" u="sng" cap="none" strike="noStrike">
                          <a:solidFill>
                            <a:schemeClr val="hlink"/>
                          </a:solidFill>
                          <a:latin typeface="Calibri"/>
                          <a:ea typeface="Calibri"/>
                          <a:cs typeface="Calibri"/>
                          <a:sym typeface="Calibri"/>
                          <a:hlinkClick r:id="rId6"/>
                        </a:rPr>
                        <a:t>https://www.jane-austens-house-museum.org.uk/collection</a:t>
                      </a:r>
                      <a:r>
                        <a:rPr b="0" i="0" lang="en-GB" sz="1100" u="none" cap="none" strike="noStrike">
                          <a:solidFill>
                            <a:srgbClr val="3F3F3F"/>
                          </a:solidFill>
                          <a:latin typeface="Calibri"/>
                          <a:ea typeface="Calibri"/>
                          <a:cs typeface="Calibri"/>
                          <a:sym typeface="Calibri"/>
                        </a:rPr>
                        <a:t> </a:t>
                      </a:r>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Explore fossils and what we can learn from them: </a:t>
                      </a:r>
                      <a:r>
                        <a:rPr b="0" i="0" lang="en-GB" sz="1100" u="sng" cap="none" strike="noStrike">
                          <a:solidFill>
                            <a:schemeClr val="hlink"/>
                          </a:solidFill>
                          <a:latin typeface="Calibri"/>
                          <a:ea typeface="Calibri"/>
                          <a:cs typeface="Calibri"/>
                          <a:sym typeface="Calibri"/>
                          <a:hlinkClick r:id="rId7"/>
                        </a:rPr>
                        <a:t>https://poly.google.com/view/4gEaj5Wf67o</a:t>
                      </a:r>
                      <a:r>
                        <a:rPr b="0" i="0" lang="en-GB" sz="1100" u="none" cap="none" strike="noStrike">
                          <a:solidFill>
                            <a:srgbClr val="3F3F3F"/>
                          </a:solidFill>
                          <a:latin typeface="Calibri"/>
                          <a:ea typeface="Calibri"/>
                          <a:cs typeface="Calibri"/>
                          <a:sym typeface="Calibri"/>
                        </a:rPr>
                        <a:t> </a:t>
                      </a:r>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txBody>
                  <a:tcPr marT="91425" marB="91425" marR="91425" marL="91425"/>
                </a:tc>
              </a:tr>
              <a:tr h="1073825">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Watch this interview event with Tim Peake, focusing on his experience in space: </a:t>
                      </a:r>
                      <a:r>
                        <a:rPr b="0" i="0" lang="en-GB" sz="1100" u="sng" cap="none" strike="noStrike">
                          <a:solidFill>
                            <a:schemeClr val="hlink"/>
                          </a:solidFill>
                          <a:latin typeface="Calibri"/>
                          <a:ea typeface="Calibri"/>
                          <a:cs typeface="Calibri"/>
                          <a:sym typeface="Calibri"/>
                          <a:hlinkClick r:id="rId8"/>
                        </a:rPr>
                        <a:t>https://www.youtube.com/watch?v=ekQtOdz2_G4</a:t>
                      </a:r>
                      <a:r>
                        <a:rPr b="0" i="0" lang="en-GB" sz="1100" u="none" cap="none" strike="noStrike">
                          <a:solidFill>
                            <a:srgbClr val="3F3F3F"/>
                          </a:solidFill>
                          <a:latin typeface="Calibri"/>
                          <a:ea typeface="Calibri"/>
                          <a:cs typeface="Calibri"/>
                          <a:sym typeface="Calibri"/>
                        </a:rPr>
                        <a:t> </a:t>
                      </a:r>
                      <a:endParaRPr b="0" i="0" sz="1100" u="none" cap="none" strike="noStrike">
                        <a:solidFill>
                          <a:srgbClr val="3F3F3F"/>
                        </a:solidFill>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Listen to the National Youth Orchestra play Gustav Holst’s </a:t>
                      </a:r>
                      <a:r>
                        <a:rPr b="0" i="1" lang="en-GB" sz="1100" u="none" cap="none" strike="noStrike">
                          <a:solidFill>
                            <a:srgbClr val="3F3F3F"/>
                          </a:solidFill>
                          <a:latin typeface="Calibri"/>
                          <a:ea typeface="Calibri"/>
                          <a:cs typeface="Calibri"/>
                          <a:sym typeface="Calibri"/>
                        </a:rPr>
                        <a:t>The Planets: </a:t>
                      </a:r>
                      <a:r>
                        <a:rPr b="0" i="0" lang="en-GB" sz="1100" u="sng" cap="none" strike="noStrike">
                          <a:solidFill>
                            <a:schemeClr val="hlink"/>
                          </a:solidFill>
                          <a:latin typeface="Calibri"/>
                          <a:ea typeface="Calibri"/>
                          <a:cs typeface="Calibri"/>
                          <a:sym typeface="Calibri"/>
                          <a:hlinkClick r:id="rId9"/>
                        </a:rPr>
                        <a:t>https://www.youtube.com/watch?v=be7uEyyNIT4</a:t>
                      </a:r>
                      <a:r>
                        <a:rPr b="0" i="0" lang="en-GB" sz="1100" u="none" cap="none" strike="noStrike">
                          <a:solidFill>
                            <a:srgbClr val="3F3F3F"/>
                          </a:solidFill>
                          <a:latin typeface="Calibri"/>
                          <a:ea typeface="Calibri"/>
                          <a:cs typeface="Calibri"/>
                          <a:sym typeface="Calibri"/>
                        </a:rPr>
                        <a:t> </a:t>
                      </a:r>
                      <a:endParaRPr b="0" i="0" sz="1100" u="none" cap="none" strike="noStrike">
                        <a:solidFill>
                          <a:srgbClr val="3F3F3F"/>
                        </a:solidFill>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Spend time browsing through the last 500 years of art on the Tate Britain website, viewing artworks and watching videos from the curators: </a:t>
                      </a:r>
                      <a:r>
                        <a:rPr b="0" i="0" lang="en-GB" sz="1100" u="sng" cap="none" strike="noStrike">
                          <a:solidFill>
                            <a:schemeClr val="hlink"/>
                          </a:solidFill>
                          <a:latin typeface="Calibri"/>
                          <a:ea typeface="Calibri"/>
                          <a:cs typeface="Calibri"/>
                          <a:sym typeface="Calibri"/>
                          <a:hlinkClick r:id="rId10"/>
                        </a:rPr>
                        <a:t>https://artsandculture.google.com/exhibit/meet-500-years-of-british-art/gQWm5Z0A</a:t>
                      </a:r>
                      <a:r>
                        <a:rPr b="0" i="0" lang="en-GB" sz="1100" u="none" cap="none" strike="noStrike">
                          <a:solidFill>
                            <a:srgbClr val="3F3F3F"/>
                          </a:solidFill>
                          <a:latin typeface="Calibri"/>
                          <a:ea typeface="Calibri"/>
                          <a:cs typeface="Calibri"/>
                          <a:sym typeface="Calibri"/>
                        </a:rPr>
                        <a:t> </a:t>
                      </a:r>
                      <a:endParaRPr b="0" i="0" sz="1100" u="none" cap="none" strike="noStrike">
                        <a:solidFill>
                          <a:srgbClr val="3F3F3F"/>
                        </a:solidFill>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Watch some of these 3-minute Shakespeare videos. Make sure you choose some you haven’t heard of before: </a:t>
                      </a:r>
                      <a:r>
                        <a:rPr b="0" i="0" lang="en-GB" sz="1100" u="sng" cap="none" strike="noStrike">
                          <a:solidFill>
                            <a:schemeClr val="hlink"/>
                          </a:solidFill>
                          <a:latin typeface="Calibri"/>
                          <a:ea typeface="Calibri"/>
                          <a:cs typeface="Calibri"/>
                          <a:sym typeface="Calibri"/>
                          <a:hlinkClick r:id="rId11"/>
                        </a:rPr>
                        <a:t>https://www.shakespeare.org.uk/education/home-learning/11-14-year-olds/paperless-resources/</a:t>
                      </a:r>
                      <a:r>
                        <a:rPr b="0" i="0" lang="en-GB" sz="1100" u="none" cap="none" strike="noStrike">
                          <a:solidFill>
                            <a:srgbClr val="3F3F3F"/>
                          </a:solidFill>
                          <a:latin typeface="Calibri"/>
                          <a:ea typeface="Calibri"/>
                          <a:cs typeface="Calibri"/>
                          <a:sym typeface="Calibri"/>
                        </a:rPr>
                        <a:t> </a:t>
                      </a:r>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3F3F3F"/>
                          </a:solidFill>
                          <a:latin typeface="Calibri"/>
                          <a:ea typeface="Calibri"/>
                          <a:cs typeface="Calibri"/>
                          <a:sym typeface="Calibri"/>
                        </a:rPr>
                        <a:t>Watch the TED-Ed video about Vermeer’s </a:t>
                      </a:r>
                      <a:r>
                        <a:rPr b="0" i="1" lang="en-GB" sz="1100" u="none" cap="none" strike="noStrike">
                          <a:solidFill>
                            <a:srgbClr val="3F3F3F"/>
                          </a:solidFill>
                          <a:latin typeface="Calibri"/>
                          <a:ea typeface="Calibri"/>
                          <a:cs typeface="Calibri"/>
                          <a:sym typeface="Calibri"/>
                        </a:rPr>
                        <a:t>Girl with the Pearl Earring: </a:t>
                      </a:r>
                      <a:r>
                        <a:rPr b="0" i="0" lang="en-GB" sz="1100" u="sng" cap="none" strike="noStrike">
                          <a:solidFill>
                            <a:schemeClr val="hlink"/>
                          </a:solidFill>
                          <a:latin typeface="Calibri"/>
                          <a:ea typeface="Calibri"/>
                          <a:cs typeface="Calibri"/>
                          <a:sym typeface="Calibri"/>
                          <a:hlinkClick r:id="rId12"/>
                        </a:rPr>
                        <a:t>https://www.youtube.com/watch?v=pM_IzEAv5d4</a:t>
                      </a:r>
                      <a:r>
                        <a:rPr b="0" i="0" lang="en-GB" sz="1100" u="none" cap="none" strike="noStrike">
                          <a:solidFill>
                            <a:srgbClr val="3F3F3F"/>
                          </a:solidFill>
                          <a:latin typeface="Calibri"/>
                          <a:ea typeface="Calibri"/>
                          <a:cs typeface="Calibri"/>
                          <a:sym typeface="Calibri"/>
                        </a:rPr>
                        <a:t> </a:t>
                      </a:r>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3F3F3F"/>
                        </a:solidFill>
                        <a:latin typeface="Calibri"/>
                        <a:ea typeface="Calibri"/>
                        <a:cs typeface="Calibri"/>
                        <a:sym typeface="Calibri"/>
                      </a:endParaRPr>
                    </a:p>
                  </a:txBody>
                  <a:tcPr marT="91425" marB="91425" marR="91425" marL="91425"/>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