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2" r:id="rId1"/>
  </p:sldMasterIdLst>
  <p:notesMasterIdLst>
    <p:notesMasterId r:id="rId8"/>
  </p:notesMasterIdLst>
  <p:sldIdLst>
    <p:sldId id="4235" r:id="rId2"/>
    <p:sldId id="260" r:id="rId3"/>
    <p:sldId id="261" r:id="rId4"/>
    <p:sldId id="262" r:id="rId5"/>
    <p:sldId id="4234" r:id="rId6"/>
    <p:sldId id="268" r:id="rId7"/>
  </p:sldIdLst>
  <p:sldSz cx="10680700" cy="7556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Nietopski" initials="SN" lastIdx="2" clrIdx="0">
    <p:extLst>
      <p:ext uri="{19B8F6BF-5375-455C-9EA6-DF929625EA0E}">
        <p15:presenceInfo xmlns:p15="http://schemas.microsoft.com/office/powerpoint/2012/main" userId="S-1-5-21-1598838018-3775903872-2167328690-216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199"/>
    <a:srgbClr val="E76C0F"/>
    <a:srgbClr val="911813"/>
    <a:srgbClr val="45C0AE"/>
    <a:srgbClr val="FFFF99"/>
    <a:srgbClr val="66FFFF"/>
    <a:srgbClr val="FFCCFF"/>
    <a:srgbClr val="F15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DD5"/>
          </a:solidFill>
        </a:fill>
      </a:tcStyle>
    </a:wholeTbl>
    <a:band2H>
      <a:tcTxStyle/>
      <a:tcStyle>
        <a:tcBdr/>
        <a:fill>
          <a:solidFill>
            <a:srgbClr val="E7EF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3ED"/>
          </a:solidFill>
        </a:fill>
      </a:tcStyle>
    </a:wholeTbl>
    <a:band2H>
      <a:tcTxStyle/>
      <a:tcStyle>
        <a:tcBdr/>
        <a:fill>
          <a:solidFill>
            <a:srgbClr val="E7F2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FFD"/>
          </a:solidFill>
        </a:fill>
      </a:tcStyle>
    </a:wholeTbl>
    <a:band2H>
      <a:tcTxStyle/>
      <a:tcStyle>
        <a:tcBdr/>
        <a:fill>
          <a:solidFill>
            <a:srgbClr val="E8F0F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78912" autoAdjust="0"/>
  </p:normalViewPr>
  <p:slideViewPr>
    <p:cSldViewPr snapToGrid="0">
      <p:cViewPr varScale="1">
        <p:scale>
          <a:sx n="51" d="100"/>
          <a:sy n="51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75943" latinLnBrk="0">
      <a:defRPr sz="1100">
        <a:latin typeface="+mj-lt"/>
        <a:ea typeface="+mj-ea"/>
        <a:cs typeface="+mj-cs"/>
        <a:sym typeface="Calibri"/>
      </a:defRPr>
    </a:lvl1pPr>
    <a:lvl2pPr indent="228600" defTabSz="875943" latinLnBrk="0">
      <a:defRPr sz="1100">
        <a:latin typeface="+mj-lt"/>
        <a:ea typeface="+mj-ea"/>
        <a:cs typeface="+mj-cs"/>
        <a:sym typeface="Calibri"/>
      </a:defRPr>
    </a:lvl2pPr>
    <a:lvl3pPr indent="457200" defTabSz="875943" latinLnBrk="0">
      <a:defRPr sz="1100">
        <a:latin typeface="+mj-lt"/>
        <a:ea typeface="+mj-ea"/>
        <a:cs typeface="+mj-cs"/>
        <a:sym typeface="Calibri"/>
      </a:defRPr>
    </a:lvl3pPr>
    <a:lvl4pPr indent="685800" defTabSz="875943" latinLnBrk="0">
      <a:defRPr sz="1100">
        <a:latin typeface="+mj-lt"/>
        <a:ea typeface="+mj-ea"/>
        <a:cs typeface="+mj-cs"/>
        <a:sym typeface="Calibri"/>
      </a:defRPr>
    </a:lvl4pPr>
    <a:lvl5pPr indent="914400" defTabSz="875943" latinLnBrk="0">
      <a:defRPr sz="1100">
        <a:latin typeface="+mj-lt"/>
        <a:ea typeface="+mj-ea"/>
        <a:cs typeface="+mj-cs"/>
        <a:sym typeface="Calibri"/>
      </a:defRPr>
    </a:lvl5pPr>
    <a:lvl6pPr indent="1143000" defTabSz="875943" latinLnBrk="0">
      <a:defRPr sz="1100">
        <a:latin typeface="+mj-lt"/>
        <a:ea typeface="+mj-ea"/>
        <a:cs typeface="+mj-cs"/>
        <a:sym typeface="Calibri"/>
      </a:defRPr>
    </a:lvl6pPr>
    <a:lvl7pPr indent="1371600" defTabSz="875943" latinLnBrk="0">
      <a:defRPr sz="1100">
        <a:latin typeface="+mj-lt"/>
        <a:ea typeface="+mj-ea"/>
        <a:cs typeface="+mj-cs"/>
        <a:sym typeface="Calibri"/>
      </a:defRPr>
    </a:lvl7pPr>
    <a:lvl8pPr indent="1600200" defTabSz="875943" latinLnBrk="0">
      <a:defRPr sz="1100">
        <a:latin typeface="+mj-lt"/>
        <a:ea typeface="+mj-ea"/>
        <a:cs typeface="+mj-cs"/>
        <a:sym typeface="Calibri"/>
      </a:defRPr>
    </a:lvl8pPr>
    <a:lvl9pPr indent="1828800" defTabSz="875943" latinLnBrk="0">
      <a:defRPr sz="11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294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t>This activity can be done in pairs or small groups. Give pupils an A4/A3 sheet and ask them to draw a stick person with a head, heart and hands. </a:t>
            </a:r>
          </a:p>
          <a:p>
            <a:pPr marL="171450" indent="-171450">
              <a:buSzPct val="100000"/>
              <a:buFont typeface="Arial"/>
              <a:buChar char="•"/>
            </a:pPr>
            <a:endParaRPr/>
          </a:p>
          <a:p>
            <a:pPr marL="171450" indent="-171450">
              <a:buSzPct val="100000"/>
              <a:buFont typeface="Arial"/>
              <a:buChar char="•"/>
            </a:pPr>
            <a:r>
              <a:t>Ask pupils to write down thoughts near the head showing what new year seven pupils might be thinking on their first day</a:t>
            </a:r>
          </a:p>
          <a:p>
            <a:endParaRPr/>
          </a:p>
          <a:p>
            <a:pPr marL="171450" indent="-171450">
              <a:buSzPct val="100000"/>
              <a:buFont typeface="Arial"/>
              <a:buChar char="•"/>
            </a:pPr>
            <a:r>
              <a:t>It may be preferable to place students in mixed ability groups rather than facilitating yourself in order to encourage as much student-led work as possible.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Ask pupils </a:t>
            </a:r>
            <a:r>
              <a:rPr lang="en-GB" dirty="0"/>
              <a:t>what </a:t>
            </a:r>
            <a:r>
              <a:rPr dirty="0"/>
              <a:t>feelings pupils might have about starting secondary school</a:t>
            </a:r>
            <a:r>
              <a:rPr lang="en-GB" dirty="0"/>
              <a:t>, and add their ideas near the heart on their sheet.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Show the second part of the video about change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Ask the class to discuss the questions on the slide.</a:t>
            </a:r>
          </a:p>
        </p:txBody>
      </p:sp>
    </p:spTree>
    <p:extLst>
      <p:ext uri="{BB962C8B-B14F-4D97-AF65-F5344CB8AC3E}">
        <p14:creationId xmlns:p14="http://schemas.microsoft.com/office/powerpoint/2010/main" val="162045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Show the second part of the video about change (1:20-3:05)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Ask the class to discuss the questions on the slide.</a:t>
            </a:r>
          </a:p>
        </p:txBody>
      </p:sp>
    </p:spTree>
    <p:extLst>
      <p:ext uri="{BB962C8B-B14F-4D97-AF65-F5344CB8AC3E}">
        <p14:creationId xmlns:p14="http://schemas.microsoft.com/office/powerpoint/2010/main" val="3999675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Show pupils the 5</a:t>
            </a:r>
            <a:r>
              <a:rPr lang="en-GB" dirty="0"/>
              <a:t> scenarios </a:t>
            </a:r>
            <a:r>
              <a:rPr dirty="0"/>
              <a:t>about starting secondary school </a:t>
            </a:r>
            <a:r>
              <a:rPr lang="en-GB" dirty="0"/>
              <a:t>on this slide, </a:t>
            </a:r>
            <a:r>
              <a:rPr dirty="0"/>
              <a:t>and the list of strategies to manage change</a:t>
            </a:r>
            <a:r>
              <a:rPr lang="en-GB" dirty="0"/>
              <a:t> on the next slide</a:t>
            </a:r>
            <a:r>
              <a:rPr dirty="0"/>
              <a:t>. Ask them to match up suitable strategies to each of the viewpoints (</a:t>
            </a:r>
            <a:r>
              <a:rPr lang="en-GB" dirty="0"/>
              <a:t>it is recommended that you </a:t>
            </a:r>
            <a:r>
              <a:rPr dirty="0"/>
              <a:t>print </a:t>
            </a:r>
            <a:r>
              <a:rPr lang="en-GB" dirty="0"/>
              <a:t>the two slides </a:t>
            </a:r>
            <a:r>
              <a:rPr dirty="0"/>
              <a:t>out). </a:t>
            </a:r>
          </a:p>
          <a:p>
            <a:pPr marL="171450" indent="-171450">
              <a:buSzPct val="100000"/>
              <a:buFont typeface="Arial"/>
              <a:buChar char="•"/>
            </a:pPr>
            <a:endParaRPr dirty="0"/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This can be done in pairs or groups. Different groups could be given different scenarios. </a:t>
            </a:r>
          </a:p>
          <a:p>
            <a:pPr marL="0" indent="0">
              <a:buSzPct val="1000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747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053" y="1236678"/>
            <a:ext cx="9078595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088" y="3968912"/>
            <a:ext cx="8010525" cy="1824404"/>
          </a:xfrm>
        </p:spPr>
        <p:txBody>
          <a:bodyPr/>
          <a:lstStyle>
            <a:lvl1pPr marL="0" indent="0" algn="ctr">
              <a:buNone/>
              <a:defRPr sz="2645"/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06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3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3376" y="402314"/>
            <a:ext cx="2303026" cy="64037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299" y="402314"/>
            <a:ext cx="6775569" cy="64037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278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729504" y="6057898"/>
            <a:ext cx="9221691" cy="12910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3"/>
          </p:nvPr>
        </p:nvSpPr>
        <p:spPr>
          <a:xfrm>
            <a:off x="735061" y="1520190"/>
            <a:ext cx="4544024" cy="399669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half" idx="14"/>
          </p:nvPr>
        </p:nvSpPr>
        <p:spPr>
          <a:xfrm>
            <a:off x="5412730" y="1524000"/>
            <a:ext cx="4544023" cy="399669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1613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06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736" y="1883879"/>
            <a:ext cx="9212104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736" y="5056910"/>
            <a:ext cx="9212104" cy="1652984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/>
                </a:solidFill>
              </a:defRPr>
            </a:lvl1pPr>
            <a:lvl2pPr marL="503789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57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366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515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943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73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52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3030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72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298" y="2011568"/>
            <a:ext cx="4539298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07104" y="2011568"/>
            <a:ext cx="4539298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29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89" y="402315"/>
            <a:ext cx="9212104" cy="14605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90" y="1852393"/>
            <a:ext cx="4518436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5690" y="2760222"/>
            <a:ext cx="4518436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07105" y="1852393"/>
            <a:ext cx="4540689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07105" y="2760222"/>
            <a:ext cx="4540689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10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23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9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89" y="503767"/>
            <a:ext cx="3444804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689" y="1087998"/>
            <a:ext cx="5407104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5689" y="2266950"/>
            <a:ext cx="3444804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9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89" y="503767"/>
            <a:ext cx="3444804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0689" y="1087998"/>
            <a:ext cx="5407104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89" indent="0">
              <a:buNone/>
              <a:defRPr sz="3085"/>
            </a:lvl2pPr>
            <a:lvl3pPr marL="1007577" indent="0">
              <a:buNone/>
              <a:defRPr sz="2645"/>
            </a:lvl3pPr>
            <a:lvl4pPr marL="1511366" indent="0">
              <a:buNone/>
              <a:defRPr sz="2204"/>
            </a:lvl4pPr>
            <a:lvl5pPr marL="2015155" indent="0">
              <a:buNone/>
              <a:defRPr sz="2204"/>
            </a:lvl5pPr>
            <a:lvl6pPr marL="2518943" indent="0">
              <a:buNone/>
              <a:defRPr sz="2204"/>
            </a:lvl6pPr>
            <a:lvl7pPr marL="3022732" indent="0">
              <a:buNone/>
              <a:defRPr sz="2204"/>
            </a:lvl7pPr>
            <a:lvl8pPr marL="3526521" indent="0">
              <a:buNone/>
              <a:defRPr sz="2204"/>
            </a:lvl8pPr>
            <a:lvl9pPr marL="4030309" indent="0">
              <a:buNone/>
              <a:defRPr sz="220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5689" y="2266950"/>
            <a:ext cx="3444804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4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4298" y="402315"/>
            <a:ext cx="9212104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298" y="2011568"/>
            <a:ext cx="9212104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298" y="7003758"/>
            <a:ext cx="2403158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37982" y="7003758"/>
            <a:ext cx="3604736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244" y="7003758"/>
            <a:ext cx="2403158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33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1007577" rtl="0" eaLnBrk="1" latinLnBrk="0" hangingPunct="1">
        <a:lnSpc>
          <a:spcPct val="90000"/>
        </a:lnSpc>
        <a:spcBef>
          <a:spcPct val="0"/>
        </a:spcBef>
        <a:buNone/>
        <a:defRPr sz="48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94" indent="-251894" algn="l" defTabSz="1007577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83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472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260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267049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770838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26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415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2204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8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77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66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55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943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732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521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30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" b="15626"/>
          <a:stretch/>
        </p:blipFill>
        <p:spPr>
          <a:xfrm>
            <a:off x="803869" y="576197"/>
            <a:ext cx="8841172" cy="6375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EA8F2-D104-46AA-96E2-5116814DF9D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9278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2884856" y="490615"/>
            <a:ext cx="4943441" cy="10113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-2" y="957196"/>
            <a:ext cx="987950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900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defRPr>
            </a:lvl1pPr>
          </a:lstStyle>
          <a:p>
            <a:r>
              <a:rPr dirty="0"/>
              <a:t>MAKING THE MOVE: </a:t>
            </a:r>
            <a:r>
              <a:rPr lang="en-GB" dirty="0"/>
              <a:t>HEAD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6CC864-32AB-4343-ABC7-4F9A521CC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E15346-EC91-4796-8F84-D0B831F734E2}"/>
              </a:ext>
            </a:extLst>
          </p:cNvPr>
          <p:cNvSpPr/>
          <p:nvPr/>
        </p:nvSpPr>
        <p:spPr>
          <a:xfrm>
            <a:off x="326560" y="1487035"/>
            <a:ext cx="482417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new Year 7 pupils could be </a:t>
            </a:r>
            <a:r>
              <a:rPr lang="en-GB" sz="5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</a:t>
            </a:r>
            <a:r>
              <a:rPr lang="en-GB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their first day of school?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7E7581-4CD8-416A-B86B-55AB2AC032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r="29876"/>
          <a:stretch/>
        </p:blipFill>
        <p:spPr>
          <a:xfrm>
            <a:off x="5477296" y="1626160"/>
            <a:ext cx="4572000" cy="52460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884856" y="490615"/>
            <a:ext cx="4943441" cy="10113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928444" y="2173017"/>
            <a:ext cx="2729157" cy="30702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7321D9-9C69-4C5A-BC75-AA1850B9F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270755-C311-4A07-8042-39F52486BF94}"/>
              </a:ext>
            </a:extLst>
          </p:cNvPr>
          <p:cNvSpPr/>
          <p:nvPr/>
        </p:nvSpPr>
        <p:spPr>
          <a:xfrm>
            <a:off x="172254" y="1803685"/>
            <a:ext cx="44228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might it </a:t>
            </a:r>
            <a:r>
              <a:rPr lang="en-GB" sz="6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</a:t>
            </a:r>
            <a:r>
              <a:rPr lang="en-GB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start a new school?</a:t>
            </a:r>
          </a:p>
        </p:txBody>
      </p:sp>
      <p:pic>
        <p:nvPicPr>
          <p:cNvPr id="4" name="Picture 3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4190C41D-BD66-4D4E-A4B7-EF44A77945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4"/>
          <a:stretch/>
        </p:blipFill>
        <p:spPr>
          <a:xfrm>
            <a:off x="5133502" y="1761693"/>
            <a:ext cx="5191115" cy="454866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NGES video part 2 v2">
            <a:hlinkClick r:id="" action="ppaction://media"/>
            <a:extLst>
              <a:ext uri="{FF2B5EF4-FFF2-40B4-BE49-F238E27FC236}">
                <a16:creationId xmlns:a16="http://schemas.microsoft.com/office/drawing/2014/main" id="{41BA5D85-5762-444E-84F4-F08FCD709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625" y="0"/>
            <a:ext cx="10075863" cy="755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2884856" y="490615"/>
            <a:ext cx="4943441" cy="10113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1CE7D1-2186-4A41-BA75-F114052CC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EECE94-298B-4B6E-AD35-36AC1DA6753D}"/>
              </a:ext>
            </a:extLst>
          </p:cNvPr>
          <p:cNvSpPr/>
          <p:nvPr/>
        </p:nvSpPr>
        <p:spPr>
          <a:xfrm>
            <a:off x="172254" y="1788725"/>
            <a:ext cx="10103332" cy="4484753"/>
          </a:xfrm>
          <a:custGeom>
            <a:avLst/>
            <a:gdLst>
              <a:gd name="connsiteX0" fmla="*/ 0 w 10103332"/>
              <a:gd name="connsiteY0" fmla="*/ 668273 h 4484753"/>
              <a:gd name="connsiteX1" fmla="*/ 668273 w 10103332"/>
              <a:gd name="connsiteY1" fmla="*/ 0 h 4484753"/>
              <a:gd name="connsiteX2" fmla="*/ 9435059 w 10103332"/>
              <a:gd name="connsiteY2" fmla="*/ 0 h 4484753"/>
              <a:gd name="connsiteX3" fmla="*/ 10103332 w 10103332"/>
              <a:gd name="connsiteY3" fmla="*/ 668273 h 4484753"/>
              <a:gd name="connsiteX4" fmla="*/ 10103332 w 10103332"/>
              <a:gd name="connsiteY4" fmla="*/ 3816480 h 4484753"/>
              <a:gd name="connsiteX5" fmla="*/ 9435059 w 10103332"/>
              <a:gd name="connsiteY5" fmla="*/ 4484753 h 4484753"/>
              <a:gd name="connsiteX6" fmla="*/ 668273 w 10103332"/>
              <a:gd name="connsiteY6" fmla="*/ 4484753 h 4484753"/>
              <a:gd name="connsiteX7" fmla="*/ 0 w 10103332"/>
              <a:gd name="connsiteY7" fmla="*/ 3816480 h 4484753"/>
              <a:gd name="connsiteX8" fmla="*/ 0 w 10103332"/>
              <a:gd name="connsiteY8" fmla="*/ 668273 h 448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3332" h="4484753" extrusionOk="0">
                <a:moveTo>
                  <a:pt x="0" y="668273"/>
                </a:moveTo>
                <a:cubicBezTo>
                  <a:pt x="-44572" y="296166"/>
                  <a:pt x="301277" y="61725"/>
                  <a:pt x="668273" y="0"/>
                </a:cubicBezTo>
                <a:cubicBezTo>
                  <a:pt x="4135452" y="9706"/>
                  <a:pt x="7653526" y="-138108"/>
                  <a:pt x="9435059" y="0"/>
                </a:cubicBezTo>
                <a:cubicBezTo>
                  <a:pt x="9768592" y="-43221"/>
                  <a:pt x="10049005" y="305970"/>
                  <a:pt x="10103332" y="668273"/>
                </a:cubicBezTo>
                <a:cubicBezTo>
                  <a:pt x="10132233" y="1659586"/>
                  <a:pt x="10117869" y="3429381"/>
                  <a:pt x="10103332" y="3816480"/>
                </a:cubicBezTo>
                <a:cubicBezTo>
                  <a:pt x="10098178" y="4201060"/>
                  <a:pt x="9837587" y="4497891"/>
                  <a:pt x="9435059" y="4484753"/>
                </a:cubicBezTo>
                <a:cubicBezTo>
                  <a:pt x="5206683" y="4606282"/>
                  <a:pt x="4183203" y="4522604"/>
                  <a:pt x="668273" y="4484753"/>
                </a:cubicBezTo>
                <a:cubicBezTo>
                  <a:pt x="306160" y="4475848"/>
                  <a:pt x="5438" y="4185767"/>
                  <a:pt x="0" y="3816480"/>
                </a:cubicBezTo>
                <a:cubicBezTo>
                  <a:pt x="154791" y="2323378"/>
                  <a:pt x="-62702" y="1978616"/>
                  <a:pt x="0" y="668273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900025791">
                  <a:prstGeom prst="roundRect">
                    <a:avLst>
                      <a:gd name="adj" fmla="val 149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17B76-7101-4E1C-A569-4BED168E60E8}"/>
              </a:ext>
            </a:extLst>
          </p:cNvPr>
          <p:cNvSpPr/>
          <p:nvPr/>
        </p:nvSpPr>
        <p:spPr>
          <a:xfrm>
            <a:off x="424690" y="2056129"/>
            <a:ext cx="97031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ea typeface="Lato" panose="020F0502020204030203" pitchFamily="34" charset="0"/>
                <a:cs typeface="Lato" panose="020F0502020204030203" pitchFamily="34" charset="0"/>
              </a:rPr>
              <a:t>How would you answer the following questions?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GB" sz="3600" dirty="0">
                <a:ea typeface="Calibri" panose="020F0502020204030204" pitchFamily="34" charset="0"/>
                <a:cs typeface="Calibri" panose="020F0502020204030204" pitchFamily="34" charset="0"/>
              </a:rPr>
              <a:t>What do you think are the most exciting things are about starting secondary school?</a:t>
            </a:r>
            <a:endParaRPr lang="en-GB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GB" sz="3600" dirty="0">
                <a:ea typeface="Calibri" panose="020F0502020204030204" pitchFamily="34" charset="0"/>
                <a:cs typeface="Calibri" panose="020F0502020204030204" pitchFamily="34" charset="0"/>
              </a:rPr>
              <a:t>What do you think some pupils are nervous about when starting secondary school?</a:t>
            </a:r>
            <a:endParaRPr lang="en-GB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GB" sz="3600" dirty="0">
                <a:ea typeface="Calibri" panose="020F0502020204030204" pitchFamily="34" charset="0"/>
                <a:cs typeface="Calibri" panose="020F0502020204030204" pitchFamily="34" charset="0"/>
              </a:rPr>
              <a:t>How do you think pupils feelings might change over the first year at secondary school?</a:t>
            </a:r>
            <a:endParaRPr lang="en-GB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2548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172253" y="2471417"/>
            <a:ext cx="3462197" cy="1135545"/>
          </a:xfrm>
          <a:custGeom>
            <a:avLst/>
            <a:gdLst>
              <a:gd name="connsiteX0" fmla="*/ 0 w 3462197"/>
              <a:gd name="connsiteY0" fmla="*/ 0 h 1135545"/>
              <a:gd name="connsiteX1" fmla="*/ 3462197 w 3462197"/>
              <a:gd name="connsiteY1" fmla="*/ 0 h 1135545"/>
              <a:gd name="connsiteX2" fmla="*/ 3462197 w 3462197"/>
              <a:gd name="connsiteY2" fmla="*/ 1135545 h 1135545"/>
              <a:gd name="connsiteX3" fmla="*/ 0 w 3462197"/>
              <a:gd name="connsiteY3" fmla="*/ 1135545 h 1135545"/>
              <a:gd name="connsiteX4" fmla="*/ 0 w 3462197"/>
              <a:gd name="connsiteY4" fmla="*/ 0 h 113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2197" h="1135545" fill="none" extrusionOk="0">
                <a:moveTo>
                  <a:pt x="0" y="0"/>
                </a:moveTo>
                <a:cubicBezTo>
                  <a:pt x="1339546" y="-115936"/>
                  <a:pt x="3104854" y="-59938"/>
                  <a:pt x="3462197" y="0"/>
                </a:cubicBezTo>
                <a:cubicBezTo>
                  <a:pt x="3520014" y="183877"/>
                  <a:pt x="3456038" y="1014992"/>
                  <a:pt x="3462197" y="1135545"/>
                </a:cubicBezTo>
                <a:cubicBezTo>
                  <a:pt x="2760792" y="1023333"/>
                  <a:pt x="1129912" y="1045636"/>
                  <a:pt x="0" y="1135545"/>
                </a:cubicBezTo>
                <a:cubicBezTo>
                  <a:pt x="-77868" y="846541"/>
                  <a:pt x="-18617" y="235927"/>
                  <a:pt x="0" y="0"/>
                </a:cubicBezTo>
                <a:close/>
              </a:path>
              <a:path w="3462197" h="1135545" stroke="0" extrusionOk="0">
                <a:moveTo>
                  <a:pt x="0" y="0"/>
                </a:moveTo>
                <a:cubicBezTo>
                  <a:pt x="1016211" y="-123324"/>
                  <a:pt x="2367468" y="-41635"/>
                  <a:pt x="3462197" y="0"/>
                </a:cubicBezTo>
                <a:cubicBezTo>
                  <a:pt x="3553037" y="229397"/>
                  <a:pt x="3388258" y="960900"/>
                  <a:pt x="3462197" y="1135545"/>
                </a:cubicBezTo>
                <a:cubicBezTo>
                  <a:pt x="2523772" y="1017306"/>
                  <a:pt x="524959" y="1150394"/>
                  <a:pt x="0" y="1135545"/>
                </a:cubicBezTo>
                <a:cubicBezTo>
                  <a:pt x="5160" y="753799"/>
                  <a:pt x="36550" y="49223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extLst>
              <a:ext uri="{C807C97D-BFC1-408E-A445-0C87EB9F89A2}">
                <ask:lineSketchStyleProps xmlns="" xmlns:ask="http://schemas.microsoft.com/office/drawing/2018/sketchyshapes" sd="13629521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44000" rIns="144000" bIns="144000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tx1"/>
                </a:solidFill>
              </a:rPr>
              <a:t>I can’t wait to join the clubs. I love sports!’</a:t>
            </a:r>
          </a:p>
        </p:txBody>
      </p:sp>
      <p:sp>
        <p:nvSpPr>
          <p:cNvPr id="12" name="Shape 147">
            <a:extLst>
              <a:ext uri="{FF2B5EF4-FFF2-40B4-BE49-F238E27FC236}">
                <a16:creationId xmlns:a16="http://schemas.microsoft.com/office/drawing/2014/main" id="{2252D9A0-824B-A740-BFDC-415F40F035AC}"/>
              </a:ext>
            </a:extLst>
          </p:cNvPr>
          <p:cNvSpPr txBox="1">
            <a:spLocks/>
          </p:cNvSpPr>
          <p:nvPr/>
        </p:nvSpPr>
        <p:spPr>
          <a:xfrm>
            <a:off x="3884761" y="2173526"/>
            <a:ext cx="6623685" cy="1135545"/>
          </a:xfrm>
          <a:custGeom>
            <a:avLst/>
            <a:gdLst>
              <a:gd name="connsiteX0" fmla="*/ 0 w 6623685"/>
              <a:gd name="connsiteY0" fmla="*/ 0 h 1135545"/>
              <a:gd name="connsiteX1" fmla="*/ 6623685 w 6623685"/>
              <a:gd name="connsiteY1" fmla="*/ 0 h 1135545"/>
              <a:gd name="connsiteX2" fmla="*/ 6623685 w 6623685"/>
              <a:gd name="connsiteY2" fmla="*/ 1135545 h 1135545"/>
              <a:gd name="connsiteX3" fmla="*/ 0 w 6623685"/>
              <a:gd name="connsiteY3" fmla="*/ 1135545 h 1135545"/>
              <a:gd name="connsiteX4" fmla="*/ 0 w 6623685"/>
              <a:gd name="connsiteY4" fmla="*/ 0 h 113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3685" h="1135545" fill="none" extrusionOk="0">
                <a:moveTo>
                  <a:pt x="0" y="0"/>
                </a:moveTo>
                <a:cubicBezTo>
                  <a:pt x="1687726" y="-139847"/>
                  <a:pt x="3572569" y="-140602"/>
                  <a:pt x="6623685" y="0"/>
                </a:cubicBezTo>
                <a:cubicBezTo>
                  <a:pt x="6525409" y="143230"/>
                  <a:pt x="6528871" y="860622"/>
                  <a:pt x="6623685" y="1135545"/>
                </a:cubicBezTo>
                <a:cubicBezTo>
                  <a:pt x="5650174" y="1182812"/>
                  <a:pt x="2865596" y="1018604"/>
                  <a:pt x="0" y="1135545"/>
                </a:cubicBezTo>
                <a:cubicBezTo>
                  <a:pt x="-73614" y="592959"/>
                  <a:pt x="-36760" y="455251"/>
                  <a:pt x="0" y="0"/>
                </a:cubicBezTo>
                <a:close/>
              </a:path>
              <a:path w="6623685" h="1135545" stroke="0" extrusionOk="0">
                <a:moveTo>
                  <a:pt x="0" y="0"/>
                </a:moveTo>
                <a:cubicBezTo>
                  <a:pt x="2252059" y="-10907"/>
                  <a:pt x="5588701" y="76150"/>
                  <a:pt x="6623685" y="0"/>
                </a:cubicBezTo>
                <a:cubicBezTo>
                  <a:pt x="6565055" y="567378"/>
                  <a:pt x="6721304" y="852789"/>
                  <a:pt x="6623685" y="1135545"/>
                </a:cubicBezTo>
                <a:cubicBezTo>
                  <a:pt x="5561985" y="1115948"/>
                  <a:pt x="2618749" y="1151175"/>
                  <a:pt x="0" y="1135545"/>
                </a:cubicBezTo>
                <a:cubicBezTo>
                  <a:pt x="22307" y="576455"/>
                  <a:pt x="85200" y="114295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extLst>
              <a:ext uri="{C807C97D-BFC1-408E-A445-0C87EB9F89A2}">
                <ask:lineSketchStyleProps xmlns="" xmlns:ask="http://schemas.microsoft.com/office/drawing/2018/sketchyshapes" sd="260273346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44000" rIns="144000" bIns="144000">
            <a:noAutofit/>
          </a:bodyPr>
          <a:lstStyle>
            <a:lvl1pPr marL="251985" marR="0" indent="-251985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  <a:lvl2pPr marL="794724" marR="0" indent="-29075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2pPr>
            <a:lvl3pPr marL="1351560" marR="0" indent="-343617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3pPr>
            <a:lvl4pPr marL="1909785" marR="0" indent="-39787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4pPr>
            <a:lvl5pPr marL="2413758" marR="0" indent="-39787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5pPr>
            <a:lvl6pPr marL="2758581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6pPr>
            <a:lvl7pPr marL="3262552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7pPr>
            <a:lvl8pPr marL="3766523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8pPr>
            <a:lvl9pPr marL="4270494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1"/>
                </a:solidFill>
                <a:latin typeface="+mn-lt"/>
              </a:rPr>
              <a:t>‘Sometimes I think I could do better in school. I’m looking forward to a new start’</a:t>
            </a:r>
          </a:p>
        </p:txBody>
      </p:sp>
      <p:sp>
        <p:nvSpPr>
          <p:cNvPr id="13" name="Shape 147">
            <a:extLst>
              <a:ext uri="{FF2B5EF4-FFF2-40B4-BE49-F238E27FC236}">
                <a16:creationId xmlns:a16="http://schemas.microsoft.com/office/drawing/2014/main" id="{AAB555E5-8447-9A45-BDBF-2F2A6C672756}"/>
              </a:ext>
            </a:extLst>
          </p:cNvPr>
          <p:cNvSpPr txBox="1">
            <a:spLocks/>
          </p:cNvSpPr>
          <p:nvPr/>
        </p:nvSpPr>
        <p:spPr>
          <a:xfrm>
            <a:off x="104027" y="3853342"/>
            <a:ext cx="5110462" cy="1019599"/>
          </a:xfrm>
          <a:custGeom>
            <a:avLst/>
            <a:gdLst>
              <a:gd name="connsiteX0" fmla="*/ 0 w 5110462"/>
              <a:gd name="connsiteY0" fmla="*/ 0 h 1019599"/>
              <a:gd name="connsiteX1" fmla="*/ 5110462 w 5110462"/>
              <a:gd name="connsiteY1" fmla="*/ 0 h 1019599"/>
              <a:gd name="connsiteX2" fmla="*/ 5110462 w 5110462"/>
              <a:gd name="connsiteY2" fmla="*/ 1019599 h 1019599"/>
              <a:gd name="connsiteX3" fmla="*/ 0 w 5110462"/>
              <a:gd name="connsiteY3" fmla="*/ 1019599 h 1019599"/>
              <a:gd name="connsiteX4" fmla="*/ 0 w 5110462"/>
              <a:gd name="connsiteY4" fmla="*/ 0 h 101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0462" h="1019599" fill="none" extrusionOk="0">
                <a:moveTo>
                  <a:pt x="0" y="0"/>
                </a:moveTo>
                <a:cubicBezTo>
                  <a:pt x="2495044" y="101501"/>
                  <a:pt x="3720773" y="-157473"/>
                  <a:pt x="5110462" y="0"/>
                </a:cubicBezTo>
                <a:cubicBezTo>
                  <a:pt x="5096756" y="200617"/>
                  <a:pt x="5093923" y="687127"/>
                  <a:pt x="5110462" y="1019599"/>
                </a:cubicBezTo>
                <a:cubicBezTo>
                  <a:pt x="3416998" y="1054987"/>
                  <a:pt x="747285" y="925542"/>
                  <a:pt x="0" y="1019599"/>
                </a:cubicBezTo>
                <a:cubicBezTo>
                  <a:pt x="30492" y="626769"/>
                  <a:pt x="-60338" y="114007"/>
                  <a:pt x="0" y="0"/>
                </a:cubicBezTo>
                <a:close/>
              </a:path>
              <a:path w="5110462" h="1019599" stroke="0" extrusionOk="0">
                <a:moveTo>
                  <a:pt x="0" y="0"/>
                </a:moveTo>
                <a:cubicBezTo>
                  <a:pt x="1641553" y="-60351"/>
                  <a:pt x="3089222" y="-20040"/>
                  <a:pt x="5110462" y="0"/>
                </a:cubicBezTo>
                <a:cubicBezTo>
                  <a:pt x="5141756" y="127523"/>
                  <a:pt x="5090180" y="690433"/>
                  <a:pt x="5110462" y="1019599"/>
                </a:cubicBezTo>
                <a:cubicBezTo>
                  <a:pt x="3285369" y="985814"/>
                  <a:pt x="2021934" y="984913"/>
                  <a:pt x="0" y="1019599"/>
                </a:cubicBezTo>
                <a:cubicBezTo>
                  <a:pt x="44738" y="838334"/>
                  <a:pt x="-13936" y="128308"/>
                  <a:pt x="0" y="0"/>
                </a:cubicBezTo>
                <a:close/>
              </a:path>
            </a:pathLst>
          </a:custGeom>
          <a:solidFill>
            <a:srgbClr val="66FFFF"/>
          </a:solidFill>
          <a:ln w="38100">
            <a:extLst>
              <a:ext uri="{C807C97D-BFC1-408E-A445-0C87EB9F89A2}">
                <ask:lineSketchStyleProps xmlns="" xmlns:ask="http://schemas.microsoft.com/office/drawing/2018/sketchyshapes" sd="15704173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44000" rIns="144000" bIns="144000">
            <a:noAutofit/>
          </a:bodyPr>
          <a:lstStyle>
            <a:lvl1pPr marL="251985" marR="0" indent="-251985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  <a:lvl2pPr marL="794724" marR="0" indent="-29075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2pPr>
            <a:lvl3pPr marL="1351560" marR="0" indent="-343617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3pPr>
            <a:lvl4pPr marL="1909785" marR="0" indent="-39787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4pPr>
            <a:lvl5pPr marL="2413758" marR="0" indent="-39787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5pPr>
            <a:lvl6pPr marL="2758581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6pPr>
            <a:lvl7pPr marL="3262552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7pPr>
            <a:lvl8pPr marL="3766523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8pPr>
            <a:lvl9pPr marL="4270494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1"/>
                </a:solidFill>
                <a:latin typeface="+mn-lt"/>
              </a:rPr>
              <a:t>‘My new school will be a bus ride away. I hope I don’t get lost.’</a:t>
            </a:r>
          </a:p>
        </p:txBody>
      </p:sp>
      <p:sp>
        <p:nvSpPr>
          <p:cNvPr id="14" name="Shape 147">
            <a:extLst>
              <a:ext uri="{FF2B5EF4-FFF2-40B4-BE49-F238E27FC236}">
                <a16:creationId xmlns:a16="http://schemas.microsoft.com/office/drawing/2014/main" id="{DE58E03E-23BC-FA4E-BF70-3DE696A6BE82}"/>
              </a:ext>
            </a:extLst>
          </p:cNvPr>
          <p:cNvSpPr txBox="1">
            <a:spLocks/>
          </p:cNvSpPr>
          <p:nvPr/>
        </p:nvSpPr>
        <p:spPr>
          <a:xfrm>
            <a:off x="875033" y="5145781"/>
            <a:ext cx="4127509" cy="1601746"/>
          </a:xfrm>
          <a:custGeom>
            <a:avLst/>
            <a:gdLst>
              <a:gd name="connsiteX0" fmla="*/ 0 w 4127509"/>
              <a:gd name="connsiteY0" fmla="*/ 0 h 1601746"/>
              <a:gd name="connsiteX1" fmla="*/ 4127509 w 4127509"/>
              <a:gd name="connsiteY1" fmla="*/ 0 h 1601746"/>
              <a:gd name="connsiteX2" fmla="*/ 4127509 w 4127509"/>
              <a:gd name="connsiteY2" fmla="*/ 1601746 h 1601746"/>
              <a:gd name="connsiteX3" fmla="*/ 0 w 4127509"/>
              <a:gd name="connsiteY3" fmla="*/ 1601746 h 1601746"/>
              <a:gd name="connsiteX4" fmla="*/ 0 w 4127509"/>
              <a:gd name="connsiteY4" fmla="*/ 0 h 160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7509" h="1601746" fill="none" extrusionOk="0">
                <a:moveTo>
                  <a:pt x="0" y="0"/>
                </a:moveTo>
                <a:cubicBezTo>
                  <a:pt x="895630" y="-147607"/>
                  <a:pt x="2535407" y="-124704"/>
                  <a:pt x="4127509" y="0"/>
                </a:cubicBezTo>
                <a:cubicBezTo>
                  <a:pt x="3987022" y="604703"/>
                  <a:pt x="4047485" y="1433254"/>
                  <a:pt x="4127509" y="1601746"/>
                </a:cubicBezTo>
                <a:cubicBezTo>
                  <a:pt x="3276049" y="1546953"/>
                  <a:pt x="1704200" y="1688584"/>
                  <a:pt x="0" y="1601746"/>
                </a:cubicBezTo>
                <a:cubicBezTo>
                  <a:pt x="62160" y="1132710"/>
                  <a:pt x="-38660" y="377143"/>
                  <a:pt x="0" y="0"/>
                </a:cubicBezTo>
                <a:close/>
              </a:path>
              <a:path w="4127509" h="1601746" stroke="0" extrusionOk="0">
                <a:moveTo>
                  <a:pt x="0" y="0"/>
                </a:moveTo>
                <a:cubicBezTo>
                  <a:pt x="1904470" y="64971"/>
                  <a:pt x="2975890" y="-169850"/>
                  <a:pt x="4127509" y="0"/>
                </a:cubicBezTo>
                <a:cubicBezTo>
                  <a:pt x="4057610" y="387640"/>
                  <a:pt x="4255177" y="1134362"/>
                  <a:pt x="4127509" y="1601746"/>
                </a:cubicBezTo>
                <a:cubicBezTo>
                  <a:pt x="3472624" y="1582682"/>
                  <a:pt x="559661" y="1641295"/>
                  <a:pt x="0" y="1601746"/>
                </a:cubicBezTo>
                <a:cubicBezTo>
                  <a:pt x="-17509" y="1255183"/>
                  <a:pt x="10677" y="202927"/>
                  <a:pt x="0" y="0"/>
                </a:cubicBezTo>
                <a:close/>
              </a:path>
            </a:pathLst>
          </a:custGeom>
          <a:solidFill>
            <a:srgbClr val="FFFF99"/>
          </a:solidFill>
          <a:ln w="38100">
            <a:extLst>
              <a:ext uri="{C807C97D-BFC1-408E-A445-0C87EB9F89A2}">
                <ask:lineSketchStyleProps xmlns="" xmlns:ask="http://schemas.microsoft.com/office/drawing/2018/sketchyshapes" sd="202837335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44000" rIns="144000" bIns="144000">
            <a:noAutofit/>
          </a:bodyPr>
          <a:lstStyle>
            <a:lvl1pPr marL="251985" marR="0" indent="-251985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  <a:lvl2pPr marL="794724" marR="0" indent="-29075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2pPr>
            <a:lvl3pPr marL="1351560" marR="0" indent="-343617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3pPr>
            <a:lvl4pPr marL="1909785" marR="0" indent="-39787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4pPr>
            <a:lvl5pPr marL="2413758" marR="0" indent="-39787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5pPr>
            <a:lvl6pPr marL="2758581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6pPr>
            <a:lvl7pPr marL="3262552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7pPr>
            <a:lvl8pPr marL="3766523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8pPr>
            <a:lvl9pPr marL="4270494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1"/>
                </a:solidFill>
                <a:latin typeface="+mn-lt"/>
              </a:rPr>
              <a:t>‘I’ve heard you have lots of teachers and the work is much harder.’</a:t>
            </a:r>
          </a:p>
        </p:txBody>
      </p:sp>
      <p:sp>
        <p:nvSpPr>
          <p:cNvPr id="15" name="Shape 147">
            <a:extLst>
              <a:ext uri="{FF2B5EF4-FFF2-40B4-BE49-F238E27FC236}">
                <a16:creationId xmlns:a16="http://schemas.microsoft.com/office/drawing/2014/main" id="{EA78C3A2-8995-C342-8981-1634D3867563}"/>
              </a:ext>
            </a:extLst>
          </p:cNvPr>
          <p:cNvSpPr txBox="1">
            <a:spLocks/>
          </p:cNvSpPr>
          <p:nvPr/>
        </p:nvSpPr>
        <p:spPr>
          <a:xfrm>
            <a:off x="5678160" y="3606962"/>
            <a:ext cx="4673797" cy="2576251"/>
          </a:xfrm>
          <a:custGeom>
            <a:avLst/>
            <a:gdLst>
              <a:gd name="connsiteX0" fmla="*/ 0 w 4673797"/>
              <a:gd name="connsiteY0" fmla="*/ 0 h 2576251"/>
              <a:gd name="connsiteX1" fmla="*/ 4673797 w 4673797"/>
              <a:gd name="connsiteY1" fmla="*/ 0 h 2576251"/>
              <a:gd name="connsiteX2" fmla="*/ 4673797 w 4673797"/>
              <a:gd name="connsiteY2" fmla="*/ 2576251 h 2576251"/>
              <a:gd name="connsiteX3" fmla="*/ 0 w 4673797"/>
              <a:gd name="connsiteY3" fmla="*/ 2576251 h 2576251"/>
              <a:gd name="connsiteX4" fmla="*/ 0 w 4673797"/>
              <a:gd name="connsiteY4" fmla="*/ 0 h 257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797" h="2576251" fill="none" extrusionOk="0">
                <a:moveTo>
                  <a:pt x="0" y="0"/>
                </a:moveTo>
                <a:cubicBezTo>
                  <a:pt x="666937" y="-14113"/>
                  <a:pt x="4128384" y="-72857"/>
                  <a:pt x="4673797" y="0"/>
                </a:cubicBezTo>
                <a:cubicBezTo>
                  <a:pt x="4617754" y="448771"/>
                  <a:pt x="4675183" y="1542754"/>
                  <a:pt x="4673797" y="2576251"/>
                </a:cubicBezTo>
                <a:cubicBezTo>
                  <a:pt x="2741818" y="2609853"/>
                  <a:pt x="814046" y="2601039"/>
                  <a:pt x="0" y="2576251"/>
                </a:cubicBezTo>
                <a:cubicBezTo>
                  <a:pt x="42709" y="1607053"/>
                  <a:pt x="-48929" y="274156"/>
                  <a:pt x="0" y="0"/>
                </a:cubicBezTo>
                <a:close/>
              </a:path>
              <a:path w="4673797" h="2576251" stroke="0" extrusionOk="0">
                <a:moveTo>
                  <a:pt x="0" y="0"/>
                </a:moveTo>
                <a:cubicBezTo>
                  <a:pt x="1980262" y="100231"/>
                  <a:pt x="4043543" y="-68109"/>
                  <a:pt x="4673797" y="0"/>
                </a:cubicBezTo>
                <a:cubicBezTo>
                  <a:pt x="4510162" y="847169"/>
                  <a:pt x="4609097" y="1591888"/>
                  <a:pt x="4673797" y="2576251"/>
                </a:cubicBezTo>
                <a:cubicBezTo>
                  <a:pt x="4053419" y="2555621"/>
                  <a:pt x="1036290" y="2737987"/>
                  <a:pt x="0" y="2576251"/>
                </a:cubicBezTo>
                <a:cubicBezTo>
                  <a:pt x="-119956" y="1957640"/>
                  <a:pt x="-43727" y="1177084"/>
                  <a:pt x="0" y="0"/>
                </a:cubicBezTo>
                <a:close/>
              </a:path>
            </a:pathLst>
          </a:custGeom>
          <a:solidFill>
            <a:srgbClr val="FFCCFF"/>
          </a:solidFill>
          <a:ln w="38100">
            <a:extLst>
              <a:ext uri="{C807C97D-BFC1-408E-A445-0C87EB9F89A2}">
                <ask:lineSketchStyleProps xmlns="" xmlns:ask="http://schemas.microsoft.com/office/drawing/2018/sketchyshapes" sd="380534736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44000" rIns="144000" bIns="144000">
            <a:noAutofit/>
          </a:bodyPr>
          <a:lstStyle>
            <a:lvl1pPr marL="251985" marR="0" indent="-251985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  <a:lvl2pPr marL="794724" marR="0" indent="-29075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2pPr>
            <a:lvl3pPr marL="1351560" marR="0" indent="-343617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3pPr>
            <a:lvl4pPr marL="1909785" marR="0" indent="-39787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4pPr>
            <a:lvl5pPr marL="2413758" marR="0" indent="-397872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5pPr>
            <a:lvl6pPr marL="2758581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6pPr>
            <a:lvl7pPr marL="3262552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7pPr>
            <a:lvl8pPr marL="3766523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8pPr>
            <a:lvl9pPr marL="4270494" marR="0" indent="-238723" algn="l" defTabSz="1007943" rtl="0" latinLnBrk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tx1"/>
                </a:solidFill>
                <a:latin typeface="+mn-lt"/>
              </a:rPr>
              <a:t>‘I’m going to a different school than most of my friends but my sister loves her new friends from secondary school, so maybe this will be the same for me.’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5819E0-8F6B-4639-AA8C-8BA5E43D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  <p:pic>
        <p:nvPicPr>
          <p:cNvPr id="5" name="Picture 4" descr="A picture containing sitting, computer, clock, laptop&#10;&#10;Description automatically generated">
            <a:extLst>
              <a:ext uri="{FF2B5EF4-FFF2-40B4-BE49-F238E27FC236}">
                <a16:creationId xmlns:a16="http://schemas.microsoft.com/office/drawing/2014/main" id="{911ADDD3-7D7E-4BC9-85CB-91DE91BEA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8" y="1506776"/>
            <a:ext cx="2757488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90136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48A1F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</TotalTime>
  <Words>396</Words>
  <Application>Microsoft Office PowerPoint</Application>
  <PresentationFormat>Custom</PresentationFormat>
  <Paragraphs>26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Lato</vt:lpstr>
      <vt:lpstr>Lato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 TO SECONDARY SCHOOL</dc:title>
  <dc:creator>Virginia Morrow</dc:creator>
  <cp:lastModifiedBy>Lesley Ogunduyile</cp:lastModifiedBy>
  <cp:revision>41</cp:revision>
  <dcterms:modified xsi:type="dcterms:W3CDTF">2020-11-04T15:35:12Z</dcterms:modified>
</cp:coreProperties>
</file>