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2" r:id="rId1"/>
  </p:sldMasterIdLst>
  <p:notesMasterIdLst>
    <p:notesMasterId r:id="rId9"/>
  </p:notesMasterIdLst>
  <p:sldIdLst>
    <p:sldId id="256" r:id="rId2"/>
    <p:sldId id="4235" r:id="rId3"/>
    <p:sldId id="269" r:id="rId4"/>
    <p:sldId id="4232" r:id="rId5"/>
    <p:sldId id="4236" r:id="rId6"/>
    <p:sldId id="4233" r:id="rId7"/>
    <p:sldId id="259" r:id="rId8"/>
  </p:sldIdLst>
  <p:sldSz cx="10680700" cy="7556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Nietopski" initials="SN" lastIdx="2" clrIdx="0">
    <p:extLst>
      <p:ext uri="{19B8F6BF-5375-455C-9EA6-DF929625EA0E}">
        <p15:presenceInfo xmlns:p15="http://schemas.microsoft.com/office/powerpoint/2012/main" userId="S-1-5-21-1598838018-3775903872-2167328690-216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199"/>
    <a:srgbClr val="E76C0F"/>
    <a:srgbClr val="911813"/>
    <a:srgbClr val="45C0AE"/>
    <a:srgbClr val="FFFF99"/>
    <a:srgbClr val="66FFFF"/>
    <a:srgbClr val="FFCCFF"/>
    <a:srgbClr val="F15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DD5"/>
          </a:solidFill>
        </a:fill>
      </a:tcStyle>
    </a:wholeTbl>
    <a:band2H>
      <a:tcTxStyle/>
      <a:tcStyle>
        <a:tcBdr/>
        <a:fill>
          <a:solidFill>
            <a:srgbClr val="E7EF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3ED"/>
          </a:solidFill>
        </a:fill>
      </a:tcStyle>
    </a:wholeTbl>
    <a:band2H>
      <a:tcTxStyle/>
      <a:tcStyle>
        <a:tcBdr/>
        <a:fill>
          <a:solidFill>
            <a:srgbClr val="E7F2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FFD"/>
          </a:solidFill>
        </a:fill>
      </a:tcStyle>
    </a:wholeTbl>
    <a:band2H>
      <a:tcTxStyle/>
      <a:tcStyle>
        <a:tcBdr/>
        <a:fill>
          <a:solidFill>
            <a:srgbClr val="E8F0F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78912" autoAdjust="0"/>
  </p:normalViewPr>
  <p:slideViewPr>
    <p:cSldViewPr snapToGrid="0">
      <p:cViewPr varScale="1">
        <p:scale>
          <a:sx n="51" d="100"/>
          <a:sy n="51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75943" latinLnBrk="0">
      <a:defRPr sz="1100">
        <a:latin typeface="+mj-lt"/>
        <a:ea typeface="+mj-ea"/>
        <a:cs typeface="+mj-cs"/>
        <a:sym typeface="Calibri"/>
      </a:defRPr>
    </a:lvl1pPr>
    <a:lvl2pPr indent="228600" defTabSz="875943" latinLnBrk="0">
      <a:defRPr sz="1100">
        <a:latin typeface="+mj-lt"/>
        <a:ea typeface="+mj-ea"/>
        <a:cs typeface="+mj-cs"/>
        <a:sym typeface="Calibri"/>
      </a:defRPr>
    </a:lvl2pPr>
    <a:lvl3pPr indent="457200" defTabSz="875943" latinLnBrk="0">
      <a:defRPr sz="1100">
        <a:latin typeface="+mj-lt"/>
        <a:ea typeface="+mj-ea"/>
        <a:cs typeface="+mj-cs"/>
        <a:sym typeface="Calibri"/>
      </a:defRPr>
    </a:lvl3pPr>
    <a:lvl4pPr indent="685800" defTabSz="875943" latinLnBrk="0">
      <a:defRPr sz="1100">
        <a:latin typeface="+mj-lt"/>
        <a:ea typeface="+mj-ea"/>
        <a:cs typeface="+mj-cs"/>
        <a:sym typeface="Calibri"/>
      </a:defRPr>
    </a:lvl4pPr>
    <a:lvl5pPr indent="914400" defTabSz="875943" latinLnBrk="0">
      <a:defRPr sz="1100">
        <a:latin typeface="+mj-lt"/>
        <a:ea typeface="+mj-ea"/>
        <a:cs typeface="+mj-cs"/>
        <a:sym typeface="Calibri"/>
      </a:defRPr>
    </a:lvl5pPr>
    <a:lvl6pPr indent="1143000" defTabSz="875943" latinLnBrk="0">
      <a:defRPr sz="1100">
        <a:latin typeface="+mj-lt"/>
        <a:ea typeface="+mj-ea"/>
        <a:cs typeface="+mj-cs"/>
        <a:sym typeface="Calibri"/>
      </a:defRPr>
    </a:lvl6pPr>
    <a:lvl7pPr indent="1371600" defTabSz="875943" latinLnBrk="0">
      <a:defRPr sz="1100">
        <a:latin typeface="+mj-lt"/>
        <a:ea typeface="+mj-ea"/>
        <a:cs typeface="+mj-cs"/>
        <a:sym typeface="Calibri"/>
      </a:defRPr>
    </a:lvl7pPr>
    <a:lvl8pPr indent="1600200" defTabSz="875943" latinLnBrk="0">
      <a:defRPr sz="1100">
        <a:latin typeface="+mj-lt"/>
        <a:ea typeface="+mj-ea"/>
        <a:cs typeface="+mj-cs"/>
        <a:sym typeface="Calibri"/>
      </a:defRPr>
    </a:lvl8pPr>
    <a:lvl9pPr indent="1828800" defTabSz="875943" latinLnBrk="0">
      <a:defRPr sz="11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68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399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81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Pupils should answer the three baseline questions on a confidence scale: 0 = not confident, 10 = extremely confident.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232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Play the video</a:t>
            </a:r>
          </a:p>
        </p:txBody>
      </p:sp>
    </p:spTree>
    <p:extLst>
      <p:ext uri="{BB962C8B-B14F-4D97-AF65-F5344CB8AC3E}">
        <p14:creationId xmlns:p14="http://schemas.microsoft.com/office/powerpoint/2010/main" val="3027070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6475" y="685800"/>
            <a:ext cx="48450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100" b="0" u="none" strike="noStrike" dirty="0">
                <a:effectLst/>
                <a:latin typeface="+mj-lt"/>
                <a:ea typeface="+mj-ea"/>
                <a:cs typeface="+mj-cs"/>
                <a:sym typeface="Calibri"/>
              </a:rPr>
              <a:t>After watching the video clip about change ……</a:t>
            </a:r>
            <a:br>
              <a:rPr lang="en-US" sz="1100" b="0" u="none" strike="noStrike" dirty="0">
                <a:effectLst/>
                <a:latin typeface="+mj-lt"/>
                <a:ea typeface="+mj-ea"/>
                <a:cs typeface="+mj-cs"/>
                <a:sym typeface="Calibri"/>
              </a:rPr>
            </a:br>
            <a:endParaRPr lang="en-GB" sz="1100" b="0" u="none" strike="noStrike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+mj-lt"/>
                <a:ea typeface="+mj-ea"/>
                <a:cs typeface="+mj-cs"/>
                <a:sym typeface="Calibri"/>
              </a:rPr>
              <a:t>Explain to pupils that in this lesson they will be exploring change in relation to moving on the secondary school - what they think the transition to secondary school will be like, how it will feel and what they can do to prepare.</a:t>
            </a:r>
            <a:br>
              <a:rPr lang="en-US" sz="1100" dirty="0">
                <a:effectLst/>
                <a:latin typeface="+mj-lt"/>
                <a:ea typeface="+mj-ea"/>
                <a:cs typeface="+mj-cs"/>
                <a:sym typeface="Calibri"/>
              </a:rPr>
            </a:br>
            <a:endParaRPr lang="en-GB" sz="110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u="none" strike="noStrike" dirty="0">
                <a:effectLst/>
                <a:latin typeface="+mj-lt"/>
                <a:ea typeface="+mj-ea"/>
                <a:cs typeface="+mj-cs"/>
                <a:sym typeface="Calibri"/>
              </a:rPr>
              <a:t>Ask the class to discuss the questions on the slide.</a:t>
            </a:r>
            <a:endParaRPr lang="en-GB" sz="1100" u="none" strike="noStrike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53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053" y="1236678"/>
            <a:ext cx="9078595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088" y="3968912"/>
            <a:ext cx="8010525" cy="1824404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06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3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3376" y="402314"/>
            <a:ext cx="2303026" cy="64037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299" y="402314"/>
            <a:ext cx="6775569" cy="64037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27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729504" y="6057898"/>
            <a:ext cx="9221691" cy="12910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half" idx="13"/>
          </p:nvPr>
        </p:nvSpPr>
        <p:spPr>
          <a:xfrm>
            <a:off x="735061" y="1520190"/>
            <a:ext cx="4544024" cy="399669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half" idx="14"/>
          </p:nvPr>
        </p:nvSpPr>
        <p:spPr>
          <a:xfrm>
            <a:off x="5412730" y="1524000"/>
            <a:ext cx="4544023" cy="399669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1613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4403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06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736" y="1883879"/>
            <a:ext cx="9212104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736" y="5056910"/>
            <a:ext cx="9212104" cy="1652984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/>
                </a:solidFill>
              </a:defRPr>
            </a:lvl1pPr>
            <a:lvl2pPr marL="503789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577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366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515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943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73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52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3030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72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298" y="2011568"/>
            <a:ext cx="4539298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07104" y="2011568"/>
            <a:ext cx="4539298" cy="47945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29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89" y="402315"/>
            <a:ext cx="9212104" cy="14605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90" y="1852393"/>
            <a:ext cx="4518436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5690" y="2760222"/>
            <a:ext cx="4518436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07105" y="1852393"/>
            <a:ext cx="4540689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07105" y="2760222"/>
            <a:ext cx="4540689" cy="4059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10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23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9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89" y="503767"/>
            <a:ext cx="3444804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689" y="1087998"/>
            <a:ext cx="5407104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5689" y="2266950"/>
            <a:ext cx="3444804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9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89" y="503767"/>
            <a:ext cx="3444804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0689" y="1087998"/>
            <a:ext cx="5407104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89" indent="0">
              <a:buNone/>
              <a:defRPr sz="3085"/>
            </a:lvl2pPr>
            <a:lvl3pPr marL="1007577" indent="0">
              <a:buNone/>
              <a:defRPr sz="2645"/>
            </a:lvl3pPr>
            <a:lvl4pPr marL="1511366" indent="0">
              <a:buNone/>
              <a:defRPr sz="2204"/>
            </a:lvl4pPr>
            <a:lvl5pPr marL="2015155" indent="0">
              <a:buNone/>
              <a:defRPr sz="2204"/>
            </a:lvl5pPr>
            <a:lvl6pPr marL="2518943" indent="0">
              <a:buNone/>
              <a:defRPr sz="2204"/>
            </a:lvl6pPr>
            <a:lvl7pPr marL="3022732" indent="0">
              <a:buNone/>
              <a:defRPr sz="2204"/>
            </a:lvl7pPr>
            <a:lvl8pPr marL="3526521" indent="0">
              <a:buNone/>
              <a:defRPr sz="2204"/>
            </a:lvl8pPr>
            <a:lvl9pPr marL="4030309" indent="0">
              <a:buNone/>
              <a:defRPr sz="220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5689" y="2266950"/>
            <a:ext cx="3444804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4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4298" y="402315"/>
            <a:ext cx="9212104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298" y="2011568"/>
            <a:ext cx="9212104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298" y="7003758"/>
            <a:ext cx="240315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82F56-9DEF-45D4-8C22-2B79F325CC91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37982" y="7003758"/>
            <a:ext cx="3604736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244" y="7003758"/>
            <a:ext cx="2403158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33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1007577" rtl="0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94" indent="-251894" algn="l" defTabSz="1007577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83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472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260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7049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838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26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415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204" indent="-251894" algn="l" defTabSz="100757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l" defTabSz="1007577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1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" b="15626"/>
          <a:stretch/>
        </p:blipFill>
        <p:spPr>
          <a:xfrm>
            <a:off x="803869" y="576197"/>
            <a:ext cx="8841172" cy="6375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EA8F2-D104-46AA-96E2-5116814DF9D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EA8F2-D104-46AA-96E2-5116814DF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  <p:pic>
        <p:nvPicPr>
          <p:cNvPr id="9" name="Picture 8" descr="A picture containing laptop&#10;&#10;Description automatically generated">
            <a:extLst>
              <a:ext uri="{FF2B5EF4-FFF2-40B4-BE49-F238E27FC236}">
                <a16:creationId xmlns:a16="http://schemas.microsoft.com/office/drawing/2014/main" id="{5A5760E1-04E1-484C-89E0-AE0DC2BA0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1466776"/>
            <a:ext cx="4952770" cy="628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EE042E-7089-4E89-AE20-91B299D80F6F}"/>
              </a:ext>
            </a:extLst>
          </p:cNvPr>
          <p:cNvSpPr/>
          <p:nvPr/>
        </p:nvSpPr>
        <p:spPr>
          <a:xfrm>
            <a:off x="-1" y="2034706"/>
            <a:ext cx="10680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Moving from primary to secondary school and coping with change in your life. 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7F7A50-117E-49A6-937C-7A72E768F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7" y="3385511"/>
            <a:ext cx="4879208" cy="6366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40B5A9-4BE4-4F7A-8F40-5AA413DB19FB}"/>
              </a:ext>
            </a:extLst>
          </p:cNvPr>
          <p:cNvSpPr/>
          <p:nvPr/>
        </p:nvSpPr>
        <p:spPr>
          <a:xfrm>
            <a:off x="0" y="4037893"/>
            <a:ext cx="106807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end of the lesson you will be able to …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the differences between primary and secondary school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describe how it might feel to move to secondary school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 you can manage change.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96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EA8F2-D104-46AA-96E2-5116814DF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  <p:pic>
        <p:nvPicPr>
          <p:cNvPr id="9" name="Picture 8" descr="A picture containing laptop&#10;&#10;Description automatically generated">
            <a:extLst>
              <a:ext uri="{FF2B5EF4-FFF2-40B4-BE49-F238E27FC236}">
                <a16:creationId xmlns:a16="http://schemas.microsoft.com/office/drawing/2014/main" id="{5A5760E1-04E1-484C-89E0-AE0DC2BA0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1466776"/>
            <a:ext cx="4952770" cy="628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EE042E-7089-4E89-AE20-91B299D80F6F}"/>
              </a:ext>
            </a:extLst>
          </p:cNvPr>
          <p:cNvSpPr/>
          <p:nvPr/>
        </p:nvSpPr>
        <p:spPr>
          <a:xfrm>
            <a:off x="-1" y="2034706"/>
            <a:ext cx="10680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Moving from primary to secondary school and coping with </a:t>
            </a:r>
            <a:r>
              <a:rPr lang="en-GB" sz="3600" dirty="0">
                <a:solidFill>
                  <a:srgbClr val="FF0000"/>
                </a:solidFill>
                <a:highlight>
                  <a:srgbClr val="FFFF00"/>
                </a:highlight>
              </a:rPr>
              <a:t>change</a:t>
            </a:r>
            <a:r>
              <a:rPr lang="en-GB" sz="3600" dirty="0"/>
              <a:t> in your life. 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7F7A50-117E-49A6-937C-7A72E768F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7" y="3385511"/>
            <a:ext cx="4879208" cy="6366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40B5A9-4BE4-4F7A-8F40-5AA413DB19FB}"/>
              </a:ext>
            </a:extLst>
          </p:cNvPr>
          <p:cNvSpPr/>
          <p:nvPr/>
        </p:nvSpPr>
        <p:spPr>
          <a:xfrm>
            <a:off x="0" y="4037893"/>
            <a:ext cx="106807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end of the lesson you will be able to …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the </a:t>
            </a:r>
            <a:r>
              <a:rPr lang="en-GB" sz="3600" dirty="0">
                <a:solidFill>
                  <a:srgbClr val="FF0000"/>
                </a:solidFill>
                <a:highlight>
                  <a:srgbClr val="FFFF00"/>
                </a:highlight>
              </a:rPr>
              <a:t>differences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between primary and secondary school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describe how it might feel to move to secondary school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 you can manage </a:t>
            </a:r>
            <a:r>
              <a:rPr lang="en-GB" sz="3600" dirty="0">
                <a:solidFill>
                  <a:srgbClr val="FF0000"/>
                </a:solidFill>
                <a:highlight>
                  <a:srgbClr val="FFFF00"/>
                </a:highlight>
              </a:rPr>
              <a:t>change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6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n pai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28" y="1206318"/>
            <a:ext cx="6506056" cy="63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rry image in a dark room&#10;&#10;Description automatically generated">
            <a:extLst>
              <a:ext uri="{FF2B5EF4-FFF2-40B4-BE49-F238E27FC236}">
                <a16:creationId xmlns:a16="http://schemas.microsoft.com/office/drawing/2014/main" id="{A2CBC230-9645-4A0C-BD8E-2CC679EA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08352"/>
            <a:ext cx="9458325" cy="17145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71D696-9F02-44AD-BD47-7CFC673B3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51" y="5683143"/>
            <a:ext cx="3578468" cy="6670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D6D105-52E1-4C81-895A-1C07C067466E}"/>
              </a:ext>
            </a:extLst>
          </p:cNvPr>
          <p:cNvSpPr/>
          <p:nvPr/>
        </p:nvSpPr>
        <p:spPr>
          <a:xfrm>
            <a:off x="266215" y="1620455"/>
            <a:ext cx="4135625" cy="5266481"/>
          </a:xfrm>
          <a:custGeom>
            <a:avLst/>
            <a:gdLst>
              <a:gd name="connsiteX0" fmla="*/ 0 w 4135625"/>
              <a:gd name="connsiteY0" fmla="*/ 677126 h 5266481"/>
              <a:gd name="connsiteX1" fmla="*/ 677126 w 4135625"/>
              <a:gd name="connsiteY1" fmla="*/ 0 h 5266481"/>
              <a:gd name="connsiteX2" fmla="*/ 3458499 w 4135625"/>
              <a:gd name="connsiteY2" fmla="*/ 0 h 5266481"/>
              <a:gd name="connsiteX3" fmla="*/ 4135625 w 4135625"/>
              <a:gd name="connsiteY3" fmla="*/ 677126 h 5266481"/>
              <a:gd name="connsiteX4" fmla="*/ 4135625 w 4135625"/>
              <a:gd name="connsiteY4" fmla="*/ 4589355 h 5266481"/>
              <a:gd name="connsiteX5" fmla="*/ 3458499 w 4135625"/>
              <a:gd name="connsiteY5" fmla="*/ 5266481 h 5266481"/>
              <a:gd name="connsiteX6" fmla="*/ 677126 w 4135625"/>
              <a:gd name="connsiteY6" fmla="*/ 5266481 h 5266481"/>
              <a:gd name="connsiteX7" fmla="*/ 0 w 4135625"/>
              <a:gd name="connsiteY7" fmla="*/ 4589355 h 5266481"/>
              <a:gd name="connsiteX8" fmla="*/ 0 w 4135625"/>
              <a:gd name="connsiteY8" fmla="*/ 677126 h 526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5625" h="5266481" fill="none" extrusionOk="0">
                <a:moveTo>
                  <a:pt x="0" y="677126"/>
                </a:moveTo>
                <a:cubicBezTo>
                  <a:pt x="2393" y="367946"/>
                  <a:pt x="311544" y="14070"/>
                  <a:pt x="677126" y="0"/>
                </a:cubicBezTo>
                <a:cubicBezTo>
                  <a:pt x="1158733" y="72427"/>
                  <a:pt x="2471427" y="61419"/>
                  <a:pt x="3458499" y="0"/>
                </a:cubicBezTo>
                <a:cubicBezTo>
                  <a:pt x="3830445" y="-13909"/>
                  <a:pt x="4103665" y="293493"/>
                  <a:pt x="4135625" y="677126"/>
                </a:cubicBezTo>
                <a:cubicBezTo>
                  <a:pt x="4236501" y="1378842"/>
                  <a:pt x="4028312" y="3180972"/>
                  <a:pt x="4135625" y="4589355"/>
                </a:cubicBezTo>
                <a:cubicBezTo>
                  <a:pt x="4141242" y="4934814"/>
                  <a:pt x="3791367" y="5220409"/>
                  <a:pt x="3458499" y="5266481"/>
                </a:cubicBezTo>
                <a:cubicBezTo>
                  <a:pt x="3100051" y="5296308"/>
                  <a:pt x="1412561" y="5187175"/>
                  <a:pt x="677126" y="5266481"/>
                </a:cubicBezTo>
                <a:cubicBezTo>
                  <a:pt x="321046" y="5264459"/>
                  <a:pt x="-39704" y="4971172"/>
                  <a:pt x="0" y="4589355"/>
                </a:cubicBezTo>
                <a:cubicBezTo>
                  <a:pt x="50037" y="3581721"/>
                  <a:pt x="770" y="2226399"/>
                  <a:pt x="0" y="677126"/>
                </a:cubicBezTo>
                <a:close/>
              </a:path>
              <a:path w="4135625" h="5266481" stroke="0" extrusionOk="0">
                <a:moveTo>
                  <a:pt x="0" y="677126"/>
                </a:moveTo>
                <a:cubicBezTo>
                  <a:pt x="66413" y="321263"/>
                  <a:pt x="314202" y="23006"/>
                  <a:pt x="677126" y="0"/>
                </a:cubicBezTo>
                <a:cubicBezTo>
                  <a:pt x="1085372" y="123000"/>
                  <a:pt x="2329414" y="-96860"/>
                  <a:pt x="3458499" y="0"/>
                </a:cubicBezTo>
                <a:cubicBezTo>
                  <a:pt x="3827659" y="-3663"/>
                  <a:pt x="4148565" y="277072"/>
                  <a:pt x="4135625" y="677126"/>
                </a:cubicBezTo>
                <a:cubicBezTo>
                  <a:pt x="4138798" y="1730764"/>
                  <a:pt x="4229892" y="2868812"/>
                  <a:pt x="4135625" y="4589355"/>
                </a:cubicBezTo>
                <a:cubicBezTo>
                  <a:pt x="4124153" y="4967477"/>
                  <a:pt x="3808860" y="5262618"/>
                  <a:pt x="3458499" y="5266481"/>
                </a:cubicBezTo>
                <a:cubicBezTo>
                  <a:pt x="2984217" y="5105774"/>
                  <a:pt x="1729406" y="5306148"/>
                  <a:pt x="677126" y="5266481"/>
                </a:cubicBezTo>
                <a:cubicBezTo>
                  <a:pt x="278856" y="5261572"/>
                  <a:pt x="-22219" y="4953255"/>
                  <a:pt x="0" y="4589355"/>
                </a:cubicBezTo>
                <a:cubicBezTo>
                  <a:pt x="32216" y="3183072"/>
                  <a:pt x="57206" y="2247606"/>
                  <a:pt x="0" y="677126"/>
                </a:cubicBezTo>
                <a:close/>
              </a:path>
            </a:pathLst>
          </a:custGeom>
          <a:ln w="762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63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dirty="0"/>
              <a:t>Come up with a list of things that you associate with </a:t>
            </a:r>
            <a:r>
              <a:rPr lang="en-GB" sz="6000" b="1" dirty="0"/>
              <a:t>secondary school.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4245041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96B6F02-686E-5B49-AAF5-DD4C3839341D}"/>
              </a:ext>
            </a:extLst>
          </p:cNvPr>
          <p:cNvGrpSpPr/>
          <p:nvPr/>
        </p:nvGrpSpPr>
        <p:grpSpPr>
          <a:xfrm>
            <a:off x="617998" y="5903828"/>
            <a:ext cx="9433129" cy="1201229"/>
            <a:chOff x="712373" y="5994139"/>
            <a:chExt cx="9433129" cy="1201229"/>
          </a:xfrm>
        </p:grpSpPr>
        <p:sp>
          <p:nvSpPr>
            <p:cNvPr id="39" name="Shape 79">
              <a:extLst>
                <a:ext uri="{FF2B5EF4-FFF2-40B4-BE49-F238E27FC236}">
                  <a16:creationId xmlns:a16="http://schemas.microsoft.com/office/drawing/2014/main" id="{31B647AC-392A-5F4C-B695-7A4456D8FDAD}"/>
                </a:ext>
              </a:extLst>
            </p:cNvPr>
            <p:cNvSpPr/>
            <p:nvPr/>
          </p:nvSpPr>
          <p:spPr>
            <a:xfrm>
              <a:off x="6179430" y="6862629"/>
              <a:ext cx="3966072" cy="332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r">
                <a:defRPr sz="1600" b="1"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r>
                <a:t>EXTREMELY CONFIDENT</a:t>
              </a:r>
            </a:p>
          </p:txBody>
        </p:sp>
        <p:sp>
          <p:nvSpPr>
            <p:cNvPr id="40" name="Shape 80">
              <a:extLst>
                <a:ext uri="{FF2B5EF4-FFF2-40B4-BE49-F238E27FC236}">
                  <a16:creationId xmlns:a16="http://schemas.microsoft.com/office/drawing/2014/main" id="{F51BAA8A-5F09-084A-BCB4-AE2100E7148E}"/>
                </a:ext>
              </a:extLst>
            </p:cNvPr>
            <p:cNvSpPr/>
            <p:nvPr/>
          </p:nvSpPr>
          <p:spPr>
            <a:xfrm>
              <a:off x="724924" y="6862629"/>
              <a:ext cx="3966074" cy="332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defRPr sz="1600" b="1"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r>
                <a:rPr dirty="0"/>
                <a:t>NOT CONFIDENT</a:t>
              </a:r>
            </a:p>
          </p:txBody>
        </p:sp>
        <p:sp>
          <p:nvSpPr>
            <p:cNvPr id="41" name="Shape 81">
              <a:extLst>
                <a:ext uri="{FF2B5EF4-FFF2-40B4-BE49-F238E27FC236}">
                  <a16:creationId xmlns:a16="http://schemas.microsoft.com/office/drawing/2014/main" id="{48C8F641-B03D-4643-BF74-BADB8EC367DA}"/>
                </a:ext>
              </a:extLst>
            </p:cNvPr>
            <p:cNvSpPr/>
            <p:nvPr/>
          </p:nvSpPr>
          <p:spPr>
            <a:xfrm>
              <a:off x="1377538" y="6393743"/>
              <a:ext cx="8063346" cy="45720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/>
              <a:endParaRPr/>
            </a:p>
          </p:txBody>
        </p:sp>
        <p:sp>
          <p:nvSpPr>
            <p:cNvPr id="42" name="Shape 82">
              <a:extLst>
                <a:ext uri="{FF2B5EF4-FFF2-40B4-BE49-F238E27FC236}">
                  <a16:creationId xmlns:a16="http://schemas.microsoft.com/office/drawing/2014/main" id="{38FCCF11-2057-A344-92FF-04CB8C5FAF09}"/>
                </a:ext>
              </a:extLst>
            </p:cNvPr>
            <p:cNvSpPr/>
            <p:nvPr/>
          </p:nvSpPr>
          <p:spPr>
            <a:xfrm>
              <a:off x="9325419" y="5994139"/>
              <a:ext cx="771899" cy="771899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/>
            </a:ln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 83">
              <a:extLst>
                <a:ext uri="{FF2B5EF4-FFF2-40B4-BE49-F238E27FC236}">
                  <a16:creationId xmlns:a16="http://schemas.microsoft.com/office/drawing/2014/main" id="{0CD44F91-3F79-AD46-B40E-48939A06C75A}"/>
                </a:ext>
              </a:extLst>
            </p:cNvPr>
            <p:cNvSpPr/>
            <p:nvPr/>
          </p:nvSpPr>
          <p:spPr>
            <a:xfrm>
              <a:off x="762149" y="6002010"/>
              <a:ext cx="771899" cy="77189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/>
            </a:ln>
          </p:spPr>
          <p:txBody>
            <a:bodyPr lIns="45718" tIns="45718" rIns="45718" bIns="45718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 84">
              <a:extLst>
                <a:ext uri="{FF2B5EF4-FFF2-40B4-BE49-F238E27FC236}">
                  <a16:creationId xmlns:a16="http://schemas.microsoft.com/office/drawing/2014/main" id="{9189F28B-002A-E443-B709-847C29918263}"/>
                </a:ext>
              </a:extLst>
            </p:cNvPr>
            <p:cNvSpPr/>
            <p:nvPr/>
          </p:nvSpPr>
          <p:spPr>
            <a:xfrm>
              <a:off x="9283675" y="6137217"/>
              <a:ext cx="848300" cy="5232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1600">
                  <a:latin typeface="Lato Heavy"/>
                  <a:ea typeface="Lato Heavy"/>
                  <a:cs typeface="Lato Heavy"/>
                  <a:sym typeface="Lato Heavy"/>
                </a:defRPr>
              </a:lvl1pPr>
            </a:lstStyle>
            <a:p>
              <a:r>
                <a:rPr sz="2800" b="1" dirty="0"/>
                <a:t>10</a:t>
              </a:r>
            </a:p>
          </p:txBody>
        </p:sp>
        <p:sp>
          <p:nvSpPr>
            <p:cNvPr id="45" name="Shape 85">
              <a:extLst>
                <a:ext uri="{FF2B5EF4-FFF2-40B4-BE49-F238E27FC236}">
                  <a16:creationId xmlns:a16="http://schemas.microsoft.com/office/drawing/2014/main" id="{AB107D1C-89D3-8447-8623-FC9C45579C6D}"/>
                </a:ext>
              </a:extLst>
            </p:cNvPr>
            <p:cNvSpPr/>
            <p:nvPr/>
          </p:nvSpPr>
          <p:spPr>
            <a:xfrm>
              <a:off x="712373" y="6065803"/>
              <a:ext cx="848300" cy="646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1600">
                  <a:latin typeface="Lato Heavy"/>
                  <a:ea typeface="Lato Heavy"/>
                  <a:cs typeface="Lato Heavy"/>
                  <a:sym typeface="Lato Heavy"/>
                </a:defRPr>
              </a:lvl1pPr>
            </a:lstStyle>
            <a:p>
              <a:r>
                <a:rPr sz="3600" b="1" dirty="0"/>
                <a:t>0</a:t>
              </a:r>
            </a:p>
          </p:txBody>
        </p:sp>
        <p:sp>
          <p:nvSpPr>
            <p:cNvPr id="46" name="Shape 86">
              <a:extLst>
                <a:ext uri="{FF2B5EF4-FFF2-40B4-BE49-F238E27FC236}">
                  <a16:creationId xmlns:a16="http://schemas.microsoft.com/office/drawing/2014/main" id="{5500EDB4-89A1-D14A-B599-D73B5C4197F5}"/>
                </a:ext>
              </a:extLst>
            </p:cNvPr>
            <p:cNvSpPr/>
            <p:nvPr/>
          </p:nvSpPr>
          <p:spPr>
            <a:xfrm>
              <a:off x="5377040" y="6247324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  <p:sp>
          <p:nvSpPr>
            <p:cNvPr id="47" name="Shape 87">
              <a:extLst>
                <a:ext uri="{FF2B5EF4-FFF2-40B4-BE49-F238E27FC236}">
                  <a16:creationId xmlns:a16="http://schemas.microsoft.com/office/drawing/2014/main" id="{98EBF18A-271B-7049-BDBB-39C739DB9B02}"/>
                </a:ext>
              </a:extLst>
            </p:cNvPr>
            <p:cNvSpPr/>
            <p:nvPr/>
          </p:nvSpPr>
          <p:spPr>
            <a:xfrm>
              <a:off x="2067740" y="6255279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  <p:sp>
          <p:nvSpPr>
            <p:cNvPr id="48" name="Shape 88">
              <a:extLst>
                <a:ext uri="{FF2B5EF4-FFF2-40B4-BE49-F238E27FC236}">
                  <a16:creationId xmlns:a16="http://schemas.microsoft.com/office/drawing/2014/main" id="{F4DDA2A5-0398-C44D-AA83-EA8379B80A29}"/>
                </a:ext>
              </a:extLst>
            </p:cNvPr>
            <p:cNvSpPr/>
            <p:nvPr/>
          </p:nvSpPr>
          <p:spPr>
            <a:xfrm>
              <a:off x="2895064" y="6270185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  <p:sp>
          <p:nvSpPr>
            <p:cNvPr id="49" name="Shape 89">
              <a:extLst>
                <a:ext uri="{FF2B5EF4-FFF2-40B4-BE49-F238E27FC236}">
                  <a16:creationId xmlns:a16="http://schemas.microsoft.com/office/drawing/2014/main" id="{6AA7E0EC-306E-2A4F-B017-DCD50EBCBA54}"/>
                </a:ext>
              </a:extLst>
            </p:cNvPr>
            <p:cNvSpPr/>
            <p:nvPr/>
          </p:nvSpPr>
          <p:spPr>
            <a:xfrm>
              <a:off x="3722389" y="6276337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  <p:sp>
          <p:nvSpPr>
            <p:cNvPr id="50" name="Shape 90">
              <a:extLst>
                <a:ext uri="{FF2B5EF4-FFF2-40B4-BE49-F238E27FC236}">
                  <a16:creationId xmlns:a16="http://schemas.microsoft.com/office/drawing/2014/main" id="{4E64680C-D858-CB4B-9EF5-13381BB53C08}"/>
                </a:ext>
              </a:extLst>
            </p:cNvPr>
            <p:cNvSpPr/>
            <p:nvPr/>
          </p:nvSpPr>
          <p:spPr>
            <a:xfrm>
              <a:off x="4549714" y="6255279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  <p:sp>
          <p:nvSpPr>
            <p:cNvPr id="51" name="Shape 91">
              <a:extLst>
                <a:ext uri="{FF2B5EF4-FFF2-40B4-BE49-F238E27FC236}">
                  <a16:creationId xmlns:a16="http://schemas.microsoft.com/office/drawing/2014/main" id="{83E30774-B785-3B40-AEBA-1B337E2C2879}"/>
                </a:ext>
              </a:extLst>
            </p:cNvPr>
            <p:cNvSpPr/>
            <p:nvPr/>
          </p:nvSpPr>
          <p:spPr>
            <a:xfrm>
              <a:off x="6204365" y="6257373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  <p:sp>
          <p:nvSpPr>
            <p:cNvPr id="52" name="Shape 92">
              <a:extLst>
                <a:ext uri="{FF2B5EF4-FFF2-40B4-BE49-F238E27FC236}">
                  <a16:creationId xmlns:a16="http://schemas.microsoft.com/office/drawing/2014/main" id="{275DE697-4AFE-E142-9FB1-C00C32A7A4C1}"/>
                </a:ext>
              </a:extLst>
            </p:cNvPr>
            <p:cNvSpPr/>
            <p:nvPr/>
          </p:nvSpPr>
          <p:spPr>
            <a:xfrm>
              <a:off x="7031690" y="6272279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  <p:sp>
          <p:nvSpPr>
            <p:cNvPr id="53" name="Shape 93">
              <a:extLst>
                <a:ext uri="{FF2B5EF4-FFF2-40B4-BE49-F238E27FC236}">
                  <a16:creationId xmlns:a16="http://schemas.microsoft.com/office/drawing/2014/main" id="{F1D22F46-1827-3146-A0AF-B2C3E5BDE15B}"/>
                </a:ext>
              </a:extLst>
            </p:cNvPr>
            <p:cNvSpPr/>
            <p:nvPr/>
          </p:nvSpPr>
          <p:spPr>
            <a:xfrm>
              <a:off x="7859014" y="6278431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  <p:sp>
          <p:nvSpPr>
            <p:cNvPr id="54" name="Shape 94">
              <a:extLst>
                <a:ext uri="{FF2B5EF4-FFF2-40B4-BE49-F238E27FC236}">
                  <a16:creationId xmlns:a16="http://schemas.microsoft.com/office/drawing/2014/main" id="{6F737C68-D255-5F4E-B7BC-32EC01C6327B}"/>
                </a:ext>
              </a:extLst>
            </p:cNvPr>
            <p:cNvSpPr/>
            <p:nvPr/>
          </p:nvSpPr>
          <p:spPr>
            <a:xfrm>
              <a:off x="8686337" y="6257373"/>
              <a:ext cx="45720" cy="338555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endParaRPr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1F1E768-7396-43CD-B619-DF2073F74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9FFE01-A983-44E7-B141-7E96581FAB05}"/>
              </a:ext>
            </a:extLst>
          </p:cNvPr>
          <p:cNvSpPr/>
          <p:nvPr/>
        </p:nvSpPr>
        <p:spPr>
          <a:xfrm>
            <a:off x="297365" y="1562044"/>
            <a:ext cx="100272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can identify the differences between primary and secondary school.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can describe how it might feel to move to secondary school.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can explain some ways to manage this change.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2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GES video part 1">
            <a:hlinkClick r:id="" action="ppaction://media"/>
            <a:extLst>
              <a:ext uri="{FF2B5EF4-FFF2-40B4-BE49-F238E27FC236}">
                <a16:creationId xmlns:a16="http://schemas.microsoft.com/office/drawing/2014/main" id="{A968CC59-78CD-4AE7-81F4-0A3F04D895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73113"/>
            <a:ext cx="10680700" cy="60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2884856" y="490615"/>
            <a:ext cx="4943441" cy="10113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F19B52-3B45-41EE-868E-5013FB967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4" y="203809"/>
            <a:ext cx="10336192" cy="11355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E860F1-131D-4C1F-BDA5-81F2112B84DE}"/>
              </a:ext>
            </a:extLst>
          </p:cNvPr>
          <p:cNvSpPr/>
          <p:nvPr/>
        </p:nvSpPr>
        <p:spPr>
          <a:xfrm>
            <a:off x="405114" y="1953174"/>
            <a:ext cx="981533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600">
                <a:uFill>
                  <a:solidFill>
                    <a:srgbClr val="000000"/>
                  </a:solidFill>
                </a:uFill>
              </a:defRPr>
            </a:pPr>
            <a:r>
              <a:rPr lang="en-GB" sz="3600" b="1" dirty="0">
                <a:ea typeface="Lato" panose="020F0502020204030203" pitchFamily="34" charset="0"/>
                <a:cs typeface="Lato" panose="020F0502020204030203" pitchFamily="34" charset="0"/>
              </a:rPr>
              <a:t>How would you answer the following questions?</a:t>
            </a:r>
          </a:p>
          <a:p>
            <a:pPr marL="514350" indent="-514350">
              <a:buFont typeface="+mj-lt"/>
              <a:buAutoNum type="arabicPeriod"/>
              <a:defRPr sz="2600">
                <a:uFill>
                  <a:solidFill>
                    <a:srgbClr val="000000"/>
                  </a:solidFill>
                </a:uFill>
              </a:defRPr>
            </a:pPr>
            <a:r>
              <a:rPr lang="en-GB" sz="3200" dirty="0">
                <a:ea typeface="Lato" panose="020F0502020204030203" pitchFamily="34" charset="0"/>
                <a:cs typeface="Lato" panose="020F0502020204030203" pitchFamily="34" charset="0"/>
              </a:rPr>
              <a:t>What will the similarities be between primary school and secondary school?</a:t>
            </a:r>
          </a:p>
          <a:p>
            <a:pPr marL="514350" indent="-514350">
              <a:buFont typeface="+mj-lt"/>
              <a:buAutoNum type="arabicPeriod"/>
              <a:defRPr sz="2600">
                <a:uFill>
                  <a:solidFill>
                    <a:srgbClr val="000000"/>
                  </a:solidFill>
                </a:uFill>
              </a:defRPr>
            </a:pPr>
            <a:r>
              <a:rPr lang="en-GB" sz="3200" dirty="0">
                <a:ea typeface="Lato" panose="020F0502020204030203" pitchFamily="34" charset="0"/>
                <a:cs typeface="Lato" panose="020F0502020204030203" pitchFamily="34" charset="0"/>
              </a:rPr>
              <a:t>What will the differences be between primary and secondary school?</a:t>
            </a:r>
          </a:p>
          <a:p>
            <a:pPr marL="514350" indent="-514350">
              <a:buFont typeface="+mj-lt"/>
              <a:buAutoNum type="arabicPeriod"/>
              <a:defRPr sz="2600">
                <a:uFill>
                  <a:solidFill>
                    <a:srgbClr val="000000"/>
                  </a:solidFill>
                </a:uFill>
              </a:defRPr>
            </a:pPr>
            <a:r>
              <a:rPr lang="en-GB" sz="3200" dirty="0">
                <a:ea typeface="Lato" panose="020F0502020204030203" pitchFamily="34" charset="0"/>
                <a:cs typeface="Lato" panose="020F0502020204030203" pitchFamily="34" charset="0"/>
              </a:rPr>
              <a:t>What are the most important things a Year 6 pupil needs to know about secondary school? (e.g. structure of the day, how many teachers will they have, how many people in a class, etc.)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F8971C-B275-4511-8943-FADEFD66FBE7}"/>
              </a:ext>
            </a:extLst>
          </p:cNvPr>
          <p:cNvSpPr/>
          <p:nvPr/>
        </p:nvSpPr>
        <p:spPr>
          <a:xfrm>
            <a:off x="172254" y="1788725"/>
            <a:ext cx="10103332" cy="4941870"/>
          </a:xfrm>
          <a:custGeom>
            <a:avLst/>
            <a:gdLst>
              <a:gd name="connsiteX0" fmla="*/ 0 w 10103332"/>
              <a:gd name="connsiteY0" fmla="*/ 736388 h 4941870"/>
              <a:gd name="connsiteX1" fmla="*/ 736388 w 10103332"/>
              <a:gd name="connsiteY1" fmla="*/ 0 h 4941870"/>
              <a:gd name="connsiteX2" fmla="*/ 9366944 w 10103332"/>
              <a:gd name="connsiteY2" fmla="*/ 0 h 4941870"/>
              <a:gd name="connsiteX3" fmla="*/ 10103332 w 10103332"/>
              <a:gd name="connsiteY3" fmla="*/ 736388 h 4941870"/>
              <a:gd name="connsiteX4" fmla="*/ 10103332 w 10103332"/>
              <a:gd name="connsiteY4" fmla="*/ 4205482 h 4941870"/>
              <a:gd name="connsiteX5" fmla="*/ 9366944 w 10103332"/>
              <a:gd name="connsiteY5" fmla="*/ 4941870 h 4941870"/>
              <a:gd name="connsiteX6" fmla="*/ 736388 w 10103332"/>
              <a:gd name="connsiteY6" fmla="*/ 4941870 h 4941870"/>
              <a:gd name="connsiteX7" fmla="*/ 0 w 10103332"/>
              <a:gd name="connsiteY7" fmla="*/ 4205482 h 4941870"/>
              <a:gd name="connsiteX8" fmla="*/ 0 w 10103332"/>
              <a:gd name="connsiteY8" fmla="*/ 736388 h 494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3332" h="4941870" extrusionOk="0">
                <a:moveTo>
                  <a:pt x="0" y="736388"/>
                </a:moveTo>
                <a:cubicBezTo>
                  <a:pt x="-46410" y="326537"/>
                  <a:pt x="331501" y="53669"/>
                  <a:pt x="736388" y="0"/>
                </a:cubicBezTo>
                <a:cubicBezTo>
                  <a:pt x="1680208" y="9706"/>
                  <a:pt x="5461085" y="-138108"/>
                  <a:pt x="9366944" y="0"/>
                </a:cubicBezTo>
                <a:cubicBezTo>
                  <a:pt x="9740260" y="-40590"/>
                  <a:pt x="10048004" y="336591"/>
                  <a:pt x="10103332" y="736388"/>
                </a:cubicBezTo>
                <a:cubicBezTo>
                  <a:pt x="10132233" y="1751718"/>
                  <a:pt x="10117869" y="3196590"/>
                  <a:pt x="10103332" y="4205482"/>
                </a:cubicBezTo>
                <a:cubicBezTo>
                  <a:pt x="10099595" y="4623419"/>
                  <a:pt x="9792690" y="4949352"/>
                  <a:pt x="9366944" y="4941870"/>
                </a:cubicBezTo>
                <a:cubicBezTo>
                  <a:pt x="5572003" y="5063399"/>
                  <a:pt x="3186223" y="4979721"/>
                  <a:pt x="736388" y="4941870"/>
                </a:cubicBezTo>
                <a:cubicBezTo>
                  <a:pt x="353651" y="4911232"/>
                  <a:pt x="14385" y="4612732"/>
                  <a:pt x="0" y="4205482"/>
                </a:cubicBezTo>
                <a:cubicBezTo>
                  <a:pt x="154791" y="3351569"/>
                  <a:pt x="-62702" y="1247841"/>
                  <a:pt x="0" y="736388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900025791">
                  <a:prstGeom prst="roundRect">
                    <a:avLst>
                      <a:gd name="adj" fmla="val 149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48A1F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317</Words>
  <Application>Microsoft Office PowerPoint</Application>
  <PresentationFormat>Custom</PresentationFormat>
  <Paragraphs>27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Lato</vt:lpstr>
      <vt:lpstr>Lato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TO SECONDARY SCHOOL</dc:title>
  <dc:creator>Virginia Morrow</dc:creator>
  <cp:lastModifiedBy>Lesley Ogunduyile</cp:lastModifiedBy>
  <cp:revision>38</cp:revision>
  <dcterms:modified xsi:type="dcterms:W3CDTF">2020-11-04T15:34:39Z</dcterms:modified>
</cp:coreProperties>
</file>